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5.jpg" ContentType="image/jpeg"/>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57"/>
  </p:notesMasterIdLst>
  <p:sldIdLst>
    <p:sldId id="256" r:id="rId3"/>
    <p:sldId id="293" r:id="rId4"/>
    <p:sldId id="312" r:id="rId5"/>
    <p:sldId id="315" r:id="rId6"/>
    <p:sldId id="308" r:id="rId7"/>
    <p:sldId id="310" r:id="rId8"/>
    <p:sldId id="313" r:id="rId9"/>
    <p:sldId id="332" r:id="rId10"/>
    <p:sldId id="311" r:id="rId11"/>
    <p:sldId id="302" r:id="rId12"/>
    <p:sldId id="314" r:id="rId13"/>
    <p:sldId id="275" r:id="rId14"/>
    <p:sldId id="276" r:id="rId15"/>
    <p:sldId id="330" r:id="rId16"/>
    <p:sldId id="331" r:id="rId17"/>
    <p:sldId id="277" r:id="rId18"/>
    <p:sldId id="278" r:id="rId19"/>
    <p:sldId id="325" r:id="rId20"/>
    <p:sldId id="320" r:id="rId21"/>
    <p:sldId id="321" r:id="rId22"/>
    <p:sldId id="267" r:id="rId23"/>
    <p:sldId id="274" r:id="rId24"/>
    <p:sldId id="322" r:id="rId25"/>
    <p:sldId id="323" r:id="rId26"/>
    <p:sldId id="290" r:id="rId27"/>
    <p:sldId id="291" r:id="rId28"/>
    <p:sldId id="316" r:id="rId29"/>
    <p:sldId id="317" r:id="rId30"/>
    <p:sldId id="318" r:id="rId31"/>
    <p:sldId id="319" r:id="rId32"/>
    <p:sldId id="326" r:id="rId33"/>
    <p:sldId id="327" r:id="rId34"/>
    <p:sldId id="279" r:id="rId35"/>
    <p:sldId id="280" r:id="rId36"/>
    <p:sldId id="324" r:id="rId37"/>
    <p:sldId id="271" r:id="rId38"/>
    <p:sldId id="272" r:id="rId39"/>
    <p:sldId id="328" r:id="rId40"/>
    <p:sldId id="329" r:id="rId41"/>
    <p:sldId id="265" r:id="rId42"/>
    <p:sldId id="266" r:id="rId43"/>
    <p:sldId id="263" r:id="rId44"/>
    <p:sldId id="264" r:id="rId45"/>
    <p:sldId id="285" r:id="rId46"/>
    <p:sldId id="281" r:id="rId47"/>
    <p:sldId id="282" r:id="rId48"/>
    <p:sldId id="286" r:id="rId49"/>
    <p:sldId id="287" r:id="rId50"/>
    <p:sldId id="283" r:id="rId51"/>
    <p:sldId id="284" r:id="rId52"/>
    <p:sldId id="273" r:id="rId53"/>
    <p:sldId id="262" r:id="rId54"/>
    <p:sldId id="288" r:id="rId55"/>
    <p:sldId id="289" r:id="rId56"/>
  </p:sldIdLst>
  <p:sldSz cx="7561263" cy="106934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guide id="3" orient="horz" pos="3368">
          <p15:clr>
            <a:srgbClr val="A4A3A4"/>
          </p15:clr>
        </p15:guide>
        <p15:guide id="4"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an Samardžić"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3300"/>
    <a:srgbClr val="5A2781"/>
    <a:srgbClr val="000000"/>
    <a:srgbClr val="660066"/>
    <a:srgbClr val="ADCD99"/>
    <a:srgbClr val="006600"/>
    <a:srgbClr val="FFFFFF"/>
    <a:srgbClr val="9900FF"/>
    <a:srgbClr val="7F8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12700" cap="flat">
              <a:solidFill>
                <a:srgbClr val="B0DADB"/>
              </a:solidFill>
              <a:prstDash val="solid"/>
              <a:miter lim="400000"/>
            </a:ln>
          </a:left>
          <a:right>
            <a:ln w="12700" cap="flat">
              <a:solidFill>
                <a:srgbClr val="B0DADB"/>
              </a:solidFill>
              <a:prstDash val="solid"/>
              <a:miter lim="400000"/>
            </a:ln>
          </a:right>
          <a:top>
            <a:ln w="12700" cap="flat">
              <a:solidFill>
                <a:srgbClr val="B0DADB"/>
              </a:solidFill>
              <a:prstDash val="solid"/>
              <a:miter lim="400000"/>
            </a:ln>
          </a:top>
          <a:bottom>
            <a:ln w="12700" cap="flat">
              <a:solidFill>
                <a:srgbClr val="B0DADB"/>
              </a:solidFill>
              <a:prstDash val="solid"/>
              <a:miter lim="400000"/>
            </a:ln>
          </a:bottom>
          <a:insideH>
            <a:ln w="12700" cap="flat">
              <a:solidFill>
                <a:srgbClr val="B0DADB"/>
              </a:solidFill>
              <a:prstDash val="solid"/>
              <a:miter lim="400000"/>
            </a:ln>
          </a:insideH>
          <a:insideV>
            <a:ln w="12700" cap="flat">
              <a:solidFill>
                <a:srgbClr val="B0DADB"/>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43"/>
  </p:normalViewPr>
  <p:slideViewPr>
    <p:cSldViewPr snapToGrid="0" snapToObjects="1">
      <p:cViewPr>
        <p:scale>
          <a:sx n="61" d="100"/>
          <a:sy n="61" d="100"/>
        </p:scale>
        <p:origin x="-2448" y="-30"/>
      </p:cViewPr>
      <p:guideLst>
        <p:guide orient="horz" pos="3072"/>
        <p:guide orient="horz" pos="3368"/>
        <p:guide pos="4096"/>
        <p:guide pos="238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ca Drobac" userId="ccea8ef8-db08-48c2-ae6e-f1173f777ee7" providerId="ADAL" clId="{208EE114-D72C-A14E-8359-11D5BC0A543D}"/>
    <pc:docChg chg="modSld">
      <pc:chgData name="Milica Drobac" userId="ccea8ef8-db08-48c2-ae6e-f1173f777ee7" providerId="ADAL" clId="{208EE114-D72C-A14E-8359-11D5BC0A543D}" dt="2021-06-30T15:41:49.098" v="0" actId="14100"/>
      <pc:docMkLst>
        <pc:docMk/>
      </pc:docMkLst>
      <pc:sldChg chg="modSp">
        <pc:chgData name="Milica Drobac" userId="ccea8ef8-db08-48c2-ae6e-f1173f777ee7" providerId="ADAL" clId="{208EE114-D72C-A14E-8359-11D5BC0A543D}" dt="2021-06-30T15:41:49.098" v="0" actId="14100"/>
        <pc:sldMkLst>
          <pc:docMk/>
          <pc:sldMk cId="24609420" sldId="311"/>
        </pc:sldMkLst>
        <pc:grpChg chg="mod">
          <ac:chgData name="Milica Drobac" userId="ccea8ef8-db08-48c2-ae6e-f1173f777ee7" providerId="ADAL" clId="{208EE114-D72C-A14E-8359-11D5BC0A543D}" dt="2021-06-30T15:41:49.098" v="0" actId="14100"/>
          <ac:grpSpMkLst>
            <pc:docMk/>
            <pc:sldMk cId="24609420" sldId="311"/>
            <ac:grpSpMk id="15"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6" name="Shape 526"/>
          <p:cNvSpPr>
            <a:spLocks noGrp="1" noRot="1" noChangeAspect="1"/>
          </p:cNvSpPr>
          <p:nvPr>
            <p:ph type="sldImg"/>
          </p:nvPr>
        </p:nvSpPr>
        <p:spPr>
          <a:xfrm>
            <a:off x="2195513" y="768350"/>
            <a:ext cx="2713037" cy="3836988"/>
          </a:xfrm>
          <a:prstGeom prst="rect">
            <a:avLst/>
          </a:prstGeom>
        </p:spPr>
        <p:txBody>
          <a:bodyPr lIns="99075" tIns="49538" rIns="99075" bIns="49538"/>
          <a:lstStyle/>
          <a:p>
            <a:endParaRPr/>
          </a:p>
        </p:txBody>
      </p:sp>
      <p:sp>
        <p:nvSpPr>
          <p:cNvPr id="527" name="Shape 527"/>
          <p:cNvSpPr>
            <a:spLocks noGrp="1"/>
          </p:cNvSpPr>
          <p:nvPr>
            <p:ph type="body" sz="quarter" idx="1"/>
          </p:nvPr>
        </p:nvSpPr>
        <p:spPr>
          <a:xfrm>
            <a:off x="947209" y="4861441"/>
            <a:ext cx="5209646" cy="4605576"/>
          </a:xfrm>
          <a:prstGeom prst="rect">
            <a:avLst/>
          </a:prstGeom>
        </p:spPr>
        <p:txBody>
          <a:bodyPr lIns="99075" tIns="49538" rIns="99075" bIns="49538"/>
          <a:lstStyle/>
          <a:p>
            <a:endParaRPr/>
          </a:p>
        </p:txBody>
      </p:sp>
    </p:spTree>
    <p:extLst>
      <p:ext uri="{BB962C8B-B14F-4D97-AF65-F5344CB8AC3E}">
        <p14:creationId xmlns:p14="http://schemas.microsoft.com/office/powerpoint/2010/main" val="374730268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9" name="1"/>
          <p:cNvSpPr txBox="1">
            <a:spLocks noGrp="1"/>
          </p:cNvSpPr>
          <p:nvPr>
            <p:ph type="body" sz="quarter" idx="25"/>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30" name="airport-925093_1280.jpg"/>
          <p:cNvSpPr>
            <a:spLocks noGrp="1"/>
          </p:cNvSpPr>
          <p:nvPr>
            <p:ph type="pic" sz="quarter" idx="26"/>
          </p:nvPr>
        </p:nvSpPr>
        <p:spPr>
          <a:xfrm>
            <a:off x="2246567" y="4497358"/>
            <a:ext cx="3064380" cy="2798663"/>
          </a:xfrm>
          <a:prstGeom prst="rect">
            <a:avLst/>
          </a:prstGeom>
          <a:ln w="9525">
            <a:round/>
          </a:ln>
        </p:spPr>
        <p:txBody>
          <a:bodyPr lIns="91439" tIns="45719" rIns="91439" bIns="45719" anchor="t"/>
          <a:lstStyle>
            <a:lvl1pPr>
              <a:defRPr sz="1600">
                <a:solidFill>
                  <a:srgbClr val="7F8DA3"/>
                </a:solidFill>
                <a:latin typeface="Avenir Book" panose="02000503020000020003" pitchFamily="2" charset="0"/>
              </a:defRPr>
            </a:lvl1pPr>
          </a:lstStyle>
          <a:p>
            <a:r>
              <a:rPr lang="en-US" dirty="0"/>
              <a:t>Click icon to add picture</a:t>
            </a:r>
            <a:endParaRPr dirty="0"/>
          </a:p>
        </p:txBody>
      </p:sp>
      <p:sp>
        <p:nvSpPr>
          <p:cNvPr id="31" name="Flying Shapes"/>
          <p:cNvSpPr txBox="1">
            <a:spLocks noGrp="1"/>
          </p:cNvSpPr>
          <p:nvPr>
            <p:ph type="body" sz="quarter" idx="27"/>
          </p:nvPr>
        </p:nvSpPr>
        <p:spPr>
          <a:xfrm>
            <a:off x="-2495125" y="2456455"/>
            <a:ext cx="12551514" cy="1195199"/>
          </a:xfrm>
          <a:prstGeom prst="rect">
            <a:avLst/>
          </a:prstGeom>
        </p:spPr>
        <p:txBody>
          <a:bodyPr wrap="none">
            <a:spAutoFit/>
          </a:bodyPr>
          <a:lstStyle>
            <a:lvl1pPr marL="0" indent="0" algn="ctr">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32" name="Designed by graphic node"/>
          <p:cNvSpPr txBox="1">
            <a:spLocks noGrp="1"/>
          </p:cNvSpPr>
          <p:nvPr>
            <p:ph type="body" sz="quarter" idx="28"/>
          </p:nvPr>
        </p:nvSpPr>
        <p:spPr>
          <a:xfrm>
            <a:off x="777280" y="3468079"/>
            <a:ext cx="6006709" cy="394980"/>
          </a:xfrm>
          <a:prstGeom prst="rect">
            <a:avLst/>
          </a:prstGeom>
        </p:spPr>
        <p:txBody>
          <a:bodyPr wrap="none">
            <a:spAutoFit/>
          </a:bodyPr>
          <a:lstStyle>
            <a:lvl1pPr marL="0" indent="0" algn="ctr">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33" name="Slide Number"/>
          <p:cNvSpPr txBox="1">
            <a:spLocks noGrp="1"/>
          </p:cNvSpPr>
          <p:nvPr>
            <p:ph type="sldNum" sz="quarter" idx="2"/>
          </p:nvPr>
        </p:nvSpPr>
        <p:spPr>
          <a:xfrm>
            <a:off x="3584582" y="9492311"/>
            <a:ext cx="384721" cy="379591"/>
          </a:xfrm>
          <a:prstGeom prst="rect">
            <a:avLst/>
          </a:prstGeom>
        </p:spPr>
        <p:txBody>
          <a:bodyPr/>
          <a:lstStyle/>
          <a:p>
            <a:fld id="{86CB4B4D-7CA3-9044-876B-883B54F8677D}" type="slidenum">
              <a:t>‹#›</a:t>
            </a:fld>
            <a:endParaRPr/>
          </a:p>
        </p:txBody>
      </p:sp>
      <p:pic>
        <p:nvPicPr>
          <p:cNvPr id="13" name="Picture 12">
            <a:extLst>
              <a:ext uri="{FF2B5EF4-FFF2-40B4-BE49-F238E27FC236}">
                <a16:creationId xmlns:a16="http://schemas.microsoft.com/office/drawing/2014/main" xmlns="" id="{DDB6644A-C906-F14B-B651-1898EA78732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4" name="Picture 13">
            <a:extLst>
              <a:ext uri="{FF2B5EF4-FFF2-40B4-BE49-F238E27FC236}">
                <a16:creationId xmlns:a16="http://schemas.microsoft.com/office/drawing/2014/main" xmlns=""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7" name="Picture 16">
            <a:extLst>
              <a:ext uri="{FF2B5EF4-FFF2-40B4-BE49-F238E27FC236}">
                <a16:creationId xmlns:a16="http://schemas.microsoft.com/office/drawing/2014/main" xmlns=""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8" name="Picture 17">
            <a:extLst>
              <a:ext uri="{FF2B5EF4-FFF2-40B4-BE49-F238E27FC236}">
                <a16:creationId xmlns:a16="http://schemas.microsoft.com/office/drawing/2014/main" xmlns=""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5948479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Bullets - 2 Column">
    <p:spTree>
      <p:nvGrpSpPr>
        <p:cNvPr id="1" name=""/>
        <p:cNvGrpSpPr/>
        <p:nvPr/>
      </p:nvGrpSpPr>
      <p:grpSpPr>
        <a:xfrm>
          <a:off x="0" y="0"/>
          <a:ext cx="0" cy="0"/>
          <a:chOff x="0" y="0"/>
          <a:chExt cx="0" cy="0"/>
        </a:xfrm>
      </p:grpSpPr>
      <p:pic>
        <p:nvPicPr>
          <p:cNvPr id="92" name="glow.png" descr="glow.png"/>
          <p:cNvPicPr>
            <a:picLocks noChangeAspect="1"/>
          </p:cNvPicPr>
          <p:nvPr/>
        </p:nvPicPr>
        <p:blipFill>
          <a:blip r:embed="rId2" cstate="email">
            <a:alphaModFix amt="60000"/>
            <a:extLst>
              <a:ext uri="{28A0092B-C50C-407E-A947-70E740481C1C}">
                <a14:useLocalDpi xmlns:a14="http://schemas.microsoft.com/office/drawing/2010/main"/>
              </a:ext>
            </a:extLst>
          </a:blip>
          <a:srcRect t="389" b="421"/>
          <a:stretch>
            <a:fillRect/>
          </a:stretch>
        </p:blipFill>
        <p:spPr>
          <a:xfrm>
            <a:off x="1" y="0"/>
            <a:ext cx="7583415" cy="10637705"/>
          </a:xfrm>
          <a:prstGeom prst="rect">
            <a:avLst/>
          </a:prstGeom>
          <a:ln w="12700">
            <a:miter lim="400000"/>
          </a:ln>
        </p:spPr>
      </p:pic>
      <p:sp>
        <p:nvSpPr>
          <p:cNvPr id="108" name="Flying Shapes"/>
          <p:cNvSpPr txBox="1">
            <a:spLocks noGrp="1"/>
          </p:cNvSpPr>
          <p:nvPr>
            <p:ph type="body" sz="quarter" idx="26"/>
          </p:nvPr>
        </p:nvSpPr>
        <p:spPr>
          <a:xfrm>
            <a:off x="1406566" y="2662404"/>
            <a:ext cx="12551513" cy="1195199"/>
          </a:xfrm>
          <a:prstGeom prst="rect">
            <a:avLst/>
          </a:prstGeom>
        </p:spPr>
        <p:txBody>
          <a:bodyPr wrap="none">
            <a:spAutoFit/>
          </a:bodyPr>
          <a:lstStyle>
            <a:lvl1pPr marL="0" indent="0">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109" name="Designed by graphic node"/>
          <p:cNvSpPr txBox="1">
            <a:spLocks noGrp="1"/>
          </p:cNvSpPr>
          <p:nvPr>
            <p:ph type="body" sz="quarter" idx="27"/>
          </p:nvPr>
        </p:nvSpPr>
        <p:spPr>
          <a:xfrm>
            <a:off x="1426120" y="3674027"/>
            <a:ext cx="6006709" cy="394980"/>
          </a:xfrm>
          <a:prstGeom prst="rect">
            <a:avLst/>
          </a:prstGeom>
        </p:spPr>
        <p:txBody>
          <a:bodyPr wrap="none">
            <a:spAutoFit/>
          </a:bodyPr>
          <a:lstStyle>
            <a:lvl1pPr marL="0" indent="0">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11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28"/>
          </p:nvPr>
        </p:nvSpPr>
        <p:spPr>
          <a:xfrm>
            <a:off x="1357593" y="5319947"/>
            <a:ext cx="5279274" cy="545790"/>
          </a:xfrm>
          <a:prstGeom prst="rect">
            <a:avLst/>
          </a:prstGeom>
        </p:spPr>
        <p:txBody>
          <a:bodyPr>
            <a:spAutoFit/>
          </a:bodyPr>
          <a:lstStyle/>
          <a:p>
            <a:pPr marL="228600" lvl="0"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Edit Master text styles</a:t>
            </a:r>
          </a:p>
          <a:p>
            <a:pPr marL="228600" lvl="1"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Second level</a:t>
            </a:r>
          </a:p>
        </p:txBody>
      </p:sp>
      <p:pic>
        <p:nvPicPr>
          <p:cNvPr id="14" name="Picture 13">
            <a:extLst>
              <a:ext uri="{FF2B5EF4-FFF2-40B4-BE49-F238E27FC236}">
                <a16:creationId xmlns:a16="http://schemas.microsoft.com/office/drawing/2014/main" xmlns="" id="{DDB6644A-C906-F14B-B651-1898EA787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5" name="Picture 14">
            <a:extLst>
              <a:ext uri="{FF2B5EF4-FFF2-40B4-BE49-F238E27FC236}">
                <a16:creationId xmlns:a16="http://schemas.microsoft.com/office/drawing/2014/main" xmlns=""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6" name="Picture 15">
            <a:extLst>
              <a:ext uri="{FF2B5EF4-FFF2-40B4-BE49-F238E27FC236}">
                <a16:creationId xmlns:a16="http://schemas.microsoft.com/office/drawing/2014/main" xmlns=""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7" name="Picture 16">
            <a:extLst>
              <a:ext uri="{FF2B5EF4-FFF2-40B4-BE49-F238E27FC236}">
                <a16:creationId xmlns:a16="http://schemas.microsoft.com/office/drawing/2014/main" xmlns=""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18953450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5"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16"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29" name="1"/>
          <p:cNvSpPr txBox="1">
            <a:spLocks noGrp="1"/>
          </p:cNvSpPr>
          <p:nvPr>
            <p:ph type="body" sz="quarter" idx="25"/>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30" name="airport-925093_1280.jpg"/>
          <p:cNvSpPr>
            <a:spLocks noGrp="1"/>
          </p:cNvSpPr>
          <p:nvPr>
            <p:ph type="pic" sz="quarter" idx="26"/>
          </p:nvPr>
        </p:nvSpPr>
        <p:spPr>
          <a:xfrm>
            <a:off x="2246567" y="4497358"/>
            <a:ext cx="3064380" cy="2798663"/>
          </a:xfrm>
          <a:prstGeom prst="rect">
            <a:avLst/>
          </a:prstGeom>
          <a:ln w="9525">
            <a:round/>
          </a:ln>
        </p:spPr>
        <p:txBody>
          <a:bodyPr lIns="91439" tIns="45719" rIns="91439" bIns="45719" anchor="t"/>
          <a:lstStyle>
            <a:lvl1pPr>
              <a:defRPr sz="1600">
                <a:solidFill>
                  <a:srgbClr val="7F8DA3"/>
                </a:solidFill>
                <a:latin typeface="Avenir Book" panose="02000503020000020003" pitchFamily="2" charset="0"/>
              </a:defRPr>
            </a:lvl1pPr>
          </a:lstStyle>
          <a:p>
            <a:r>
              <a:rPr lang="en-US" dirty="0"/>
              <a:t>Click icon to add picture</a:t>
            </a:r>
            <a:endParaRPr dirty="0"/>
          </a:p>
        </p:txBody>
      </p:sp>
      <p:sp>
        <p:nvSpPr>
          <p:cNvPr id="31" name="Flying Shapes"/>
          <p:cNvSpPr txBox="1">
            <a:spLocks noGrp="1"/>
          </p:cNvSpPr>
          <p:nvPr>
            <p:ph type="body" sz="quarter" idx="27"/>
          </p:nvPr>
        </p:nvSpPr>
        <p:spPr>
          <a:xfrm>
            <a:off x="-2495125" y="2456455"/>
            <a:ext cx="12551514" cy="1195199"/>
          </a:xfrm>
          <a:prstGeom prst="rect">
            <a:avLst/>
          </a:prstGeom>
        </p:spPr>
        <p:txBody>
          <a:bodyPr wrap="none">
            <a:spAutoFit/>
          </a:bodyPr>
          <a:lstStyle>
            <a:lvl1pPr marL="0" indent="0" algn="ctr">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32" name="Designed by graphic node"/>
          <p:cNvSpPr txBox="1">
            <a:spLocks noGrp="1"/>
          </p:cNvSpPr>
          <p:nvPr>
            <p:ph type="body" sz="quarter" idx="28"/>
          </p:nvPr>
        </p:nvSpPr>
        <p:spPr>
          <a:xfrm>
            <a:off x="777280" y="3468079"/>
            <a:ext cx="6006709" cy="394980"/>
          </a:xfrm>
          <a:prstGeom prst="rect">
            <a:avLst/>
          </a:prstGeom>
        </p:spPr>
        <p:txBody>
          <a:bodyPr wrap="none">
            <a:spAutoFit/>
          </a:bodyPr>
          <a:lstStyle>
            <a:lvl1pPr marL="0" indent="0" algn="ctr">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33" name="Slide Number"/>
          <p:cNvSpPr txBox="1">
            <a:spLocks noGrp="1"/>
          </p:cNvSpPr>
          <p:nvPr>
            <p:ph type="sldNum" sz="quarter" idx="2"/>
          </p:nvPr>
        </p:nvSpPr>
        <p:spPr>
          <a:xfrm>
            <a:off x="3584582" y="9492311"/>
            <a:ext cx="384721" cy="379591"/>
          </a:xfrm>
          <a:prstGeom prst="rect">
            <a:avLst/>
          </a:prstGeom>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pic>
        <p:nvPicPr>
          <p:cNvPr id="13" name="Picture 12">
            <a:extLst>
              <a:ext uri="{FF2B5EF4-FFF2-40B4-BE49-F238E27FC236}">
                <a16:creationId xmlns:a16="http://schemas.microsoft.com/office/drawing/2014/main" xmlns="" id="{DDB6644A-C906-F14B-B651-1898EA7873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4" name="Picture 13">
            <a:extLst>
              <a:ext uri="{FF2B5EF4-FFF2-40B4-BE49-F238E27FC236}">
                <a16:creationId xmlns:a16="http://schemas.microsoft.com/office/drawing/2014/main" xmlns="" id="{92D487F9-0982-8E47-B4F9-11E106543590}"/>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7" name="Picture 16">
            <a:extLst>
              <a:ext uri="{FF2B5EF4-FFF2-40B4-BE49-F238E27FC236}">
                <a16:creationId xmlns:a16="http://schemas.microsoft.com/office/drawing/2014/main" xmlns="" id="{5CEBFA4A-52BE-F847-892D-EE50429DEC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8" name="Picture 17">
            <a:extLst>
              <a:ext uri="{FF2B5EF4-FFF2-40B4-BE49-F238E27FC236}">
                <a16:creationId xmlns:a16="http://schemas.microsoft.com/office/drawing/2014/main" xmlns="" id="{BC777561-BAC0-7247-B887-06FA06A5E3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42798466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Bullets - 2 Column">
    <p:spTree>
      <p:nvGrpSpPr>
        <p:cNvPr id="1" name=""/>
        <p:cNvGrpSpPr/>
        <p:nvPr/>
      </p:nvGrpSpPr>
      <p:grpSpPr>
        <a:xfrm>
          <a:off x="0" y="0"/>
          <a:ext cx="0" cy="0"/>
          <a:chOff x="0" y="0"/>
          <a:chExt cx="0" cy="0"/>
        </a:xfrm>
      </p:grpSpPr>
      <p:pic>
        <p:nvPicPr>
          <p:cNvPr id="92" name="glow.png" descr="glow.png"/>
          <p:cNvPicPr>
            <a:picLocks noChangeAspect="1"/>
          </p:cNvPicPr>
          <p:nvPr/>
        </p:nvPicPr>
        <p:blipFill>
          <a:blip r:embed="rId2" cstate="email">
            <a:alphaModFix amt="60000"/>
            <a:extLst>
              <a:ext uri="{28A0092B-C50C-407E-A947-70E740481C1C}">
                <a14:useLocalDpi xmlns:a14="http://schemas.microsoft.com/office/drawing/2010/main"/>
              </a:ext>
            </a:extLst>
          </a:blip>
          <a:srcRect t="389" b="421"/>
          <a:stretch>
            <a:fillRect/>
          </a:stretch>
        </p:blipFill>
        <p:spPr>
          <a:xfrm>
            <a:off x="1" y="0"/>
            <a:ext cx="7583415" cy="10637705"/>
          </a:xfrm>
          <a:prstGeom prst="rect">
            <a:avLst/>
          </a:prstGeom>
          <a:ln w="12700">
            <a:miter lim="400000"/>
          </a:ln>
        </p:spPr>
      </p:pic>
      <p:sp>
        <p:nvSpPr>
          <p:cNvPr id="93" name="Line"/>
          <p:cNvSpPr/>
          <p:nvPr/>
        </p:nvSpPr>
        <p:spPr>
          <a:xfrm>
            <a:off x="2146105" y="10379264"/>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 name="Line"/>
          <p:cNvSpPr/>
          <p:nvPr/>
        </p:nvSpPr>
        <p:spPr>
          <a:xfrm>
            <a:off x="3773247" y="10379264"/>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5" name="4"/>
          <p:cNvSpPr txBox="1">
            <a:spLocks noGrp="1"/>
          </p:cNvSpPr>
          <p:nvPr>
            <p:ph type="body" sz="quarter" idx="13"/>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108" name="Flying Shapes"/>
          <p:cNvSpPr txBox="1">
            <a:spLocks noGrp="1"/>
          </p:cNvSpPr>
          <p:nvPr>
            <p:ph type="body" sz="quarter" idx="26"/>
          </p:nvPr>
        </p:nvSpPr>
        <p:spPr>
          <a:xfrm>
            <a:off x="1406566" y="2662404"/>
            <a:ext cx="12551513" cy="1195199"/>
          </a:xfrm>
          <a:prstGeom prst="rect">
            <a:avLst/>
          </a:prstGeom>
        </p:spPr>
        <p:txBody>
          <a:bodyPr wrap="none">
            <a:spAutoFit/>
          </a:bodyPr>
          <a:lstStyle>
            <a:lvl1pPr marL="0" indent="0">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109" name="Designed by graphic node"/>
          <p:cNvSpPr txBox="1">
            <a:spLocks noGrp="1"/>
          </p:cNvSpPr>
          <p:nvPr>
            <p:ph type="body" sz="quarter" idx="27"/>
          </p:nvPr>
        </p:nvSpPr>
        <p:spPr>
          <a:xfrm>
            <a:off x="1426120" y="3674027"/>
            <a:ext cx="6006709" cy="394980"/>
          </a:xfrm>
          <a:prstGeom prst="rect">
            <a:avLst/>
          </a:prstGeom>
        </p:spPr>
        <p:txBody>
          <a:bodyPr wrap="none">
            <a:spAutoFit/>
          </a:bodyPr>
          <a:lstStyle>
            <a:lvl1pPr marL="0" indent="0">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11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28"/>
          </p:nvPr>
        </p:nvSpPr>
        <p:spPr>
          <a:xfrm>
            <a:off x="1357593" y="5319947"/>
            <a:ext cx="5279274" cy="545790"/>
          </a:xfrm>
          <a:prstGeom prst="rect">
            <a:avLst/>
          </a:prstGeom>
        </p:spPr>
        <p:txBody>
          <a:bodyPr>
            <a:spAutoFit/>
          </a:bodyPr>
          <a:lstStyle/>
          <a:p>
            <a:pPr marL="228600" lvl="0"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Edit Master text styles</a:t>
            </a:r>
          </a:p>
          <a:p>
            <a:pPr marL="228600" lvl="1"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Second level</a:t>
            </a:r>
          </a:p>
        </p:txBody>
      </p:sp>
      <p:sp>
        <p:nvSpPr>
          <p:cNvPr id="111" name="Slide Number"/>
          <p:cNvSpPr txBox="1">
            <a:spLocks noGrp="1"/>
          </p:cNvSpPr>
          <p:nvPr>
            <p:ph type="sldNum" sz="quarter" idx="2"/>
          </p:nvPr>
        </p:nvSpPr>
        <p:spPr>
          <a:prstGeom prst="rect">
            <a:avLst/>
          </a:prstGeom>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pic>
        <p:nvPicPr>
          <p:cNvPr id="14" name="Picture 13">
            <a:extLst>
              <a:ext uri="{FF2B5EF4-FFF2-40B4-BE49-F238E27FC236}">
                <a16:creationId xmlns:a16="http://schemas.microsoft.com/office/drawing/2014/main" xmlns="" id="{DDB6644A-C906-F14B-B651-1898EA787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5" name="Picture 14">
            <a:extLst>
              <a:ext uri="{FF2B5EF4-FFF2-40B4-BE49-F238E27FC236}">
                <a16:creationId xmlns:a16="http://schemas.microsoft.com/office/drawing/2014/main" xmlns=""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6" name="Picture 15">
            <a:extLst>
              <a:ext uri="{FF2B5EF4-FFF2-40B4-BE49-F238E27FC236}">
                <a16:creationId xmlns:a16="http://schemas.microsoft.com/office/drawing/2014/main" xmlns=""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7" name="Picture 16">
            <a:extLst>
              <a:ext uri="{FF2B5EF4-FFF2-40B4-BE49-F238E27FC236}">
                <a16:creationId xmlns:a16="http://schemas.microsoft.com/office/drawing/2014/main" xmlns=""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35117319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tint val="75000"/>
                </a:srgbClr>
              </a:solidFill>
              <a:effectLst/>
              <a:uLnTx/>
              <a:uFillTx/>
              <a:latin typeface="Gill Sans Light"/>
              <a:sym typeface="Gill Sans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fld id="{1D8BD707-D9CF-40AE-B4C6-C98DA3205C09}" type="datetimeFigureOut">
              <a:rPr kumimoji="0" lang="en-US" sz="4200" b="0" i="1" u="none" strike="noStrike" kern="0" cap="none" spc="0" normalizeH="0" baseline="0" noProof="0">
                <a:ln>
                  <a:noFill/>
                </a:ln>
                <a:solidFill>
                  <a:srgbClr val="7E8DA3">
                    <a:tint val="75000"/>
                  </a:srgbClr>
                </a:solidFill>
                <a:effectLst/>
                <a:uLnTx/>
                <a:uFillTx/>
                <a:latin typeface="Gill Sans Light"/>
                <a:sym typeface="Gill Sans Light"/>
              </a:rPr>
              <a:pPr marL="0" marR="0" lvl="0" indent="0" algn="l" defTabSz="584200" rtl="0" eaLnBrk="1" fontAlgn="auto" latinLnBrk="0" hangingPunct="0">
                <a:lnSpc>
                  <a:spcPct val="100000"/>
                </a:lnSpc>
                <a:spcBef>
                  <a:spcPts val="0"/>
                </a:spcBef>
                <a:spcAft>
                  <a:spcPts val="0"/>
                </a:spcAft>
                <a:buClrTx/>
                <a:buSzTx/>
                <a:buFontTx/>
                <a:buNone/>
                <a:tabLst/>
                <a:defRPr/>
              </a:pPr>
              <a:t>11/5/2021</a:t>
            </a:fld>
            <a:endParaRPr kumimoji="0" lang="en-US" sz="4200" b="0" i="1" u="none" strike="noStrike" kern="0" cap="none" spc="0" normalizeH="0" baseline="0" noProof="0">
              <a:ln>
                <a:noFill/>
              </a:ln>
              <a:solidFill>
                <a:srgbClr val="7E8DA3">
                  <a:tint val="75000"/>
                </a:srgbClr>
              </a:solidFill>
              <a:effectLst/>
              <a:uLnTx/>
              <a:uFillTx/>
              <a:latin typeface="Gill Sans Light"/>
              <a:sym typeface="Gill Sans Light"/>
            </a:endParaRPr>
          </a:p>
        </p:txBody>
      </p:sp>
      <p:pic>
        <p:nvPicPr>
          <p:cNvPr id="5" name="Picture 4">
            <a:extLst>
              <a:ext uri="{FF2B5EF4-FFF2-40B4-BE49-F238E27FC236}">
                <a16:creationId xmlns:a16="http://schemas.microsoft.com/office/drawing/2014/main" xmlns="" id="{DDB6644A-C906-F14B-B651-1898EA78732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6" name="Picture 5">
            <a:extLst>
              <a:ext uri="{FF2B5EF4-FFF2-40B4-BE49-F238E27FC236}">
                <a16:creationId xmlns:a16="http://schemas.microsoft.com/office/drawing/2014/main" xmlns=""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7" name="Picture 6">
            <a:extLst>
              <a:ext uri="{FF2B5EF4-FFF2-40B4-BE49-F238E27FC236}">
                <a16:creationId xmlns:a16="http://schemas.microsoft.com/office/drawing/2014/main" xmlns=""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xmlns=""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4238465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DF"/>
        </a:solidFill>
        <a:effectLst/>
      </p:bgPr>
    </p:bg>
    <p:spTree>
      <p:nvGrpSpPr>
        <p:cNvPr id="1" name=""/>
        <p:cNvGrpSpPr/>
        <p:nvPr/>
      </p:nvGrpSpPr>
      <p:grpSpPr>
        <a:xfrm>
          <a:off x="0" y="0"/>
          <a:ext cx="0" cy="0"/>
          <a:chOff x="0" y="0"/>
          <a:chExt cx="0" cy="0"/>
        </a:xfrm>
      </p:grpSpPr>
      <p:pic>
        <p:nvPicPr>
          <p:cNvPr id="2" name="glow.png" descr="glow.png"/>
          <p:cNvPicPr>
            <a:picLocks noChangeAspect="1"/>
          </p:cNvPicPr>
          <p:nvPr/>
        </p:nvPicPr>
        <p:blipFill>
          <a:blip r:embed="rId4" cstate="email">
            <a:alphaModFix amt="60000"/>
            <a:extLst>
              <a:ext uri="{28A0092B-C50C-407E-A947-70E740481C1C}">
                <a14:useLocalDpi xmlns:a14="http://schemas.microsoft.com/office/drawing/2010/main"/>
              </a:ext>
            </a:extLst>
          </a:blip>
          <a:srcRect t="389" b="421"/>
          <a:stretch>
            <a:fillRect/>
          </a:stretch>
        </p:blipFill>
        <p:spPr>
          <a:xfrm>
            <a:off x="-13131" y="36549"/>
            <a:ext cx="7583415" cy="10637705"/>
          </a:xfrm>
          <a:prstGeom prst="rect">
            <a:avLst/>
          </a:prstGeom>
          <a:ln w="12700">
            <a:miter lim="400000"/>
          </a:ln>
        </p:spPr>
      </p:pic>
      <p:sp>
        <p:nvSpPr>
          <p:cNvPr id="3"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algn="l" defTabSz="457200">
              <a:defRPr sz="1200" i="0">
                <a:solidFill>
                  <a:srgbClr val="000000"/>
                </a:solidFill>
                <a:latin typeface="Helvetica"/>
                <a:ea typeface="Helvetica"/>
                <a:cs typeface="Helvetica"/>
                <a:sym typeface="Helvetica"/>
              </a:defRPr>
            </a:pPr>
            <a:endParaRPr/>
          </a:p>
        </p:txBody>
      </p:sp>
      <p:sp>
        <p:nvSpPr>
          <p:cNvPr id="4"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algn="l" defTabSz="457200">
              <a:defRPr sz="1200" i="0">
                <a:solidFill>
                  <a:srgbClr val="000000"/>
                </a:solidFill>
                <a:latin typeface="Helvetica"/>
                <a:ea typeface="Helvetica"/>
                <a:cs typeface="Helvetica"/>
                <a:sym typeface="Helvetica"/>
              </a:defRPr>
            </a:pPr>
            <a:endParaRPr/>
          </a:p>
        </p:txBody>
      </p:sp>
      <p:sp>
        <p:nvSpPr>
          <p:cNvPr id="5" name="Title Text"/>
          <p:cNvSpPr txBox="1">
            <a:spLocks noGrp="1"/>
          </p:cNvSpPr>
          <p:nvPr>
            <p:ph type="title"/>
          </p:nvPr>
        </p:nvSpPr>
        <p:spPr>
          <a:xfrm>
            <a:off x="738405" y="278474"/>
            <a:ext cx="6084454" cy="267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6" name="Body Level One…"/>
          <p:cNvSpPr txBox="1">
            <a:spLocks noGrp="1"/>
          </p:cNvSpPr>
          <p:nvPr>
            <p:ph type="body" idx="1"/>
          </p:nvPr>
        </p:nvSpPr>
        <p:spPr>
          <a:xfrm>
            <a:off x="738405" y="3035366"/>
            <a:ext cx="6084454" cy="62656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txBox="1">
            <a:spLocks noGrp="1"/>
          </p:cNvSpPr>
          <p:nvPr>
            <p:ph type="sldNum" sz="quarter" idx="2"/>
          </p:nvPr>
        </p:nvSpPr>
        <p:spPr>
          <a:xfrm>
            <a:off x="3584582" y="10174572"/>
            <a:ext cx="384721" cy="379591"/>
          </a:xfrm>
          <a:prstGeom prst="rect">
            <a:avLst/>
          </a:prstGeom>
          <a:ln w="12700">
            <a:miter lim="400000"/>
          </a:ln>
        </p:spPr>
        <p:txBody>
          <a:bodyPr wrap="none" lIns="50800" tIns="50800" rIns="50800" bIns="50800" anchor="b">
            <a:spAutoFit/>
          </a:bodyPr>
          <a:lstStyle>
            <a:lvl1pPr>
              <a:defRPr sz="1800" i="0">
                <a:solidFill>
                  <a:srgbClr val="000000"/>
                </a:solidFill>
                <a:latin typeface="Gill Sans"/>
                <a:ea typeface="Gill Sans"/>
                <a:cs typeface="Gill Sans"/>
                <a:sym typeface="Gill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9" r:id="rId1"/>
    <p:sldLayoutId id="2147483672" r:id="rId2"/>
  </p:sldLayoutIdLst>
  <p:transition spd="med"/>
  <p:txStyles>
    <p:titleStyle>
      <a:lvl1pPr marL="0" marR="0" indent="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1pPr>
      <a:lvl2pPr marL="0" marR="0" indent="228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2pPr>
      <a:lvl3pPr marL="0" marR="0" indent="457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3pPr>
      <a:lvl4pPr marL="0" marR="0" indent="685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4pPr>
      <a:lvl5pPr marL="0" marR="0" indent="9144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5pPr>
      <a:lvl6pPr marL="0" marR="0" indent="11430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6pPr>
      <a:lvl7pPr marL="0" marR="0" indent="1371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7pPr>
      <a:lvl8pPr marL="0" marR="0" indent="1600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8pPr>
      <a:lvl9pPr marL="0" marR="0" indent="1828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9pPr>
    </p:titleStyle>
    <p:body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ADF"/>
        </a:solidFill>
        <a:effectLst/>
      </p:bgPr>
    </p:bg>
    <p:spTree>
      <p:nvGrpSpPr>
        <p:cNvPr id="1" name=""/>
        <p:cNvGrpSpPr/>
        <p:nvPr/>
      </p:nvGrpSpPr>
      <p:grpSpPr>
        <a:xfrm>
          <a:off x="0" y="0"/>
          <a:ext cx="0" cy="0"/>
          <a:chOff x="0" y="0"/>
          <a:chExt cx="0" cy="0"/>
        </a:xfrm>
      </p:grpSpPr>
      <p:pic>
        <p:nvPicPr>
          <p:cNvPr id="2" name="glow.png" descr="glow.png"/>
          <p:cNvPicPr>
            <a:picLocks noChangeAspect="1"/>
          </p:cNvPicPr>
          <p:nvPr/>
        </p:nvPicPr>
        <p:blipFill>
          <a:blip r:embed="rId5" cstate="email">
            <a:alphaModFix amt="60000"/>
            <a:extLst>
              <a:ext uri="{28A0092B-C50C-407E-A947-70E740481C1C}">
                <a14:useLocalDpi xmlns:a14="http://schemas.microsoft.com/office/drawing/2010/main"/>
              </a:ext>
            </a:extLst>
          </a:blip>
          <a:srcRect t="389" b="421"/>
          <a:stretch>
            <a:fillRect/>
          </a:stretch>
        </p:blipFill>
        <p:spPr>
          <a:xfrm>
            <a:off x="-13131" y="36549"/>
            <a:ext cx="7583415" cy="10637705"/>
          </a:xfrm>
          <a:prstGeom prst="rect">
            <a:avLst/>
          </a:prstGeom>
          <a:ln w="12700">
            <a:miter lim="400000"/>
          </a:ln>
        </p:spPr>
      </p:pic>
      <p:sp>
        <p:nvSpPr>
          <p:cNvPr id="3"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 name="Title Text"/>
          <p:cNvSpPr txBox="1">
            <a:spLocks noGrp="1"/>
          </p:cNvSpPr>
          <p:nvPr>
            <p:ph type="title"/>
          </p:nvPr>
        </p:nvSpPr>
        <p:spPr>
          <a:xfrm>
            <a:off x="738405" y="278474"/>
            <a:ext cx="6084454" cy="267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6" name="Body Level One…"/>
          <p:cNvSpPr txBox="1">
            <a:spLocks noGrp="1"/>
          </p:cNvSpPr>
          <p:nvPr>
            <p:ph type="body" idx="1"/>
          </p:nvPr>
        </p:nvSpPr>
        <p:spPr>
          <a:xfrm>
            <a:off x="738405" y="3035366"/>
            <a:ext cx="6084454" cy="62656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txBox="1">
            <a:spLocks noGrp="1"/>
          </p:cNvSpPr>
          <p:nvPr>
            <p:ph type="sldNum" sz="quarter" idx="2"/>
          </p:nvPr>
        </p:nvSpPr>
        <p:spPr>
          <a:xfrm>
            <a:off x="3584582" y="10174572"/>
            <a:ext cx="384721" cy="379591"/>
          </a:xfrm>
          <a:prstGeom prst="rect">
            <a:avLst/>
          </a:prstGeom>
          <a:ln w="12700">
            <a:miter lim="400000"/>
          </a:ln>
        </p:spPr>
        <p:txBody>
          <a:bodyPr wrap="none" lIns="50800" tIns="50800" rIns="50800" bIns="50800" anchor="b">
            <a:spAutoFit/>
          </a:bodyPr>
          <a:lstStyle>
            <a:lvl1pPr>
              <a:defRPr sz="1800" i="0">
                <a:solidFill>
                  <a:srgbClr val="000000"/>
                </a:solidFill>
                <a:latin typeface="Gill Sans"/>
                <a:ea typeface="Gill Sans"/>
                <a:cs typeface="Gill Sans"/>
                <a:sym typeface="Gill Sans"/>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361437526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Lst>
  <p:transition spd="med"/>
  <p:txStyles>
    <p:titleStyle>
      <a:lvl1pPr marL="0" marR="0" indent="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1pPr>
      <a:lvl2pPr marL="0" marR="0" indent="228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2pPr>
      <a:lvl3pPr marL="0" marR="0" indent="457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3pPr>
      <a:lvl4pPr marL="0" marR="0" indent="685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4pPr>
      <a:lvl5pPr marL="0" marR="0" indent="9144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5pPr>
      <a:lvl6pPr marL="0" marR="0" indent="11430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6pPr>
      <a:lvl7pPr marL="0" marR="0" indent="1371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7pPr>
      <a:lvl8pPr marL="0" marR="0" indent="1600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8pPr>
      <a:lvl9pPr marL="0" marR="0" indent="1828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9pPr>
    </p:titleStyle>
    <p:body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8.xml"/><Relationship Id="rId7" Type="http://schemas.openxmlformats.org/officeDocument/2006/relationships/slide" Target="slide43.xml"/><Relationship Id="rId12" Type="http://schemas.openxmlformats.org/officeDocument/2006/relationships/image" Target="../media/image41.jpeg"/><Relationship Id="rId2" Type="http://schemas.openxmlformats.org/officeDocument/2006/relationships/slide" Target="slide48.xml"/><Relationship Id="rId1" Type="http://schemas.openxmlformats.org/officeDocument/2006/relationships/slideLayout" Target="../slideLayouts/slideLayout5.xml"/><Relationship Id="rId6" Type="http://schemas.openxmlformats.org/officeDocument/2006/relationships/slide" Target="slide41.xml"/><Relationship Id="rId11" Type="http://schemas.openxmlformats.org/officeDocument/2006/relationships/image" Target="../media/image15.jpeg"/><Relationship Id="rId5" Type="http://schemas.openxmlformats.org/officeDocument/2006/relationships/slide" Target="slide46.xml"/><Relationship Id="rId10" Type="http://schemas.openxmlformats.org/officeDocument/2006/relationships/image" Target="../media/image14.png"/><Relationship Id="rId4" Type="http://schemas.openxmlformats.org/officeDocument/2006/relationships/slide" Target="slide20.xml"/><Relationship Id="rId9" Type="http://schemas.openxmlformats.org/officeDocument/2006/relationships/slide" Target="slide5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www.pharmacy.bg.ac.rs/files/Nauka%20i%20me%C4%91unarodna%20saradnja/Katalog%20opreme/Katalog%20opreme%2020201027.pdf"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2.xml"/><Relationship Id="rId18" Type="http://schemas.openxmlformats.org/officeDocument/2006/relationships/slide" Target="slide41.xml"/><Relationship Id="rId3" Type="http://schemas.openxmlformats.org/officeDocument/2006/relationships/slide" Target="slide13.xml"/><Relationship Id="rId21" Type="http://schemas.openxmlformats.org/officeDocument/2006/relationships/slide" Target="slide46.xml"/><Relationship Id="rId7" Type="http://schemas.openxmlformats.org/officeDocument/2006/relationships/slide" Target="slide20.xml"/><Relationship Id="rId12" Type="http://schemas.openxmlformats.org/officeDocument/2006/relationships/slide" Target="slide30.xml"/><Relationship Id="rId17" Type="http://schemas.openxmlformats.org/officeDocument/2006/relationships/slide" Target="slide39.xml"/><Relationship Id="rId2" Type="http://schemas.openxmlformats.org/officeDocument/2006/relationships/slide" Target="slide11.xml"/><Relationship Id="rId16" Type="http://schemas.openxmlformats.org/officeDocument/2006/relationships/slide" Target="slide37.xml"/><Relationship Id="rId20" Type="http://schemas.openxmlformats.org/officeDocument/2006/relationships/slide" Target="slide44.xml"/><Relationship Id="rId1" Type="http://schemas.openxmlformats.org/officeDocument/2006/relationships/slideLayout" Target="../slideLayouts/slideLayout5.xml"/><Relationship Id="rId6" Type="http://schemas.openxmlformats.org/officeDocument/2006/relationships/slide" Target="slide18.xml"/><Relationship Id="rId11" Type="http://schemas.openxmlformats.org/officeDocument/2006/relationships/slide" Target="slide28.xml"/><Relationship Id="rId24" Type="http://schemas.openxmlformats.org/officeDocument/2006/relationships/slide" Target="slide52.xml"/><Relationship Id="rId5" Type="http://schemas.openxmlformats.org/officeDocument/2006/relationships/slide" Target="slide17.xml"/><Relationship Id="rId15" Type="http://schemas.openxmlformats.org/officeDocument/2006/relationships/slide" Target="slide35.xml"/><Relationship Id="rId23" Type="http://schemas.openxmlformats.org/officeDocument/2006/relationships/slide" Target="slide50.xml"/><Relationship Id="rId10" Type="http://schemas.openxmlformats.org/officeDocument/2006/relationships/slide" Target="slide26.xml"/><Relationship Id="rId19" Type="http://schemas.openxmlformats.org/officeDocument/2006/relationships/slide" Target="slide43.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34.xml"/><Relationship Id="rId22" Type="http://schemas.openxmlformats.org/officeDocument/2006/relationships/slide" Target="slide48.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4.xml"/><Relationship Id="rId18" Type="http://schemas.openxmlformats.org/officeDocument/2006/relationships/image" Target="../media/image34.jpeg"/><Relationship Id="rId3" Type="http://schemas.openxmlformats.org/officeDocument/2006/relationships/slide" Target="slide35.xml"/><Relationship Id="rId21" Type="http://schemas.openxmlformats.org/officeDocument/2006/relationships/image" Target="../media/image37.jpeg"/><Relationship Id="rId7" Type="http://schemas.openxmlformats.org/officeDocument/2006/relationships/slide" Target="slide20.xml"/><Relationship Id="rId12" Type="http://schemas.openxmlformats.org/officeDocument/2006/relationships/slide" Target="slide15.xml"/><Relationship Id="rId17" Type="http://schemas.openxmlformats.org/officeDocument/2006/relationships/image" Target="../media/image33.jpeg"/><Relationship Id="rId2" Type="http://schemas.openxmlformats.org/officeDocument/2006/relationships/slide" Target="slide28.xml"/><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slide" Target="slide13.xml"/><Relationship Id="rId5" Type="http://schemas.openxmlformats.org/officeDocument/2006/relationships/slide" Target="slide50.xml"/><Relationship Id="rId15" Type="http://schemas.openxmlformats.org/officeDocument/2006/relationships/hyperlink" Target="http://www.pharmacy.bg.ac.rs/nims/me%C4%91unarodni-projekti/2544/refeehs/" TargetMode="External"/><Relationship Id="rId10" Type="http://schemas.openxmlformats.org/officeDocument/2006/relationships/slide" Target="slide26.xml"/><Relationship Id="rId19" Type="http://schemas.openxmlformats.org/officeDocument/2006/relationships/image" Target="../media/image35.png"/><Relationship Id="rId4" Type="http://schemas.openxmlformats.org/officeDocument/2006/relationships/hyperlink" Target="http://www.pharmacy.bg.ac.rs/nims/me%C4%91unarodni-projekti/3970/cost-akcije/" TargetMode="External"/><Relationship Id="rId9" Type="http://schemas.openxmlformats.org/officeDocument/2006/relationships/slide" Target="slide18.xml"/><Relationship Id="rId14" Type="http://schemas.openxmlformats.org/officeDocument/2006/relationships/hyperlink" Target="http://www.pharmacy.bg.ac.rs/nims/me%C4%91unarodni-projekti/2242/erasmus/" TargetMode="External"/><Relationship Id="rId2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p:cNvPicPr>
            <a:picLocks noGrp="1" noChangeAspect="1"/>
          </p:cNvPicPr>
          <p:nvPr>
            <p:ph type="pic" idx="26"/>
          </p:nvPr>
        </p:nvPicPr>
        <p:blipFill>
          <a:blip r:embed="rId2" cstate="email">
            <a:extLst>
              <a:ext uri="{28A0092B-C50C-407E-A947-70E740481C1C}">
                <a14:useLocalDpi xmlns:a14="http://schemas.microsoft.com/office/drawing/2010/main"/>
              </a:ext>
            </a:extLst>
          </a:blip>
          <a:stretch>
            <a:fillRect/>
          </a:stretch>
        </p:blipFill>
        <p:spPr>
          <a:xfrm>
            <a:off x="1679335" y="4074301"/>
            <a:ext cx="4202593" cy="1724967"/>
          </a:xfrm>
          <a:prstGeom prst="rect">
            <a:avLst/>
          </a:prstGeom>
        </p:spPr>
      </p:pic>
      <p:sp>
        <p:nvSpPr>
          <p:cNvPr id="16" name="Flying Shapes"/>
          <p:cNvSpPr txBox="1">
            <a:spLocks noGrp="1"/>
          </p:cNvSpPr>
          <p:nvPr>
            <p:ph type="body" idx="27"/>
          </p:nvPr>
        </p:nvSpPr>
        <p:spPr>
          <a:xfrm>
            <a:off x="995413" y="1950420"/>
            <a:ext cx="5570436" cy="1102866"/>
          </a:xfrm>
          <a:prstGeom prst="rect">
            <a:avLst/>
          </a:prstGeom>
        </p:spPr>
        <p:txBody>
          <a:bodyPr/>
          <a:lstStyle/>
          <a:p>
            <a:r>
              <a:rPr lang="sr-Latn-RS" sz="6500" dirty="0">
                <a:solidFill>
                  <a:srgbClr val="7030A0"/>
                </a:solidFill>
              </a:rPr>
              <a:t>Lična karta</a:t>
            </a:r>
            <a:endParaRPr sz="6500" dirty="0">
              <a:solidFill>
                <a:srgbClr val="7030A0"/>
              </a:solidFill>
            </a:endParaRPr>
          </a:p>
        </p:txBody>
      </p:sp>
      <p:sp>
        <p:nvSpPr>
          <p:cNvPr id="17" name="Designed by graphic node"/>
          <p:cNvSpPr txBox="1">
            <a:spLocks noGrp="1"/>
          </p:cNvSpPr>
          <p:nvPr>
            <p:ph type="body" idx="28"/>
          </p:nvPr>
        </p:nvSpPr>
        <p:spPr>
          <a:xfrm>
            <a:off x="491942" y="3041188"/>
            <a:ext cx="6577378" cy="718145"/>
          </a:xfrm>
          <a:prstGeom prst="rect">
            <a:avLst/>
          </a:prstGeom>
        </p:spPr>
        <p:txBody>
          <a:bodyPr/>
          <a:lstStyle/>
          <a:p>
            <a:r>
              <a:rPr lang="sr-Latn-RS" sz="2000" dirty="0" smtClean="0">
                <a:solidFill>
                  <a:srgbClr val="7030A0"/>
                </a:solidFill>
              </a:rPr>
              <a:t>ISTRAŽIVAČKE GRUPE</a:t>
            </a:r>
          </a:p>
          <a:p>
            <a:r>
              <a:rPr lang="sr-Latn-RS" sz="2000" dirty="0" smtClean="0">
                <a:solidFill>
                  <a:srgbClr val="7030A0"/>
                </a:solidFill>
              </a:rPr>
              <a:t>FarmaceutskOG fakultetA</a:t>
            </a:r>
            <a:endParaRPr sz="2000" dirty="0">
              <a:solidFill>
                <a:srgbClr val="7030A0"/>
              </a:solidFill>
            </a:endParaRPr>
          </a:p>
        </p:txBody>
      </p:sp>
      <p:pic>
        <p:nvPicPr>
          <p:cNvPr id="22" name="Picture 21">
            <a:extLst>
              <a:ext uri="{FF2B5EF4-FFF2-40B4-BE49-F238E27FC236}">
                <a16:creationId xmlns:a16="http://schemas.microsoft.com/office/drawing/2014/main" xmlns=""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sp>
        <p:nvSpPr>
          <p:cNvPr id="24" name="Designed by graphic node">
            <a:extLst>
              <a:ext uri="{FF2B5EF4-FFF2-40B4-BE49-F238E27FC236}">
                <a16:creationId xmlns:a16="http://schemas.microsoft.com/office/drawing/2014/main" xmlns="" id="{2256E4D2-28AD-2A4D-AC4A-36E800828996}"/>
              </a:ext>
            </a:extLst>
          </p:cNvPr>
          <p:cNvSpPr txBox="1">
            <a:spLocks/>
          </p:cNvSpPr>
          <p:nvPr/>
        </p:nvSpPr>
        <p:spPr>
          <a:xfrm>
            <a:off x="0" y="8596915"/>
            <a:ext cx="7561263" cy="9335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0" marR="0" indent="0" algn="ctr" defTabSz="584200" eaLnBrk="1" latinLnBrk="0" hangingPunct="1">
              <a:lnSpc>
                <a:spcPct val="100000"/>
              </a:lnSpc>
              <a:spcBef>
                <a:spcPts val="0"/>
              </a:spcBef>
              <a:spcAft>
                <a:spcPts val="0"/>
              </a:spcAft>
              <a:buClrTx/>
              <a:buSzTx/>
              <a:buFontTx/>
              <a:buNone/>
              <a:tabLst/>
              <a:defRPr sz="1900" b="0" i="0" u="none" strike="noStrike" cap="all" spc="874" baseline="0">
                <a:ln>
                  <a:noFill/>
                </a:ln>
                <a:solidFill>
                  <a:srgbClr val="7E8DA3"/>
                </a:solidFill>
                <a:uFillTx/>
                <a:latin typeface="+mn-lt"/>
                <a:ea typeface="+mn-ea"/>
                <a:cs typeface="+mn-cs"/>
                <a:sym typeface="Gill Sans Light"/>
              </a:defRPr>
            </a:lvl1pPr>
            <a:lvl2pPr marL="762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r>
              <a:rPr lang="sr-Latn-RS" sz="1800" dirty="0">
                <a:solidFill>
                  <a:srgbClr val="7030A0"/>
                </a:solidFill>
              </a:rPr>
              <a:t>Univerzitet u </a:t>
            </a:r>
            <a:r>
              <a:rPr lang="sr-Latn-RS" sz="1800" dirty="0" err="1">
                <a:solidFill>
                  <a:srgbClr val="7030A0"/>
                </a:solidFill>
              </a:rPr>
              <a:t>BeogradU</a:t>
            </a:r>
            <a:endParaRPr lang="sr-Latn-RS" sz="1800" dirty="0">
              <a:solidFill>
                <a:srgbClr val="7030A0"/>
              </a:solidFill>
            </a:endParaRPr>
          </a:p>
          <a:p>
            <a:r>
              <a:rPr lang="sr-Latn-RS" sz="1800" dirty="0">
                <a:solidFill>
                  <a:srgbClr val="7030A0"/>
                </a:solidFill>
              </a:rPr>
              <a:t> </a:t>
            </a:r>
          </a:p>
          <a:p>
            <a:r>
              <a:rPr lang="sr-Latn-RS" sz="1800" dirty="0">
                <a:solidFill>
                  <a:srgbClr val="7030A0"/>
                </a:solidFill>
              </a:rPr>
              <a:t>farmaceutski fakultet</a:t>
            </a:r>
          </a:p>
        </p:txBody>
      </p:sp>
      <p:pic>
        <p:nvPicPr>
          <p:cNvPr id="25" name="Picture 24">
            <a:extLst>
              <a:ext uri="{FF2B5EF4-FFF2-40B4-BE49-F238E27FC236}">
                <a16:creationId xmlns:a16="http://schemas.microsoft.com/office/drawing/2014/main" xmlns=""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pic>
        <p:nvPicPr>
          <p:cNvPr id="1026" name="Picture 2" descr="Универзитет у Београду — Википедија"/>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986" y="80289"/>
            <a:ext cx="628649" cy="838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mpn.gov.rs/wp-content/uploads/2015/08/heder-mirnij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4751" y="5848842"/>
            <a:ext cx="4516708" cy="9033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harmacy.bg.ac.rs/img/Nauka/EK%20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6481905"/>
            <a:ext cx="33718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OS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4916" y="7510606"/>
            <a:ext cx="9239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JRC"/>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50635" y="7510605"/>
            <a:ext cx="895350" cy="895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www.pharmacy.bg.ac.rs/img/Razno/ReFFEHS/eu_flag_co_funded-e1447347699285.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17987" y="6947105"/>
            <a:ext cx="19050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ond za nauku"/>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75691" y="7646045"/>
            <a:ext cx="2814135" cy="9508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nd za inovacionu delatnost – Beogradski sajam"/>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494495" y="7646045"/>
            <a:ext cx="2020710" cy="95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2956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8781" y="5301881"/>
            <a:ext cx="4878867" cy="333121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Body)"/>
              <a:sym typeface="Gill Sans Light"/>
            </a:endParaRPr>
          </a:p>
        </p:txBody>
      </p:sp>
      <p:sp>
        <p:nvSpPr>
          <p:cNvPr id="3" name="object 3"/>
          <p:cNvSpPr txBox="1"/>
          <p:nvPr/>
        </p:nvSpPr>
        <p:spPr>
          <a:xfrm>
            <a:off x="423859" y="1461947"/>
            <a:ext cx="6844846" cy="3397853"/>
          </a:xfrm>
          <a:prstGeom prst="rect">
            <a:avLst/>
          </a:prstGeom>
        </p:spPr>
        <p:txBody>
          <a:bodyPr vert="horz" wrap="square" lIns="0" tIns="7620" rIns="0" bIns="0" rtlCol="0">
            <a:spAutoFit/>
          </a:bodyPr>
          <a:lstStyle/>
          <a:p>
            <a:pPr marL="12700" marR="5080" lvl="0" algn="l">
              <a:lnSpc>
                <a:spcPct val="101800"/>
              </a:lnSpc>
              <a:spcBef>
                <a:spcPts val="60"/>
              </a:spcBef>
              <a:defRPr/>
            </a:pPr>
            <a:r>
              <a:rPr lang="sr-Latn-RS" sz="1800" i="0" dirty="0">
                <a:solidFill>
                  <a:srgbClr val="003300"/>
                </a:solidFill>
              </a:rPr>
              <a:t>U</a:t>
            </a:r>
            <a:r>
              <a:rPr lang="en-US" sz="1800" i="0" dirty="0" err="1">
                <a:solidFill>
                  <a:srgbClr val="003300"/>
                </a:solidFill>
              </a:rPr>
              <a:t>niverzitet</a:t>
            </a:r>
            <a:r>
              <a:rPr lang="en-US" sz="1800" i="0" dirty="0">
                <a:solidFill>
                  <a:srgbClr val="003300"/>
                </a:solidFill>
              </a:rPr>
              <a:t> u </a:t>
            </a:r>
            <a:r>
              <a:rPr lang="en-US" sz="1800" i="0" dirty="0" err="1">
                <a:solidFill>
                  <a:srgbClr val="003300"/>
                </a:solidFill>
              </a:rPr>
              <a:t>Beogradu</a:t>
            </a:r>
            <a:r>
              <a:rPr lang="en-US" sz="1800" i="0" dirty="0">
                <a:solidFill>
                  <a:srgbClr val="003300"/>
                </a:solidFill>
              </a:rPr>
              <a:t> - </a:t>
            </a:r>
            <a:r>
              <a:rPr lang="en-US" sz="1800" i="0" dirty="0" err="1">
                <a:solidFill>
                  <a:srgbClr val="003300"/>
                </a:solidFill>
              </a:rPr>
              <a:t>Farmaceutski</a:t>
            </a:r>
            <a:r>
              <a:rPr lang="en-US" sz="1800" i="0" dirty="0">
                <a:solidFill>
                  <a:srgbClr val="003300"/>
                </a:solidFill>
              </a:rPr>
              <a:t> </a:t>
            </a:r>
            <a:r>
              <a:rPr lang="en-US" sz="1800" i="0" dirty="0" err="1">
                <a:solidFill>
                  <a:srgbClr val="003300"/>
                </a:solidFill>
              </a:rPr>
              <a:t>fakultet</a:t>
            </a:r>
            <a:r>
              <a:rPr lang="en-US" sz="1800" i="0" dirty="0">
                <a:solidFill>
                  <a:srgbClr val="003300"/>
                </a:solidFill>
              </a:rPr>
              <a:t> je bio </a:t>
            </a:r>
            <a:r>
              <a:rPr lang="en-US" sz="1800" i="0" dirty="0" err="1">
                <a:solidFill>
                  <a:srgbClr val="003300"/>
                </a:solidFill>
              </a:rPr>
              <a:t>koordinator</a:t>
            </a:r>
            <a:r>
              <a:rPr lang="en-US" sz="1800" i="0" dirty="0">
                <a:solidFill>
                  <a:srgbClr val="003300"/>
                </a:solidFill>
              </a:rPr>
              <a:t> </a:t>
            </a:r>
            <a:r>
              <a:rPr lang="en-US" sz="1800" b="1" i="0" dirty="0">
                <a:solidFill>
                  <a:srgbClr val="5A2781"/>
                </a:solidFill>
              </a:rPr>
              <a:t>15 </a:t>
            </a:r>
            <a:r>
              <a:rPr lang="en-US" sz="1800" b="1" i="0" dirty="0" err="1">
                <a:solidFill>
                  <a:srgbClr val="5A2781"/>
                </a:solidFill>
              </a:rPr>
              <a:t>istraživačkih</a:t>
            </a:r>
            <a:r>
              <a:rPr lang="en-US" sz="1800" b="1" i="0" dirty="0">
                <a:solidFill>
                  <a:srgbClr val="5A2781"/>
                </a:solidFill>
              </a:rPr>
              <a:t> </a:t>
            </a:r>
            <a:r>
              <a:rPr lang="en-US" sz="1800" b="1" i="0" dirty="0" err="1">
                <a:solidFill>
                  <a:srgbClr val="5A2781"/>
                </a:solidFill>
              </a:rPr>
              <a:t>projekata</a:t>
            </a:r>
            <a:r>
              <a:rPr lang="sr-Latn-RS" sz="1800" b="1" i="0" dirty="0">
                <a:solidFill>
                  <a:srgbClr val="5A2781"/>
                </a:solidFill>
              </a:rPr>
              <a:t> (</a:t>
            </a:r>
            <a:r>
              <a:rPr lang="en-US" sz="1800" b="1" i="0" dirty="0">
                <a:solidFill>
                  <a:srgbClr val="5A2781"/>
                </a:solidFill>
              </a:rPr>
              <a:t>12 </a:t>
            </a:r>
            <a:r>
              <a:rPr lang="en-US" sz="1800" b="1" i="0" dirty="0" err="1">
                <a:solidFill>
                  <a:srgbClr val="5A2781"/>
                </a:solidFill>
              </a:rPr>
              <a:t>projekata</a:t>
            </a:r>
            <a:r>
              <a:rPr lang="en-US" sz="1800" b="1" i="0" dirty="0">
                <a:solidFill>
                  <a:srgbClr val="5A2781"/>
                </a:solidFill>
              </a:rPr>
              <a:t> </a:t>
            </a:r>
            <a:r>
              <a:rPr lang="en-US" sz="1800" b="1" i="0" dirty="0" err="1">
                <a:solidFill>
                  <a:srgbClr val="5A2781"/>
                </a:solidFill>
              </a:rPr>
              <a:t>iz</a:t>
            </a:r>
            <a:r>
              <a:rPr lang="en-US" sz="1800" b="1" i="0" dirty="0">
                <a:solidFill>
                  <a:srgbClr val="5A2781"/>
                </a:solidFill>
              </a:rPr>
              <a:t> </a:t>
            </a:r>
            <a:r>
              <a:rPr lang="en-US" sz="1800" b="1" i="0" dirty="0" err="1">
                <a:solidFill>
                  <a:srgbClr val="5A2781"/>
                </a:solidFill>
              </a:rPr>
              <a:t>oblasti</a:t>
            </a:r>
            <a:r>
              <a:rPr lang="en-US" sz="1800" b="1" i="0" dirty="0">
                <a:solidFill>
                  <a:srgbClr val="5A2781"/>
                </a:solidFill>
              </a:rPr>
              <a:t> </a:t>
            </a:r>
            <a:r>
              <a:rPr lang="en-US" sz="1800" b="1" i="0" dirty="0" err="1">
                <a:solidFill>
                  <a:srgbClr val="5A2781"/>
                </a:solidFill>
              </a:rPr>
              <a:t>osnovnih</a:t>
            </a:r>
            <a:r>
              <a:rPr lang="en-US" sz="1800" b="1" i="0" dirty="0">
                <a:solidFill>
                  <a:srgbClr val="5A2781"/>
                </a:solidFill>
              </a:rPr>
              <a:t> </a:t>
            </a:r>
            <a:r>
              <a:rPr lang="en-US" sz="1800" b="1" i="0" dirty="0" err="1">
                <a:solidFill>
                  <a:srgbClr val="5A2781"/>
                </a:solidFill>
              </a:rPr>
              <a:t>istraživanja</a:t>
            </a:r>
            <a:r>
              <a:rPr lang="en-US" sz="1800" b="1" i="0" dirty="0">
                <a:solidFill>
                  <a:srgbClr val="5A2781"/>
                </a:solidFill>
              </a:rPr>
              <a:t> i 3 </a:t>
            </a:r>
            <a:r>
              <a:rPr lang="en-US" sz="1800" b="1" i="0" dirty="0" err="1">
                <a:solidFill>
                  <a:srgbClr val="5A2781"/>
                </a:solidFill>
              </a:rPr>
              <a:t>projekta</a:t>
            </a:r>
            <a:r>
              <a:rPr lang="en-US" sz="1800" b="1" i="0" dirty="0">
                <a:solidFill>
                  <a:srgbClr val="5A2781"/>
                </a:solidFill>
              </a:rPr>
              <a:t> </a:t>
            </a:r>
            <a:r>
              <a:rPr lang="en-US" sz="1800" b="1" i="0" dirty="0" err="1">
                <a:solidFill>
                  <a:srgbClr val="5A2781"/>
                </a:solidFill>
              </a:rPr>
              <a:t>iz</a:t>
            </a:r>
            <a:r>
              <a:rPr lang="en-US" sz="1800" b="1" i="0" dirty="0">
                <a:solidFill>
                  <a:srgbClr val="5A2781"/>
                </a:solidFill>
              </a:rPr>
              <a:t> </a:t>
            </a:r>
            <a:r>
              <a:rPr lang="en-US" sz="1800" b="1" i="0" dirty="0" err="1">
                <a:solidFill>
                  <a:srgbClr val="5A2781"/>
                </a:solidFill>
              </a:rPr>
              <a:t>oblasti</a:t>
            </a:r>
            <a:r>
              <a:rPr lang="en-US" sz="1800" b="1" i="0" dirty="0">
                <a:solidFill>
                  <a:srgbClr val="5A2781"/>
                </a:solidFill>
              </a:rPr>
              <a:t> </a:t>
            </a:r>
            <a:r>
              <a:rPr lang="en-US" sz="1800" b="1" i="0" dirty="0" err="1">
                <a:solidFill>
                  <a:srgbClr val="5A2781"/>
                </a:solidFill>
              </a:rPr>
              <a:t>tehnološkog</a:t>
            </a:r>
            <a:r>
              <a:rPr lang="en-US" sz="1800" b="1" i="0" dirty="0">
                <a:solidFill>
                  <a:srgbClr val="5A2781"/>
                </a:solidFill>
              </a:rPr>
              <a:t> </a:t>
            </a:r>
            <a:r>
              <a:rPr lang="en-US" sz="1800" b="1" i="0" dirty="0" err="1">
                <a:solidFill>
                  <a:srgbClr val="5A2781"/>
                </a:solidFill>
              </a:rPr>
              <a:t>razvoja</a:t>
            </a:r>
            <a:r>
              <a:rPr lang="sr-Latn-RS" sz="1800" b="1" i="0" dirty="0">
                <a:solidFill>
                  <a:srgbClr val="5A2781"/>
                </a:solidFill>
              </a:rPr>
              <a:t>)</a:t>
            </a:r>
            <a:r>
              <a:rPr lang="en-US" sz="1800" b="1" i="0" dirty="0">
                <a:solidFill>
                  <a:srgbClr val="5A2781"/>
                </a:solidFill>
              </a:rPr>
              <a:t> </a:t>
            </a:r>
            <a:r>
              <a:rPr lang="en-US" sz="1800" i="0" dirty="0" err="1">
                <a:solidFill>
                  <a:srgbClr val="003300"/>
                </a:solidFill>
              </a:rPr>
              <a:t>koje</a:t>
            </a:r>
            <a:r>
              <a:rPr lang="en-US" sz="1800" i="0" dirty="0">
                <a:solidFill>
                  <a:srgbClr val="003300"/>
                </a:solidFill>
              </a:rPr>
              <a:t> je </a:t>
            </a:r>
            <a:r>
              <a:rPr lang="en-US" sz="1800" i="0" dirty="0" err="1">
                <a:solidFill>
                  <a:srgbClr val="003300"/>
                </a:solidFill>
              </a:rPr>
              <a:t>finansiralo</a:t>
            </a:r>
            <a:r>
              <a:rPr lang="en-US" sz="1800" i="0" dirty="0">
                <a:solidFill>
                  <a:srgbClr val="003300"/>
                </a:solidFill>
              </a:rPr>
              <a:t> </a:t>
            </a:r>
            <a:r>
              <a:rPr lang="sr-Latn-RS" sz="1800" i="0" dirty="0">
                <a:solidFill>
                  <a:srgbClr val="003300"/>
                </a:solidFill>
              </a:rPr>
              <a:t>nadležno </a:t>
            </a:r>
            <a:r>
              <a:rPr lang="en-US" sz="1800" i="0" dirty="0" err="1">
                <a:solidFill>
                  <a:srgbClr val="003300"/>
                </a:solidFill>
              </a:rPr>
              <a:t>Ministarstvo</a:t>
            </a:r>
            <a:r>
              <a:rPr lang="sr-Latn-RS" sz="1800" i="0" dirty="0">
                <a:solidFill>
                  <a:srgbClr val="003300"/>
                </a:solidFill>
              </a:rPr>
              <a:t> Republike Srbije</a:t>
            </a:r>
            <a:r>
              <a:rPr lang="en-US" sz="1800" i="0" dirty="0">
                <a:solidFill>
                  <a:srgbClr val="003300"/>
                </a:solidFill>
              </a:rPr>
              <a:t>; pored toga, </a:t>
            </a:r>
            <a:r>
              <a:rPr lang="en-US" sz="1800" i="0" dirty="0" err="1">
                <a:solidFill>
                  <a:srgbClr val="003300"/>
                </a:solidFill>
              </a:rPr>
              <a:t>naše</a:t>
            </a:r>
            <a:r>
              <a:rPr lang="en-US" sz="1800" i="0" dirty="0">
                <a:solidFill>
                  <a:srgbClr val="003300"/>
                </a:solidFill>
              </a:rPr>
              <a:t> </a:t>
            </a:r>
            <a:r>
              <a:rPr lang="en-US" sz="1800" i="0" dirty="0" err="1">
                <a:solidFill>
                  <a:srgbClr val="003300"/>
                </a:solidFill>
              </a:rPr>
              <a:t>nastavno</a:t>
            </a:r>
            <a:r>
              <a:rPr lang="en-US" sz="1800" i="0" dirty="0">
                <a:solidFill>
                  <a:srgbClr val="003300"/>
                </a:solidFill>
              </a:rPr>
              <a:t> / </a:t>
            </a:r>
            <a:r>
              <a:rPr lang="en-US" sz="1800" i="0" dirty="0" err="1">
                <a:solidFill>
                  <a:srgbClr val="003300"/>
                </a:solidFill>
              </a:rPr>
              <a:t>istraživačko</a:t>
            </a:r>
            <a:r>
              <a:rPr lang="en-US" sz="1800" i="0" dirty="0">
                <a:solidFill>
                  <a:srgbClr val="003300"/>
                </a:solidFill>
              </a:rPr>
              <a:t> </a:t>
            </a:r>
            <a:r>
              <a:rPr lang="en-US" sz="1800" i="0" dirty="0" err="1">
                <a:solidFill>
                  <a:srgbClr val="003300"/>
                </a:solidFill>
              </a:rPr>
              <a:t>osoblje</a:t>
            </a:r>
            <a:r>
              <a:rPr lang="en-US" sz="1800" i="0" dirty="0">
                <a:solidFill>
                  <a:srgbClr val="003300"/>
                </a:solidFill>
              </a:rPr>
              <a:t> </a:t>
            </a:r>
            <a:r>
              <a:rPr lang="en-US" sz="1800" i="0" dirty="0" err="1">
                <a:solidFill>
                  <a:srgbClr val="003300"/>
                </a:solidFill>
              </a:rPr>
              <a:t>bilo</a:t>
            </a:r>
            <a:r>
              <a:rPr lang="en-US" sz="1800" i="0" dirty="0">
                <a:solidFill>
                  <a:srgbClr val="003300"/>
                </a:solidFill>
              </a:rPr>
              <a:t> je </a:t>
            </a:r>
            <a:r>
              <a:rPr lang="en-US" sz="1800" i="0" dirty="0" err="1">
                <a:solidFill>
                  <a:srgbClr val="003300"/>
                </a:solidFill>
              </a:rPr>
              <a:t>uključeno</a:t>
            </a:r>
            <a:r>
              <a:rPr lang="en-US" sz="1800" i="0" dirty="0">
                <a:solidFill>
                  <a:srgbClr val="003300"/>
                </a:solidFill>
              </a:rPr>
              <a:t> u </a:t>
            </a:r>
            <a:r>
              <a:rPr lang="en-US" sz="1800" b="1" i="0" dirty="0">
                <a:solidFill>
                  <a:schemeClr val="accent1">
                    <a:lumMod val="75000"/>
                  </a:schemeClr>
                </a:solidFill>
              </a:rPr>
              <a:t>32 </a:t>
            </a:r>
            <a:r>
              <a:rPr lang="en-US" sz="1800" b="1" i="0" dirty="0" err="1">
                <a:solidFill>
                  <a:schemeClr val="accent1">
                    <a:lumMod val="75000"/>
                  </a:schemeClr>
                </a:solidFill>
              </a:rPr>
              <a:t>nacionalna</a:t>
            </a:r>
            <a:r>
              <a:rPr lang="en-US" sz="1800" b="1" i="0" dirty="0">
                <a:solidFill>
                  <a:schemeClr val="accent1">
                    <a:lumMod val="75000"/>
                  </a:schemeClr>
                </a:solidFill>
              </a:rPr>
              <a:t> </a:t>
            </a:r>
            <a:r>
              <a:rPr lang="en-US" sz="1800" b="1" i="0" dirty="0" err="1">
                <a:solidFill>
                  <a:schemeClr val="accent1">
                    <a:lumMod val="75000"/>
                  </a:schemeClr>
                </a:solidFill>
              </a:rPr>
              <a:t>istraživačka</a:t>
            </a:r>
            <a:r>
              <a:rPr lang="en-US" sz="1800" b="1" i="0" dirty="0">
                <a:solidFill>
                  <a:schemeClr val="accent1">
                    <a:lumMod val="75000"/>
                  </a:schemeClr>
                </a:solidFill>
              </a:rPr>
              <a:t> </a:t>
            </a:r>
            <a:r>
              <a:rPr lang="en-US" sz="1800" b="1" i="0" dirty="0" err="1">
                <a:solidFill>
                  <a:schemeClr val="accent1">
                    <a:lumMod val="75000"/>
                  </a:schemeClr>
                </a:solidFill>
              </a:rPr>
              <a:t>projekta</a:t>
            </a:r>
            <a:r>
              <a:rPr lang="en-US" sz="1800" i="0" dirty="0">
                <a:solidFill>
                  <a:srgbClr val="003300"/>
                </a:solidFill>
              </a:rPr>
              <a:t> </a:t>
            </a:r>
            <a:r>
              <a:rPr lang="en-US" sz="1800" i="0" dirty="0" err="1">
                <a:solidFill>
                  <a:srgbClr val="003300"/>
                </a:solidFill>
              </a:rPr>
              <a:t>koja</a:t>
            </a:r>
            <a:r>
              <a:rPr lang="en-US" sz="1800" i="0" dirty="0">
                <a:solidFill>
                  <a:srgbClr val="003300"/>
                </a:solidFill>
              </a:rPr>
              <a:t> je </a:t>
            </a:r>
            <a:r>
              <a:rPr lang="en-US" sz="1800" i="0" dirty="0" err="1">
                <a:solidFill>
                  <a:srgbClr val="003300"/>
                </a:solidFill>
              </a:rPr>
              <a:t>vodila</a:t>
            </a:r>
            <a:r>
              <a:rPr lang="en-US" sz="1800" i="0" dirty="0">
                <a:solidFill>
                  <a:srgbClr val="003300"/>
                </a:solidFill>
              </a:rPr>
              <a:t> </a:t>
            </a:r>
            <a:r>
              <a:rPr lang="en-US" sz="1800" i="0" dirty="0" err="1">
                <a:solidFill>
                  <a:srgbClr val="003300"/>
                </a:solidFill>
              </a:rPr>
              <a:t>neka</a:t>
            </a:r>
            <a:r>
              <a:rPr lang="en-US" sz="1800" i="0" dirty="0">
                <a:solidFill>
                  <a:srgbClr val="003300"/>
                </a:solidFill>
              </a:rPr>
              <a:t> </a:t>
            </a:r>
            <a:r>
              <a:rPr lang="en-US" sz="1800" i="0" dirty="0" err="1">
                <a:solidFill>
                  <a:srgbClr val="003300"/>
                </a:solidFill>
              </a:rPr>
              <a:t>druga</a:t>
            </a:r>
            <a:r>
              <a:rPr lang="en-US" sz="1800" i="0" dirty="0">
                <a:solidFill>
                  <a:srgbClr val="003300"/>
                </a:solidFill>
              </a:rPr>
              <a:t> </a:t>
            </a:r>
            <a:r>
              <a:rPr lang="en-US" sz="1800" i="0" dirty="0" err="1">
                <a:solidFill>
                  <a:srgbClr val="003300"/>
                </a:solidFill>
              </a:rPr>
              <a:t>naučna</a:t>
            </a:r>
            <a:r>
              <a:rPr lang="en-US" sz="1800" i="0" dirty="0">
                <a:solidFill>
                  <a:srgbClr val="003300"/>
                </a:solidFill>
              </a:rPr>
              <a:t> </a:t>
            </a:r>
            <a:r>
              <a:rPr lang="en-US" sz="1800" i="0" dirty="0" err="1">
                <a:solidFill>
                  <a:srgbClr val="003300"/>
                </a:solidFill>
              </a:rPr>
              <a:t>institucija</a:t>
            </a:r>
            <a:r>
              <a:rPr lang="en-US" sz="1800" i="0" dirty="0">
                <a:solidFill>
                  <a:srgbClr val="003300"/>
                </a:solidFill>
              </a:rPr>
              <a:t> (</a:t>
            </a:r>
            <a:r>
              <a:rPr lang="en-US" sz="1800" i="0" dirty="0" err="1">
                <a:solidFill>
                  <a:srgbClr val="003300"/>
                </a:solidFill>
              </a:rPr>
              <a:t>osnovno</a:t>
            </a:r>
            <a:r>
              <a:rPr lang="en-US" sz="1800" i="0" dirty="0">
                <a:solidFill>
                  <a:srgbClr val="003300"/>
                </a:solidFill>
              </a:rPr>
              <a:t> </a:t>
            </a:r>
            <a:r>
              <a:rPr lang="en-US" sz="1800" i="0" dirty="0" err="1">
                <a:solidFill>
                  <a:srgbClr val="003300"/>
                </a:solidFill>
              </a:rPr>
              <a:t>istraživanje</a:t>
            </a:r>
            <a:r>
              <a:rPr lang="en-US" sz="1800" i="0" dirty="0">
                <a:solidFill>
                  <a:srgbClr val="003300"/>
                </a:solidFill>
              </a:rPr>
              <a:t>, </a:t>
            </a:r>
            <a:r>
              <a:rPr lang="en-US" sz="1800" i="0" dirty="0" err="1">
                <a:solidFill>
                  <a:srgbClr val="003300"/>
                </a:solidFill>
              </a:rPr>
              <a:t>tehnološki</a:t>
            </a:r>
            <a:r>
              <a:rPr lang="en-US" sz="1800" i="0" dirty="0">
                <a:solidFill>
                  <a:srgbClr val="003300"/>
                </a:solidFill>
              </a:rPr>
              <a:t> </a:t>
            </a:r>
            <a:r>
              <a:rPr lang="en-US" sz="1800" i="0" dirty="0" err="1">
                <a:solidFill>
                  <a:srgbClr val="003300"/>
                </a:solidFill>
              </a:rPr>
              <a:t>razvoj</a:t>
            </a:r>
            <a:r>
              <a:rPr lang="en-US" sz="1800" i="0" dirty="0">
                <a:solidFill>
                  <a:srgbClr val="003300"/>
                </a:solidFill>
              </a:rPr>
              <a:t>, </a:t>
            </a:r>
            <a:r>
              <a:rPr lang="en-US" sz="1800" i="0" dirty="0" err="1">
                <a:solidFill>
                  <a:srgbClr val="003300"/>
                </a:solidFill>
              </a:rPr>
              <a:t>interdisciplinarno</a:t>
            </a:r>
            <a:r>
              <a:rPr lang="en-US" sz="1800" i="0" dirty="0">
                <a:solidFill>
                  <a:srgbClr val="003300"/>
                </a:solidFill>
              </a:rPr>
              <a:t> </a:t>
            </a:r>
            <a:r>
              <a:rPr lang="en-US" sz="1800" i="0" dirty="0" err="1">
                <a:solidFill>
                  <a:srgbClr val="003300"/>
                </a:solidFill>
              </a:rPr>
              <a:t>istraživanje</a:t>
            </a:r>
            <a:r>
              <a:rPr lang="en-US" sz="1800" i="0" dirty="0">
                <a:solidFill>
                  <a:srgbClr val="003300"/>
                </a:solidFill>
              </a:rPr>
              <a:t>)</a:t>
            </a:r>
            <a:r>
              <a:rPr lang="sr-Latn-RS" sz="1800" i="0" dirty="0">
                <a:solidFill>
                  <a:srgbClr val="003300"/>
                </a:solidFill>
              </a:rPr>
              <a:t>;</a:t>
            </a:r>
            <a:r>
              <a:rPr lang="en-US" sz="1800" i="0" dirty="0">
                <a:solidFill>
                  <a:srgbClr val="003300"/>
                </a:solidFill>
              </a:rPr>
              <a:t> </a:t>
            </a:r>
            <a:r>
              <a:rPr lang="en-US" sz="1800" b="1" i="0" dirty="0" err="1">
                <a:solidFill>
                  <a:srgbClr val="006600"/>
                </a:solidFill>
              </a:rPr>
              <a:t>trenutno</a:t>
            </a:r>
            <a:r>
              <a:rPr lang="sr-Latn-RS" sz="1800" b="1" i="0" dirty="0">
                <a:solidFill>
                  <a:srgbClr val="006600"/>
                </a:solidFill>
              </a:rPr>
              <a:t>,</a:t>
            </a:r>
            <a:r>
              <a:rPr lang="en-US" sz="1800" b="1" i="0" dirty="0">
                <a:solidFill>
                  <a:srgbClr val="006600"/>
                </a:solidFill>
              </a:rPr>
              <a:t> </a:t>
            </a:r>
            <a:r>
              <a:rPr lang="sr-Latn-RS" sz="1800" b="1" i="0" dirty="0">
                <a:solidFill>
                  <a:srgbClr val="006600"/>
                </a:solidFill>
              </a:rPr>
              <a:t>istraživanja na </a:t>
            </a:r>
            <a:r>
              <a:rPr lang="en-US" sz="1800" b="1" i="0" dirty="0" err="1">
                <a:solidFill>
                  <a:srgbClr val="006600"/>
                </a:solidFill>
              </a:rPr>
              <a:t>Farmaceutsko</a:t>
            </a:r>
            <a:r>
              <a:rPr lang="sr-Latn-RS" sz="1800" b="1" i="0" dirty="0">
                <a:solidFill>
                  <a:srgbClr val="006600"/>
                </a:solidFill>
              </a:rPr>
              <a:t>m</a:t>
            </a:r>
            <a:r>
              <a:rPr lang="en-US" sz="1800" b="1" i="0" dirty="0">
                <a:solidFill>
                  <a:srgbClr val="006600"/>
                </a:solidFill>
              </a:rPr>
              <a:t> </a:t>
            </a:r>
            <a:r>
              <a:rPr lang="sr-Latn-RS" sz="1800" b="1" i="0" dirty="0" smtClean="0">
                <a:solidFill>
                  <a:srgbClr val="006600"/>
                </a:solidFill>
              </a:rPr>
              <a:t>fakultetu, kao akreditovanoj naučnoistraživačkoj organizaciji (NIO), </a:t>
            </a:r>
            <a:r>
              <a:rPr lang="en-US" sz="1800" b="1" i="0" dirty="0" err="1" smtClean="0">
                <a:solidFill>
                  <a:srgbClr val="006600"/>
                </a:solidFill>
              </a:rPr>
              <a:t>podržana</a:t>
            </a:r>
            <a:r>
              <a:rPr lang="sr-Latn-RS" sz="1800" b="1" i="0" dirty="0" smtClean="0">
                <a:solidFill>
                  <a:srgbClr val="006600"/>
                </a:solidFill>
              </a:rPr>
              <a:t> su</a:t>
            </a:r>
            <a:r>
              <a:rPr lang="en-US" sz="1800" b="1" i="0" dirty="0" smtClean="0">
                <a:solidFill>
                  <a:srgbClr val="006600"/>
                </a:solidFill>
              </a:rPr>
              <a:t> </a:t>
            </a:r>
            <a:r>
              <a:rPr lang="en-US" sz="1800" b="1" i="0" dirty="0">
                <a:solidFill>
                  <a:srgbClr val="006600"/>
                </a:solidFill>
              </a:rPr>
              <a:t>od</a:t>
            </a:r>
            <a:r>
              <a:rPr lang="sr-Latn-RS" sz="1800" b="1" i="0" dirty="0">
                <a:solidFill>
                  <a:srgbClr val="006600"/>
                </a:solidFill>
              </a:rPr>
              <a:t> strane </a:t>
            </a:r>
            <a:r>
              <a:rPr lang="en-US" sz="1800" b="1" i="0" dirty="0" err="1">
                <a:solidFill>
                  <a:srgbClr val="006600"/>
                </a:solidFill>
              </a:rPr>
              <a:t>Ministarstva</a:t>
            </a:r>
            <a:r>
              <a:rPr lang="sr-Latn-RS" sz="1800" b="1" i="0" dirty="0">
                <a:solidFill>
                  <a:srgbClr val="006600"/>
                </a:solidFill>
              </a:rPr>
              <a:t> prosvete, nauke i tehnološkog razvoja Republike Srbije </a:t>
            </a:r>
            <a:r>
              <a:rPr lang="en-US" sz="1800" b="1" i="0" dirty="0" err="1" smtClean="0">
                <a:solidFill>
                  <a:srgbClr val="006600"/>
                </a:solidFill>
              </a:rPr>
              <a:t>putem</a:t>
            </a:r>
            <a:r>
              <a:rPr lang="sr-Latn-RS" sz="1800" b="1" i="0" dirty="0" smtClean="0">
                <a:solidFill>
                  <a:srgbClr val="006600"/>
                </a:solidFill>
              </a:rPr>
              <a:t> prelaznog</a:t>
            </a:r>
            <a:r>
              <a:rPr lang="en-US" sz="1800" b="1" i="0" dirty="0" smtClean="0">
                <a:solidFill>
                  <a:srgbClr val="006600"/>
                </a:solidFill>
              </a:rPr>
              <a:t> </a:t>
            </a:r>
            <a:r>
              <a:rPr lang="en-US" sz="1800" b="1" i="0" dirty="0" err="1">
                <a:solidFill>
                  <a:srgbClr val="006600"/>
                </a:solidFill>
              </a:rPr>
              <a:t>institucionalnog</a:t>
            </a:r>
            <a:r>
              <a:rPr lang="en-US" sz="1800" b="1" i="0" dirty="0">
                <a:solidFill>
                  <a:srgbClr val="006600"/>
                </a:solidFill>
              </a:rPr>
              <a:t> </a:t>
            </a:r>
            <a:r>
              <a:rPr lang="en-US" sz="1800" b="1" i="0" dirty="0" err="1">
                <a:solidFill>
                  <a:srgbClr val="006600"/>
                </a:solidFill>
              </a:rPr>
              <a:t>finansiran</a:t>
            </a:r>
            <a:r>
              <a:rPr lang="sr-Latn-RS" sz="1800" b="1" i="0" dirty="0">
                <a:solidFill>
                  <a:srgbClr val="006600"/>
                </a:solidFill>
              </a:rPr>
              <a:t>ja</a:t>
            </a:r>
            <a:r>
              <a:rPr lang="en-US" sz="1800" b="1" i="0" dirty="0">
                <a:solidFill>
                  <a:srgbClr val="006600"/>
                </a:solidFill>
              </a:rPr>
              <a:t>.</a:t>
            </a:r>
            <a:endParaRPr kumimoji="0" lang="sr-Latn-RS" sz="1800" b="1" i="0" u="none" strike="noStrike" kern="0" cap="none" spc="-60" normalizeH="0" baseline="0" noProof="0" dirty="0">
              <a:ln>
                <a:noFill/>
              </a:ln>
              <a:solidFill>
                <a:srgbClr val="006600"/>
              </a:solidFill>
              <a:effectLst/>
              <a:uLnTx/>
              <a:uFillTx/>
              <a:latin typeface="Gill Sans Light (Body)"/>
              <a:cs typeface="Arial"/>
              <a:sym typeface="Gill Sans Light"/>
            </a:endParaRPr>
          </a:p>
        </p:txBody>
      </p:sp>
      <p:sp>
        <p:nvSpPr>
          <p:cNvPr id="6" name="object 6"/>
          <p:cNvSpPr txBox="1"/>
          <p:nvPr/>
        </p:nvSpPr>
        <p:spPr>
          <a:xfrm>
            <a:off x="763616" y="9075171"/>
            <a:ext cx="4456970" cy="1288429"/>
          </a:xfrm>
          <a:prstGeom prst="rect">
            <a:avLst/>
          </a:prstGeom>
          <a:ln w="9525">
            <a:solidFill>
              <a:srgbClr val="5A2781"/>
            </a:solidFill>
          </a:ln>
        </p:spPr>
        <p:txBody>
          <a:bodyPr vert="horz" wrap="square" lIns="0" tIns="32384" rIns="0" bIns="0" rtlCol="0">
            <a:spAutoFit/>
          </a:bodyPr>
          <a:lstStyle/>
          <a:p>
            <a:pPr marL="91440" marR="83820" lvl="0" algn="just">
              <a:lnSpc>
                <a:spcPct val="101600"/>
              </a:lnSpc>
              <a:spcBef>
                <a:spcPts val="254"/>
              </a:spcBef>
              <a:defRPr/>
            </a:pPr>
            <a:r>
              <a:rPr lang="en-US" sz="2000" dirty="0" err="1">
                <a:solidFill>
                  <a:srgbClr val="5A2781"/>
                </a:solidFill>
              </a:rPr>
              <a:t>Više</a:t>
            </a:r>
            <a:r>
              <a:rPr lang="en-US" sz="2000" dirty="0">
                <a:solidFill>
                  <a:srgbClr val="5A2781"/>
                </a:solidFill>
              </a:rPr>
              <a:t> od 150 </a:t>
            </a:r>
            <a:r>
              <a:rPr lang="en-US" sz="2000" dirty="0" err="1">
                <a:solidFill>
                  <a:srgbClr val="5A2781"/>
                </a:solidFill>
              </a:rPr>
              <a:t>istraživača</a:t>
            </a:r>
            <a:r>
              <a:rPr lang="en-US" sz="2000" dirty="0">
                <a:solidFill>
                  <a:srgbClr val="5A2781"/>
                </a:solidFill>
              </a:rPr>
              <a:t> </a:t>
            </a:r>
            <a:r>
              <a:rPr lang="en-US" sz="2000" dirty="0" err="1">
                <a:solidFill>
                  <a:srgbClr val="5A2781"/>
                </a:solidFill>
              </a:rPr>
              <a:t>iz</a:t>
            </a:r>
            <a:r>
              <a:rPr lang="en-US" sz="2000" dirty="0">
                <a:solidFill>
                  <a:srgbClr val="5A2781"/>
                </a:solidFill>
              </a:rPr>
              <a:t> </a:t>
            </a:r>
            <a:r>
              <a:rPr lang="sr-Latn-RS" sz="2000" dirty="0">
                <a:solidFill>
                  <a:srgbClr val="5A2781"/>
                </a:solidFill>
              </a:rPr>
              <a:t>redova </a:t>
            </a:r>
            <a:r>
              <a:rPr lang="en-US" sz="2000" dirty="0" err="1">
                <a:solidFill>
                  <a:srgbClr val="5A2781"/>
                </a:solidFill>
              </a:rPr>
              <a:t>nastavnog</a:t>
            </a:r>
            <a:r>
              <a:rPr lang="en-US" sz="2000" dirty="0">
                <a:solidFill>
                  <a:srgbClr val="5A2781"/>
                </a:solidFill>
              </a:rPr>
              <a:t> </a:t>
            </a:r>
            <a:r>
              <a:rPr lang="en-US" sz="2000" dirty="0" err="1">
                <a:solidFill>
                  <a:srgbClr val="5A2781"/>
                </a:solidFill>
              </a:rPr>
              <a:t>osoblja</a:t>
            </a:r>
            <a:r>
              <a:rPr lang="en-US" sz="2000" dirty="0">
                <a:solidFill>
                  <a:srgbClr val="5A2781"/>
                </a:solidFill>
              </a:rPr>
              <a:t> </a:t>
            </a:r>
            <a:r>
              <a:rPr lang="en-US" sz="2000" dirty="0" err="1">
                <a:solidFill>
                  <a:srgbClr val="5A2781"/>
                </a:solidFill>
              </a:rPr>
              <a:t>i</a:t>
            </a:r>
            <a:r>
              <a:rPr lang="en-US" sz="2000" dirty="0">
                <a:solidFill>
                  <a:srgbClr val="5A2781"/>
                </a:solidFill>
              </a:rPr>
              <a:t> </a:t>
            </a:r>
            <a:r>
              <a:rPr lang="en-US" sz="2000" dirty="0" smtClean="0">
                <a:solidFill>
                  <a:srgbClr val="5A2781"/>
                </a:solidFill>
              </a:rPr>
              <a:t>39 </a:t>
            </a:r>
            <a:r>
              <a:rPr lang="en-US" sz="2000" dirty="0" err="1">
                <a:solidFill>
                  <a:srgbClr val="5A2781"/>
                </a:solidFill>
              </a:rPr>
              <a:t>istraživača</a:t>
            </a:r>
            <a:r>
              <a:rPr lang="en-US" sz="2000" dirty="0">
                <a:solidFill>
                  <a:srgbClr val="5A2781"/>
                </a:solidFill>
              </a:rPr>
              <a:t>, </a:t>
            </a:r>
            <a:r>
              <a:rPr lang="en-US" sz="2000" dirty="0" err="1">
                <a:solidFill>
                  <a:srgbClr val="5A2781"/>
                </a:solidFill>
              </a:rPr>
              <a:t>uglavnom</a:t>
            </a:r>
            <a:r>
              <a:rPr lang="en-US" sz="2000" dirty="0">
                <a:solidFill>
                  <a:srgbClr val="5A2781"/>
                </a:solidFill>
              </a:rPr>
              <a:t> </a:t>
            </a:r>
            <a:r>
              <a:rPr lang="en-US" sz="2000" dirty="0" err="1">
                <a:solidFill>
                  <a:srgbClr val="5A2781"/>
                </a:solidFill>
              </a:rPr>
              <a:t>doktoran</a:t>
            </a:r>
            <a:r>
              <a:rPr lang="sr-Latn-RS" sz="2000" dirty="0">
                <a:solidFill>
                  <a:srgbClr val="5A2781"/>
                </a:solidFill>
              </a:rPr>
              <a:t>a</a:t>
            </a:r>
            <a:r>
              <a:rPr lang="en-US" sz="2000" dirty="0">
                <a:solidFill>
                  <a:srgbClr val="5A2781"/>
                </a:solidFill>
              </a:rPr>
              <a:t>da, </a:t>
            </a:r>
            <a:r>
              <a:rPr lang="en-US" sz="2000" dirty="0" err="1">
                <a:solidFill>
                  <a:srgbClr val="5A2781"/>
                </a:solidFill>
              </a:rPr>
              <a:t>uključeno</a:t>
            </a:r>
            <a:r>
              <a:rPr lang="en-US" sz="2000" dirty="0">
                <a:solidFill>
                  <a:srgbClr val="5A2781"/>
                </a:solidFill>
              </a:rPr>
              <a:t> je u </a:t>
            </a:r>
            <a:r>
              <a:rPr lang="sr-Latn-RS" sz="2000" dirty="0">
                <a:solidFill>
                  <a:srgbClr val="5A2781"/>
                </a:solidFill>
              </a:rPr>
              <a:t>program institucionalnog </a:t>
            </a:r>
            <a:r>
              <a:rPr lang="sr-Latn-RS" sz="2000" dirty="0" smtClean="0">
                <a:solidFill>
                  <a:srgbClr val="5A2781"/>
                </a:solidFill>
              </a:rPr>
              <a:t>finansiranja</a:t>
            </a:r>
            <a:r>
              <a:rPr lang="en-US" sz="2000" dirty="0" smtClean="0">
                <a:solidFill>
                  <a:srgbClr val="5A2781"/>
                </a:solidFill>
              </a:rPr>
              <a:t>.</a:t>
            </a:r>
            <a:endParaRPr kumimoji="0" sz="2000" b="0" i="1" u="none" strike="noStrike" kern="0" cap="none" spc="0" normalizeH="0" baseline="0" noProof="0" dirty="0">
              <a:ln>
                <a:noFill/>
              </a:ln>
              <a:solidFill>
                <a:srgbClr val="5A2781"/>
              </a:solidFill>
              <a:effectLst/>
              <a:uLnTx/>
              <a:uFillTx/>
              <a:latin typeface="Gill Sans Light (Body)"/>
              <a:cs typeface="Arial"/>
              <a:sym typeface="Gill Sans Light"/>
            </a:endParaRPr>
          </a:p>
        </p:txBody>
      </p:sp>
      <p:pic>
        <p:nvPicPr>
          <p:cNvPr id="7" name="Picture 6">
            <a:extLst>
              <a:ext uri="{FF2B5EF4-FFF2-40B4-BE49-F238E27FC236}">
                <a16:creationId xmlns:a16="http://schemas.microsoft.com/office/drawing/2014/main" xmlns=""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xmlns=""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
        <p:nvSpPr>
          <p:cNvPr id="11" name="Text Placeholder 2">
            <a:extLst>
              <a:ext uri="{FF2B5EF4-FFF2-40B4-BE49-F238E27FC236}">
                <a16:creationId xmlns:a16="http://schemas.microsoft.com/office/drawing/2014/main" xmlns="" id="{1C00905B-24FA-7D42-A40D-DF874B9A17BB}"/>
              </a:ext>
            </a:extLst>
          </p:cNvPr>
          <p:cNvSpPr txBox="1">
            <a:spLocks/>
          </p:cNvSpPr>
          <p:nvPr/>
        </p:nvSpPr>
        <p:spPr>
          <a:xfrm>
            <a:off x="1" y="194107"/>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a:solidFill>
                  <a:srgbClr val="7030A0"/>
                </a:solidFill>
              </a:rPr>
              <a:t>Nacionalni </a:t>
            </a:r>
            <a:br>
              <a:rPr lang="sr-Latn-RS" sz="2800" b="1" dirty="0">
                <a:solidFill>
                  <a:srgbClr val="7030A0"/>
                </a:solidFill>
              </a:rPr>
            </a:br>
            <a:r>
              <a:rPr lang="sr-Latn-RS" sz="2800" b="1" dirty="0">
                <a:solidFill>
                  <a:srgbClr val="7030A0"/>
                </a:solidFill>
              </a:rPr>
              <a:t>istraživački projekti</a:t>
            </a:r>
            <a:endParaRPr lang="en-US" sz="2800" b="1" dirty="0">
              <a:solidFill>
                <a:srgbClr val="7030A0"/>
              </a:solidFill>
            </a:endParaRPr>
          </a:p>
        </p:txBody>
      </p:sp>
      <p:pic>
        <p:nvPicPr>
          <p:cNvPr id="2050" name="Picture 2" descr="Resurs Centar | Javni poziv za učešće na konkursu „Svi zajedno za rodnu  ravnopravno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156" y="7961588"/>
            <a:ext cx="1382478" cy="112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41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1C00905B-24FA-7D42-A40D-DF874B9A17BB}"/>
              </a:ext>
            </a:extLst>
          </p:cNvPr>
          <p:cNvSpPr txBox="1">
            <a:spLocks/>
          </p:cNvSpPr>
          <p:nvPr/>
        </p:nvSpPr>
        <p:spPr>
          <a:xfrm>
            <a:off x="1" y="194107"/>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a:solidFill>
                  <a:srgbClr val="7030A0"/>
                </a:solidFill>
              </a:rPr>
              <a:t>Nacionalni </a:t>
            </a:r>
            <a:br>
              <a:rPr lang="sr-Latn-RS" sz="2800" b="1" dirty="0">
                <a:solidFill>
                  <a:srgbClr val="7030A0"/>
                </a:solidFill>
              </a:rPr>
            </a:br>
            <a:r>
              <a:rPr lang="sr-Latn-RS" sz="2800" b="1" dirty="0">
                <a:solidFill>
                  <a:srgbClr val="7030A0"/>
                </a:solidFill>
              </a:rPr>
              <a:t>istraživački projekti</a:t>
            </a:r>
            <a:endParaRPr lang="sr-Latn-RS" sz="2800" b="1" i="1" dirty="0">
              <a:solidFill>
                <a:srgbClr val="7030A0"/>
              </a:solidFill>
            </a:endParaRPr>
          </a:p>
        </p:txBody>
      </p:sp>
      <p:sp>
        <p:nvSpPr>
          <p:cNvPr id="3" name="Rectangle 2"/>
          <p:cNvSpPr/>
          <p:nvPr/>
        </p:nvSpPr>
        <p:spPr>
          <a:xfrm>
            <a:off x="441257" y="1513209"/>
            <a:ext cx="6678748" cy="6724918"/>
          </a:xfrm>
          <a:prstGeom prst="rect">
            <a:avLst/>
          </a:prstGeom>
        </p:spPr>
        <p:txBody>
          <a:bodyPr wrap="square">
            <a:spAutoFit/>
          </a:bodyPr>
          <a:lstStyle/>
          <a:p>
            <a:pPr algn="l"/>
            <a:r>
              <a:rPr lang="sr-Latn-RS" sz="1800" i="0" dirty="0">
                <a:solidFill>
                  <a:srgbClr val="003300"/>
                </a:solidFill>
                <a:latin typeface="Gill Sans Light (Body)"/>
              </a:rPr>
              <a:t>Univerzitet u Beogradu - Farmaceutski fakultet je </a:t>
            </a:r>
            <a:r>
              <a:rPr lang="sr-Latn-RS" sz="1800" i="0" dirty="0" smtClean="0">
                <a:solidFill>
                  <a:srgbClr val="003300"/>
                </a:solidFill>
                <a:latin typeface="Gill Sans Light (Body)"/>
              </a:rPr>
              <a:t>uključen ili je bio uključen </a:t>
            </a:r>
            <a:r>
              <a:rPr lang="sr-Latn-RS" sz="1800" i="0" dirty="0">
                <a:solidFill>
                  <a:srgbClr val="003300"/>
                </a:solidFill>
                <a:latin typeface="Gill Sans Light (Body)"/>
              </a:rPr>
              <a:t>u realizaciju:</a:t>
            </a:r>
          </a:p>
          <a:p>
            <a:pPr algn="l"/>
            <a:endParaRPr lang="sr-Latn-RS" sz="500" i="0" dirty="0">
              <a:solidFill>
                <a:srgbClr val="003300"/>
              </a:solidFill>
              <a:latin typeface="Gill Sans Light (Body)"/>
            </a:endParaRPr>
          </a:p>
          <a:p>
            <a:pPr marL="285750" indent="-285750" algn="l">
              <a:spcAft>
                <a:spcPts val="600"/>
              </a:spcAft>
              <a:buFont typeface="Wingdings" pitchFamily="2" charset="2"/>
              <a:buChar char="v"/>
            </a:pPr>
            <a:r>
              <a:rPr lang="pl-PL" sz="1800" b="1" i="0" dirty="0">
                <a:solidFill>
                  <a:srgbClr val="5A2781"/>
                </a:solidFill>
                <a:latin typeface="Gill Sans Light (Body)"/>
              </a:rPr>
              <a:t>4 projekta </a:t>
            </a:r>
            <a:r>
              <a:rPr lang="pl-PL" sz="1800" i="0" dirty="0">
                <a:solidFill>
                  <a:srgbClr val="003300"/>
                </a:solidFill>
                <a:latin typeface="Gill Sans Light (Body)"/>
              </a:rPr>
              <a:t>iz programa </a:t>
            </a:r>
            <a:r>
              <a:rPr lang="pl-PL" sz="1800" b="1" i="0" dirty="0">
                <a:solidFill>
                  <a:srgbClr val="5A2781"/>
                </a:solidFill>
                <a:latin typeface="Gill Sans Light (Body)"/>
              </a:rPr>
              <a:t>Dokaz koncepta</a:t>
            </a:r>
            <a:r>
              <a:rPr lang="pl-PL" sz="1800" i="0" dirty="0">
                <a:solidFill>
                  <a:srgbClr val="003300"/>
                </a:solidFill>
                <a:latin typeface="Gill Sans Light (Body)"/>
              </a:rPr>
              <a:t> Fonda za inovacionu delatnost (</a:t>
            </a:r>
            <a:r>
              <a:rPr lang="pl-PL" sz="1800" i="0" dirty="0" smtClean="0">
                <a:solidFill>
                  <a:srgbClr val="003300"/>
                </a:solidFill>
                <a:latin typeface="Gill Sans Light (Body)"/>
                <a:hlinkClick r:id="rId2" action="ppaction://hlinksldjump"/>
              </a:rPr>
              <a:t>dr Marina Odalović, vanr. prof.</a:t>
            </a:r>
            <a:r>
              <a:rPr lang="pl-PL" sz="1800" i="0" dirty="0" smtClean="0">
                <a:solidFill>
                  <a:srgbClr val="003300"/>
                </a:solidFill>
                <a:latin typeface="Gill Sans Light (Body)"/>
              </a:rPr>
              <a:t>, </a:t>
            </a:r>
            <a:r>
              <a:rPr lang="pl-PL" sz="1800" i="0" dirty="0">
                <a:solidFill>
                  <a:srgbClr val="003300"/>
                </a:solidFill>
                <a:latin typeface="Gill Sans Light (Body)"/>
                <a:hlinkClick r:id="rId3" action="ppaction://hlinksldjump"/>
              </a:rPr>
              <a:t>prof. dr Zorica Vujić</a:t>
            </a:r>
            <a:r>
              <a:rPr lang="pl-PL" sz="1800" i="0" dirty="0">
                <a:solidFill>
                  <a:srgbClr val="003300"/>
                </a:solidFill>
                <a:latin typeface="Gill Sans Light (Body)"/>
              </a:rPr>
              <a:t>, </a:t>
            </a:r>
            <a:r>
              <a:rPr lang="pl-PL" sz="1800" i="0" dirty="0">
                <a:solidFill>
                  <a:srgbClr val="003300"/>
                </a:solidFill>
                <a:latin typeface="Gill Sans Light (Body)"/>
                <a:hlinkClick r:id="rId4" action="ppaction://hlinksldjump"/>
              </a:rPr>
              <a:t>prof. dr Snežana Savić</a:t>
            </a:r>
            <a:r>
              <a:rPr lang="pl-PL" sz="1800" i="0" dirty="0">
                <a:solidFill>
                  <a:srgbClr val="003300"/>
                </a:solidFill>
                <a:latin typeface="Gill Sans Light (Body)"/>
              </a:rPr>
              <a:t>, prof. dr Vesna Spasojević Kalimanovska),</a:t>
            </a:r>
          </a:p>
          <a:p>
            <a:pPr marL="285750" indent="-285750" algn="l">
              <a:spcAft>
                <a:spcPts val="600"/>
              </a:spcAft>
              <a:buFont typeface="Wingdings" pitchFamily="2" charset="2"/>
              <a:buChar char="v"/>
            </a:pPr>
            <a:r>
              <a:rPr lang="sr-Latn-RS" sz="1800" b="1" i="0" dirty="0">
                <a:solidFill>
                  <a:srgbClr val="5A2781"/>
                </a:solidFill>
                <a:latin typeface="Gill Sans Light (Body)"/>
              </a:rPr>
              <a:t>4 projekta </a:t>
            </a:r>
            <a:r>
              <a:rPr lang="sr-Latn-RS" sz="1800" i="0" dirty="0">
                <a:solidFill>
                  <a:srgbClr val="003300"/>
                </a:solidFill>
                <a:latin typeface="Gill Sans Light (Body)"/>
              </a:rPr>
              <a:t>iz p</a:t>
            </a:r>
            <a:r>
              <a:rPr lang="nn-NO" sz="1800" i="0" dirty="0">
                <a:solidFill>
                  <a:srgbClr val="003300"/>
                </a:solidFill>
                <a:latin typeface="Gill Sans Light (Body)"/>
              </a:rPr>
              <a:t>rogram</a:t>
            </a:r>
            <a:r>
              <a:rPr lang="sr-Latn-RS" sz="1800" i="0" dirty="0">
                <a:solidFill>
                  <a:srgbClr val="003300"/>
                </a:solidFill>
                <a:latin typeface="Gill Sans Light (Body)"/>
              </a:rPr>
              <a:t>a</a:t>
            </a:r>
            <a:r>
              <a:rPr lang="nn-NO" sz="1800" i="0" dirty="0">
                <a:solidFill>
                  <a:srgbClr val="003300"/>
                </a:solidFill>
                <a:latin typeface="Gill Sans Light (Body)"/>
              </a:rPr>
              <a:t> </a:t>
            </a:r>
            <a:r>
              <a:rPr lang="nn-NO" sz="1800" b="1" i="0" dirty="0">
                <a:solidFill>
                  <a:srgbClr val="5A2781"/>
                </a:solidFill>
                <a:latin typeface="Gill Sans Light (Body)"/>
              </a:rPr>
              <a:t>saradnje srpske nauke sa dijasporom</a:t>
            </a:r>
            <a:r>
              <a:rPr lang="sr-Latn-RS" sz="1800" b="1" i="0" dirty="0">
                <a:solidFill>
                  <a:srgbClr val="5A2781"/>
                </a:solidFill>
                <a:latin typeface="Gill Sans Light (Body)"/>
              </a:rPr>
              <a:t> </a:t>
            </a:r>
            <a:r>
              <a:rPr lang="pl-PL" sz="1800" i="0" dirty="0">
                <a:solidFill>
                  <a:srgbClr val="003300"/>
                </a:solidFill>
                <a:latin typeface="Gill Sans Light (Body)"/>
              </a:rPr>
              <a:t>Fonda za nauku </a:t>
            </a:r>
            <a:r>
              <a:rPr lang="sr-Latn-RS" sz="1800" i="0" dirty="0">
                <a:solidFill>
                  <a:srgbClr val="003300"/>
                </a:solidFill>
                <a:latin typeface="Gill Sans Light (Body)"/>
              </a:rPr>
              <a:t>(</a:t>
            </a:r>
            <a:r>
              <a:rPr lang="sr-Latn-RS" sz="1800" i="0" dirty="0">
                <a:solidFill>
                  <a:srgbClr val="003300"/>
                </a:solidFill>
                <a:latin typeface="Gill Sans Light (Body)"/>
                <a:hlinkClick r:id="rId5" action="ppaction://hlinksldjump"/>
              </a:rPr>
              <a:t>prof. dr Gordana Leposavić</a:t>
            </a:r>
            <a:r>
              <a:rPr lang="sr-Latn-RS" sz="1800" i="0" dirty="0">
                <a:solidFill>
                  <a:srgbClr val="003300"/>
                </a:solidFill>
                <a:latin typeface="Gill Sans Light (Body)"/>
              </a:rPr>
              <a:t>, </a:t>
            </a:r>
            <a:r>
              <a:rPr lang="sr-Latn-RS" sz="1800" i="0" dirty="0" smtClean="0">
                <a:solidFill>
                  <a:srgbClr val="003300"/>
                </a:solidFill>
                <a:latin typeface="Gill Sans Light (Body)"/>
                <a:hlinkClick r:id="rId6" action="ppaction://hlinksldjump"/>
              </a:rPr>
              <a:t>dr Brankica </a:t>
            </a:r>
            <a:r>
              <a:rPr lang="sr-Latn-RS" sz="1800" i="0" dirty="0" err="1" smtClean="0">
                <a:solidFill>
                  <a:srgbClr val="003300"/>
                </a:solidFill>
                <a:latin typeface="Gill Sans Light (Body)"/>
                <a:hlinkClick r:id="rId6" action="ppaction://hlinksldjump"/>
              </a:rPr>
              <a:t>Filipić</a:t>
            </a:r>
            <a:r>
              <a:rPr lang="sr-Latn-RS" sz="1800" i="0" dirty="0" smtClean="0">
                <a:solidFill>
                  <a:srgbClr val="003300"/>
                </a:solidFill>
                <a:latin typeface="Gill Sans Light (Body)"/>
                <a:hlinkClick r:id="rId6" action="ppaction://hlinksldjump"/>
              </a:rPr>
              <a:t>, </a:t>
            </a:r>
            <a:r>
              <a:rPr lang="sr-Latn-RS" sz="1800" i="0" dirty="0" err="1" smtClean="0">
                <a:solidFill>
                  <a:srgbClr val="003300"/>
                </a:solidFill>
                <a:latin typeface="Gill Sans Light (Body)"/>
                <a:hlinkClick r:id="rId6" action="ppaction://hlinksldjump"/>
              </a:rPr>
              <a:t>vanr</a:t>
            </a:r>
            <a:r>
              <a:rPr lang="sr-Latn-RS" sz="1800" i="0" dirty="0" smtClean="0">
                <a:solidFill>
                  <a:srgbClr val="003300"/>
                </a:solidFill>
                <a:latin typeface="Gill Sans Light (Body)"/>
                <a:hlinkClick r:id="rId6" action="ppaction://hlinksldjump"/>
              </a:rPr>
              <a:t>. </a:t>
            </a:r>
            <a:r>
              <a:rPr lang="sr-Latn-RS" sz="1800" i="0" dirty="0">
                <a:solidFill>
                  <a:srgbClr val="003300"/>
                </a:solidFill>
                <a:latin typeface="Gill Sans Light (Body)"/>
                <a:hlinkClick r:id="rId6" action="ppaction://hlinksldjump"/>
              </a:rPr>
              <a:t>p</a:t>
            </a:r>
            <a:r>
              <a:rPr lang="sr-Latn-RS" sz="1800" i="0" dirty="0" smtClean="0">
                <a:solidFill>
                  <a:srgbClr val="003300"/>
                </a:solidFill>
                <a:latin typeface="Gill Sans Light (Body)"/>
                <a:hlinkClick r:id="rId6" action="ppaction://hlinksldjump"/>
              </a:rPr>
              <a:t>rof.</a:t>
            </a:r>
            <a:r>
              <a:rPr lang="sr-Latn-RS" sz="1800" i="0" dirty="0" smtClean="0">
                <a:solidFill>
                  <a:srgbClr val="003300"/>
                </a:solidFill>
                <a:latin typeface="Gill Sans Light (Body)"/>
              </a:rPr>
              <a:t>, </a:t>
            </a:r>
            <a:r>
              <a:rPr lang="sr-Latn-RS" sz="1800" i="0" dirty="0" err="1" smtClean="0">
                <a:solidFill>
                  <a:srgbClr val="003300"/>
                </a:solidFill>
                <a:latin typeface="Gill Sans Light (Body)"/>
              </a:rPr>
              <a:t>asist</a:t>
            </a:r>
            <a:r>
              <a:rPr lang="sr-Latn-RS" sz="1800" i="0" dirty="0" smtClean="0">
                <a:solidFill>
                  <a:srgbClr val="003300"/>
                </a:solidFill>
                <a:latin typeface="Gill Sans Light (Body)"/>
              </a:rPr>
              <a:t>. </a:t>
            </a:r>
            <a:r>
              <a:rPr lang="sr-Latn-RS" sz="1800" i="0" dirty="0">
                <a:solidFill>
                  <a:srgbClr val="003300"/>
                </a:solidFill>
                <a:latin typeface="Gill Sans Light (Body)"/>
              </a:rPr>
              <a:t>d</a:t>
            </a:r>
            <a:r>
              <a:rPr lang="sr-Latn-RS" sz="1800" i="0" dirty="0" smtClean="0">
                <a:solidFill>
                  <a:srgbClr val="003300"/>
                </a:solidFill>
                <a:latin typeface="Gill Sans Light (Body)"/>
              </a:rPr>
              <a:t>r. Tamara </a:t>
            </a:r>
            <a:r>
              <a:rPr lang="sr-Latn-RS" sz="1800" i="0" dirty="0">
                <a:solidFill>
                  <a:srgbClr val="003300"/>
                </a:solidFill>
                <a:latin typeface="Gill Sans Light (Body)"/>
              </a:rPr>
              <a:t>Gojković, </a:t>
            </a:r>
            <a:r>
              <a:rPr lang="sr-Latn-RS" sz="1800" i="0" dirty="0">
                <a:solidFill>
                  <a:srgbClr val="003300"/>
                </a:solidFill>
                <a:latin typeface="Gill Sans Light (Body)"/>
                <a:hlinkClick r:id="rId7" action="ppaction://hlinksldjump"/>
              </a:rPr>
              <a:t>prof. dr Vladimir Savić</a:t>
            </a:r>
            <a:r>
              <a:rPr lang="sr-Latn-RS" sz="1800" i="0" dirty="0">
                <a:solidFill>
                  <a:srgbClr val="003300"/>
                </a:solidFill>
                <a:latin typeface="Gill Sans Light (Body)"/>
              </a:rPr>
              <a:t>),</a:t>
            </a:r>
          </a:p>
          <a:p>
            <a:pPr marL="285750" indent="-285750" algn="l">
              <a:spcAft>
                <a:spcPts val="600"/>
              </a:spcAft>
              <a:buFont typeface="Wingdings" pitchFamily="2" charset="2"/>
              <a:buChar char="v"/>
            </a:pPr>
            <a:r>
              <a:rPr lang="sr-Latn-RS" sz="1800" b="1" i="0" dirty="0">
                <a:solidFill>
                  <a:srgbClr val="5A2781"/>
                </a:solidFill>
                <a:latin typeface="Gill Sans Light (Body)"/>
              </a:rPr>
              <a:t>2 projekta </a:t>
            </a:r>
            <a:r>
              <a:rPr lang="sr-Latn-RS" sz="1800" i="0" dirty="0">
                <a:solidFill>
                  <a:srgbClr val="003300"/>
                </a:solidFill>
                <a:latin typeface="Gill Sans Light (Body)"/>
              </a:rPr>
              <a:t>iz programa </a:t>
            </a:r>
            <a:r>
              <a:rPr lang="sr-Latn-RS" sz="1800" b="1" i="0" dirty="0">
                <a:solidFill>
                  <a:srgbClr val="5A2781"/>
                </a:solidFill>
                <a:latin typeface="Gill Sans Light (Body)"/>
              </a:rPr>
              <a:t>PROMIS</a:t>
            </a:r>
            <a:r>
              <a:rPr lang="sr-Latn-RS" sz="1800" i="0" dirty="0">
                <a:solidFill>
                  <a:srgbClr val="5A2781"/>
                </a:solidFill>
                <a:latin typeface="Gill Sans Light (Body)"/>
              </a:rPr>
              <a:t> </a:t>
            </a:r>
            <a:r>
              <a:rPr lang="sr-Latn-RS" sz="1800" i="0" dirty="0">
                <a:solidFill>
                  <a:srgbClr val="003300"/>
                </a:solidFill>
                <a:latin typeface="Gill Sans Light (Body)"/>
              </a:rPr>
              <a:t>(</a:t>
            </a:r>
            <a:r>
              <a:rPr lang="pl-PL" sz="1800" i="0" dirty="0">
                <a:solidFill>
                  <a:srgbClr val="003300"/>
                </a:solidFill>
                <a:latin typeface="Gill Sans Light (Body)"/>
              </a:rPr>
              <a:t>Program za izvrsne projekte mladih istraživača</a:t>
            </a:r>
            <a:r>
              <a:rPr lang="sr-Latn-RS" sz="1800" i="0" dirty="0">
                <a:solidFill>
                  <a:srgbClr val="003300"/>
                </a:solidFill>
                <a:latin typeface="Gill Sans Light (Body)"/>
              </a:rPr>
              <a:t>) </a:t>
            </a:r>
            <a:r>
              <a:rPr lang="pl-PL" sz="1800" i="0" dirty="0">
                <a:solidFill>
                  <a:srgbClr val="003300"/>
                </a:solidFill>
                <a:latin typeface="Gill Sans Light (Body)"/>
              </a:rPr>
              <a:t>Fonda za nauku (</a:t>
            </a:r>
            <a:r>
              <a:rPr lang="pl-PL" sz="1800" i="0" dirty="0">
                <a:solidFill>
                  <a:srgbClr val="003300"/>
                </a:solidFill>
                <a:latin typeface="Gill Sans Light (Body)"/>
                <a:hlinkClick r:id="rId8" action="ppaction://hlinksldjump"/>
              </a:rPr>
              <a:t>doc. dr Marin Jukić</a:t>
            </a:r>
            <a:r>
              <a:rPr lang="pl-PL" sz="1800" i="0" dirty="0">
                <a:solidFill>
                  <a:srgbClr val="003300"/>
                </a:solidFill>
                <a:latin typeface="Gill Sans Light (Body)"/>
              </a:rPr>
              <a:t>, </a:t>
            </a:r>
            <a:r>
              <a:rPr lang="pl-PL" sz="1800" i="0" dirty="0">
                <a:solidFill>
                  <a:srgbClr val="003300"/>
                </a:solidFill>
                <a:latin typeface="Gill Sans Light (Body)"/>
                <a:hlinkClick r:id="rId9" action="ppaction://hlinksldjump"/>
              </a:rPr>
              <a:t>doc. dr Aleksandra Buha Đorđević</a:t>
            </a:r>
            <a:r>
              <a:rPr lang="pl-PL" sz="1800" i="0" dirty="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5A2781"/>
                </a:solidFill>
                <a:latin typeface="Gill Sans Light (Body)"/>
              </a:rPr>
              <a:t>1 projekta </a:t>
            </a:r>
            <a:r>
              <a:rPr lang="pl-PL" sz="1800" i="0" dirty="0">
                <a:solidFill>
                  <a:srgbClr val="003300"/>
                </a:solidFill>
                <a:latin typeface="Gill Sans Light (Body)"/>
              </a:rPr>
              <a:t>iz </a:t>
            </a:r>
            <a:r>
              <a:rPr lang="sr-Latn-RS" sz="1800" i="0" dirty="0">
                <a:solidFill>
                  <a:srgbClr val="003300"/>
                </a:solidFill>
                <a:latin typeface="Gill Sans Light (Body)"/>
              </a:rPr>
              <a:t>p</a:t>
            </a:r>
            <a:r>
              <a:rPr lang="nn-NO" sz="1800" i="0" dirty="0">
                <a:solidFill>
                  <a:srgbClr val="003300"/>
                </a:solidFill>
                <a:latin typeface="Gill Sans Light (Body)"/>
              </a:rPr>
              <a:t>rogram</a:t>
            </a:r>
            <a:r>
              <a:rPr lang="sr-Latn-RS" sz="1800" i="0" dirty="0">
                <a:solidFill>
                  <a:srgbClr val="003300"/>
                </a:solidFill>
                <a:latin typeface="Gill Sans Light (Body)"/>
              </a:rPr>
              <a:t>a</a:t>
            </a:r>
            <a:r>
              <a:rPr lang="nn-NO" sz="1800" i="0" dirty="0">
                <a:solidFill>
                  <a:srgbClr val="003300"/>
                </a:solidFill>
                <a:latin typeface="Gill Sans Light (Body)"/>
              </a:rPr>
              <a:t> </a:t>
            </a:r>
            <a:r>
              <a:rPr lang="nn-NO" sz="1800" b="1" i="0" dirty="0">
                <a:solidFill>
                  <a:srgbClr val="5A2781"/>
                </a:solidFill>
                <a:latin typeface="Gill Sans Light (Body)"/>
              </a:rPr>
              <a:t>saradnje nauke i privrede</a:t>
            </a:r>
            <a:r>
              <a:rPr lang="sr-Latn-RS" sz="1800" b="1" i="0" dirty="0">
                <a:solidFill>
                  <a:srgbClr val="5A2781"/>
                </a:solidFill>
                <a:latin typeface="Gill Sans Light (Body)"/>
              </a:rPr>
              <a:t> </a:t>
            </a:r>
            <a:r>
              <a:rPr lang="pl-PL" sz="1800" i="0" dirty="0">
                <a:solidFill>
                  <a:srgbClr val="003300"/>
                </a:solidFill>
                <a:latin typeface="Gill Sans Light (Body)"/>
              </a:rPr>
              <a:t>Fonda za inovacionu delatnost (</a:t>
            </a:r>
            <a:r>
              <a:rPr lang="pl-PL" sz="1800" i="0" dirty="0">
                <a:solidFill>
                  <a:srgbClr val="003300"/>
                </a:solidFill>
                <a:latin typeface="Gill Sans Light (Body)"/>
                <a:hlinkClick r:id="rId7" action="ppaction://hlinksldjump"/>
              </a:rPr>
              <a:t>prof. dr Vladimir Savić</a:t>
            </a:r>
            <a:r>
              <a:rPr lang="pl-PL" sz="1800" i="0" dirty="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5A2781"/>
                </a:solidFill>
                <a:latin typeface="Gill Sans Light (Body)"/>
              </a:rPr>
              <a:t>1 projekta Centra za promociju nauke</a:t>
            </a:r>
            <a:r>
              <a:rPr lang="pl-PL" sz="1800" i="0" dirty="0">
                <a:solidFill>
                  <a:srgbClr val="003300"/>
                </a:solidFill>
                <a:latin typeface="Gill Sans Light (Body)"/>
              </a:rPr>
              <a:t> </a:t>
            </a:r>
            <a:r>
              <a:rPr lang="pl-PL" sz="1800" i="0" dirty="0" smtClean="0">
                <a:solidFill>
                  <a:srgbClr val="003300"/>
                </a:solidFill>
                <a:latin typeface="Gill Sans Light (Body)"/>
              </a:rPr>
              <a:t>(</a:t>
            </a:r>
            <a:r>
              <a:rPr lang="vi-VN" sz="1800" i="0" dirty="0" smtClean="0">
                <a:solidFill>
                  <a:srgbClr val="003300"/>
                </a:solidFill>
                <a:latin typeface="Gill Sans Light (Body)"/>
                <a:hlinkClick r:id="rId6" action="ppaction://hlinksldjump"/>
              </a:rPr>
              <a:t>dr Brankica Filipi</a:t>
            </a:r>
            <a:r>
              <a:rPr lang="sr-Latn-RS" sz="1800" i="0" dirty="0" smtClean="0">
                <a:solidFill>
                  <a:srgbClr val="003300"/>
                </a:solidFill>
                <a:latin typeface="Gill Sans Light (Body)"/>
                <a:hlinkClick r:id="rId6" action="ppaction://hlinksldjump"/>
              </a:rPr>
              <a:t>ć, </a:t>
            </a:r>
            <a:r>
              <a:rPr lang="sr-Latn-RS" sz="1800" i="0" dirty="0" err="1" smtClean="0">
                <a:solidFill>
                  <a:srgbClr val="003300"/>
                </a:solidFill>
                <a:latin typeface="Gill Sans Light (Body)"/>
                <a:hlinkClick r:id="rId6" action="ppaction://hlinksldjump"/>
              </a:rPr>
              <a:t>vanr</a:t>
            </a:r>
            <a:r>
              <a:rPr lang="sr-Latn-RS" sz="1800" i="0" dirty="0" smtClean="0">
                <a:solidFill>
                  <a:srgbClr val="003300"/>
                </a:solidFill>
                <a:latin typeface="Gill Sans Light (Body)"/>
                <a:hlinkClick r:id="rId6" action="ppaction://hlinksldjump"/>
              </a:rPr>
              <a:t>. </a:t>
            </a:r>
            <a:r>
              <a:rPr lang="sr-Latn-RS" sz="1800" i="0" dirty="0">
                <a:solidFill>
                  <a:srgbClr val="003300"/>
                </a:solidFill>
                <a:latin typeface="Gill Sans Light (Body)"/>
                <a:hlinkClick r:id="rId6" action="ppaction://hlinksldjump"/>
              </a:rPr>
              <a:t>p</a:t>
            </a:r>
            <a:r>
              <a:rPr lang="sr-Latn-RS" sz="1800" i="0" dirty="0" smtClean="0">
                <a:solidFill>
                  <a:srgbClr val="003300"/>
                </a:solidFill>
                <a:latin typeface="Gill Sans Light (Body)"/>
                <a:hlinkClick r:id="rId6" action="ppaction://hlinksldjump"/>
              </a:rPr>
              <a:t>rof.</a:t>
            </a:r>
            <a:r>
              <a:rPr lang="vi-VN" sz="1800" i="0" dirty="0" smtClean="0">
                <a:solidFill>
                  <a:srgbClr val="003300"/>
                </a:solidFill>
                <a:latin typeface="Gill Sans Light (Body)"/>
              </a:rPr>
              <a:t>, </a:t>
            </a:r>
            <a:r>
              <a:rPr lang="vi-VN" sz="1800" i="0" dirty="0">
                <a:solidFill>
                  <a:srgbClr val="003300"/>
                </a:solidFill>
                <a:latin typeface="Gill Sans Light (Body)"/>
                <a:hlinkClick r:id="rId9" action="ppaction://hlinksldjump"/>
              </a:rPr>
              <a:t>doc. dr Aleksandra Buha Đorđević </a:t>
            </a:r>
            <a:r>
              <a:rPr lang="vi-VN" sz="1800" i="0" dirty="0">
                <a:solidFill>
                  <a:srgbClr val="003300"/>
                </a:solidFill>
                <a:latin typeface="Gill Sans Light (Body)"/>
              </a:rPr>
              <a:t>i doc. dr Ivan Jančić</a:t>
            </a:r>
            <a:r>
              <a:rPr lang="pl-PL" sz="1800" i="0" dirty="0" smtClean="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7030A0"/>
                </a:solidFill>
                <a:latin typeface="Gill Sans Light (Body)"/>
              </a:rPr>
              <a:t>p</a:t>
            </a:r>
            <a:r>
              <a:rPr lang="pl-PL" sz="1800" b="1" i="0" dirty="0" smtClean="0">
                <a:solidFill>
                  <a:srgbClr val="7030A0"/>
                </a:solidFill>
                <a:latin typeface="Gill Sans Light (Body)"/>
              </a:rPr>
              <a:t>rojekta</a:t>
            </a:r>
            <a:r>
              <a:rPr lang="pl-PL" sz="1800" i="0" dirty="0" smtClean="0">
                <a:solidFill>
                  <a:srgbClr val="7030A0"/>
                </a:solidFill>
                <a:latin typeface="Gill Sans Light (Body)"/>
              </a:rPr>
              <a:t> </a:t>
            </a:r>
            <a:r>
              <a:rPr lang="pl-PL" sz="1800" i="0" dirty="0" smtClean="0">
                <a:solidFill>
                  <a:srgbClr val="003300"/>
                </a:solidFill>
                <a:latin typeface="Gill Sans Light (Body)"/>
              </a:rPr>
              <a:t>u okviru </a:t>
            </a:r>
            <a:r>
              <a:rPr lang="pl-PL" sz="1800" b="1" i="0" dirty="0" smtClean="0">
                <a:solidFill>
                  <a:srgbClr val="7030A0"/>
                </a:solidFill>
                <a:latin typeface="Gill Sans Light (Body)"/>
              </a:rPr>
              <a:t>pokreni se za nauku inicijative </a:t>
            </a:r>
            <a:r>
              <a:rPr lang="pl-PL" sz="1800" i="0" dirty="0" smtClean="0">
                <a:solidFill>
                  <a:srgbClr val="003300"/>
                </a:solidFill>
                <a:latin typeface="Gill Sans Light (Body)"/>
              </a:rPr>
              <a:t>(</a:t>
            </a:r>
            <a:r>
              <a:rPr lang="pl-PL" sz="1800" i="0" dirty="0">
                <a:solidFill>
                  <a:srgbClr val="003300"/>
                </a:solidFill>
                <a:latin typeface="Gill Sans Light (Body)"/>
                <a:hlinkClick r:id="rId8" action="ppaction://hlinksldjump"/>
              </a:rPr>
              <a:t>doc. dr Marin </a:t>
            </a:r>
            <a:r>
              <a:rPr lang="pl-PL" sz="1800" i="0" dirty="0" smtClean="0">
                <a:solidFill>
                  <a:srgbClr val="003300"/>
                </a:solidFill>
                <a:latin typeface="Gill Sans Light (Body)"/>
                <a:hlinkClick r:id="rId8" action="ppaction://hlinksldjump"/>
              </a:rPr>
              <a:t>Jukić</a:t>
            </a:r>
            <a:r>
              <a:rPr lang="pl-PL" sz="1800" i="0" dirty="0" smtClean="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7030A0"/>
                </a:solidFill>
                <a:latin typeface="Gill Sans Light (Body)"/>
              </a:rPr>
              <a:t>2</a:t>
            </a:r>
            <a:r>
              <a:rPr lang="pl-PL" sz="1800" b="1" i="0" dirty="0" smtClean="0">
                <a:solidFill>
                  <a:srgbClr val="7030A0"/>
                </a:solidFill>
                <a:latin typeface="Gill Sans Light (Body)"/>
              </a:rPr>
              <a:t> inovaciona vaučera </a:t>
            </a:r>
            <a:r>
              <a:rPr lang="pl-PL" sz="1800" i="0" dirty="0" smtClean="0">
                <a:solidFill>
                  <a:srgbClr val="003300"/>
                </a:solidFill>
                <a:latin typeface="Gill Sans Light (Body)"/>
              </a:rPr>
              <a:t>(prof. dr Marina Milenković, assist dr sc. Tamara Gojković).</a:t>
            </a:r>
          </a:p>
        </p:txBody>
      </p:sp>
      <p:pic>
        <p:nvPicPr>
          <p:cNvPr id="3076" name="Picture 4" descr="Fond za nauku"/>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2310" y="8191088"/>
            <a:ext cx="2814135" cy="9508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nd za inovacionu delatnost – Beogradski sajam"/>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183811" y="8191088"/>
            <a:ext cx="2020710" cy="9508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entar za promociju nauke organizuje virtuelni Dečji naučni kamp | Boom9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800326" y="9331811"/>
            <a:ext cx="1968747" cy="10021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Фонд за иновациону делатнос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647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6111" y="625956"/>
            <a:ext cx="5027017"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Anđelija Malenović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6111" y="2946300"/>
            <a:ext cx="4180183" cy="394980"/>
          </a:xfrm>
        </p:spPr>
        <p:txBody>
          <a:bodyPr/>
          <a:lstStyle/>
          <a:p>
            <a:r>
              <a:rPr lang="sr-Latn-RS" dirty="0">
                <a:solidFill>
                  <a:srgbClr val="7030A0"/>
                </a:solidFill>
              </a:rPr>
              <a:t>ANALITIKA LEKOVA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47938613"/>
              </p:ext>
            </p:extLst>
          </p:nvPr>
        </p:nvGraphicFramePr>
        <p:xfrm>
          <a:off x="916111" y="3685294"/>
          <a:ext cx="6194138" cy="6704233"/>
        </p:xfrm>
        <a:graphic>
          <a:graphicData uri="http://schemas.openxmlformats.org/drawingml/2006/table">
            <a:tbl>
              <a:tblPr firstRow="1" firstCol="1" bandRow="1">
                <a:tableStyleId>{5940675A-B579-460E-94D1-54222C63F5DA}</a:tableStyleId>
              </a:tblPr>
              <a:tblGrid>
                <a:gridCol w="991517">
                  <a:extLst>
                    <a:ext uri="{9D8B030D-6E8A-4147-A177-3AD203B41FA5}">
                      <a16:colId xmlns:a16="http://schemas.microsoft.com/office/drawing/2014/main" xmlns="" val="20000"/>
                    </a:ext>
                  </a:extLst>
                </a:gridCol>
                <a:gridCol w="5202621">
                  <a:extLst>
                    <a:ext uri="{9D8B030D-6E8A-4147-A177-3AD203B41FA5}">
                      <a16:colId xmlns:a16="http://schemas.microsoft.com/office/drawing/2014/main" xmlns="" val="20001"/>
                    </a:ext>
                  </a:extLst>
                </a:gridCol>
              </a:tblGrid>
              <a:tr h="511886">
                <a:tc>
                  <a:txBody>
                    <a:bodyPr/>
                    <a:lstStyle/>
                    <a:p>
                      <a:pPr algn="l">
                        <a:spcAft>
                          <a:spcPts val="0"/>
                        </a:spcAft>
                      </a:pPr>
                      <a:r>
                        <a:rPr lang="sr-Latn-RS" sz="1200" kern="1200" dirty="0">
                          <a:solidFill>
                            <a:srgbClr val="7030A0"/>
                          </a:solidFill>
                          <a:effectLst/>
                        </a:rPr>
                        <a:t>Naslov istraživačke teme: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200" dirty="0">
                          <a:solidFill>
                            <a:srgbClr val="7030A0"/>
                          </a:solidFill>
                          <a:effectLst/>
                        </a:rPr>
                        <a:t>Modelovanje analitičkih i bioanalitičkih sistema za karakterizaciju farmakološki aktivnih jedinjenja</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28440">
                <a:tc>
                  <a:txBody>
                    <a:bodyPr/>
                    <a:lstStyle/>
                    <a:p>
                      <a:pPr algn="l">
                        <a:spcAft>
                          <a:spcPts val="0"/>
                        </a:spcAft>
                      </a:pPr>
                      <a:r>
                        <a:rPr lang="sr-Latn-RS" sz="1200" kern="1200" dirty="0">
                          <a:solidFill>
                            <a:srgbClr val="003300"/>
                          </a:solidFill>
                          <a:effectLst/>
                        </a:rPr>
                        <a:t>Članovi tima:</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200" dirty="0" smtClean="0">
                          <a:solidFill>
                            <a:srgbClr val="003300"/>
                          </a:solidFill>
                          <a:effectLst/>
                        </a:rPr>
                        <a:t>D</a:t>
                      </a:r>
                      <a:r>
                        <a:rPr lang="vi-VN" sz="1200" dirty="0" smtClean="0">
                          <a:solidFill>
                            <a:srgbClr val="003300"/>
                          </a:solidFill>
                          <a:effectLst/>
                        </a:rPr>
                        <a:t>r </a:t>
                      </a:r>
                      <a:r>
                        <a:rPr lang="vi-VN" sz="1200" dirty="0">
                          <a:solidFill>
                            <a:srgbClr val="003300"/>
                          </a:solidFill>
                          <a:effectLst/>
                        </a:rPr>
                        <a:t>Anđelija </a:t>
                      </a:r>
                      <a:r>
                        <a:rPr lang="vi-VN" sz="1200" dirty="0" smtClean="0">
                          <a:solidFill>
                            <a:srgbClr val="003300"/>
                          </a:solidFill>
                          <a:effectLst/>
                        </a:rPr>
                        <a:t>Malenović</a:t>
                      </a:r>
                      <a:r>
                        <a:rPr lang="en-US" sz="1200" dirty="0" smtClean="0">
                          <a:solidFill>
                            <a:srgbClr val="003300"/>
                          </a:solidFill>
                          <a:effectLst/>
                        </a:rPr>
                        <a:t>, </a:t>
                      </a:r>
                      <a:r>
                        <a:rPr lang="en-US" sz="1200" dirty="0" err="1" smtClean="0">
                          <a:solidFill>
                            <a:srgbClr val="003300"/>
                          </a:solidFill>
                          <a:effectLst/>
                        </a:rPr>
                        <a:t>redovni</a:t>
                      </a:r>
                      <a:r>
                        <a:rPr lang="en-US" sz="1200" dirty="0" smtClean="0">
                          <a:solidFill>
                            <a:srgbClr val="003300"/>
                          </a:solidFill>
                          <a:effectLst/>
                        </a:rPr>
                        <a:t> </a:t>
                      </a:r>
                      <a:r>
                        <a:rPr lang="en-US" sz="1200" dirty="0" err="1" smtClean="0">
                          <a:solidFill>
                            <a:srgbClr val="003300"/>
                          </a:solidFill>
                          <a:effectLst/>
                        </a:rPr>
                        <a:t>profesor</a:t>
                      </a:r>
                      <a:endParaRPr lang="sr-Latn-RS" sz="1200" dirty="0">
                        <a:solidFill>
                          <a:srgbClr val="003300"/>
                        </a:solidFill>
                        <a:effectLst/>
                      </a:endParaRPr>
                    </a:p>
                    <a:p>
                      <a:pPr algn="l">
                        <a:lnSpc>
                          <a:spcPct val="115000"/>
                        </a:lnSpc>
                        <a:spcAft>
                          <a:spcPts val="0"/>
                        </a:spcAft>
                      </a:pPr>
                      <a:r>
                        <a:rPr lang="en-US" sz="1200" dirty="0" smtClean="0">
                          <a:solidFill>
                            <a:srgbClr val="003300"/>
                          </a:solidFill>
                          <a:effectLst/>
                        </a:rPr>
                        <a:t>D</a:t>
                      </a:r>
                      <a:r>
                        <a:rPr lang="sr-Latn-RS" sz="1200" dirty="0" smtClean="0">
                          <a:solidFill>
                            <a:srgbClr val="003300"/>
                          </a:solidFill>
                          <a:effectLst/>
                        </a:rPr>
                        <a:t>r </a:t>
                      </a:r>
                      <a:r>
                        <a:rPr lang="sr-Latn-RS" sz="1200" dirty="0">
                          <a:solidFill>
                            <a:srgbClr val="003300"/>
                          </a:solidFill>
                          <a:effectLst/>
                        </a:rPr>
                        <a:t>Mira </a:t>
                      </a:r>
                      <a:r>
                        <a:rPr lang="sr-Latn-RS" sz="1200" dirty="0" smtClean="0">
                          <a:solidFill>
                            <a:srgbClr val="003300"/>
                          </a:solidFill>
                          <a:effectLst/>
                        </a:rPr>
                        <a:t>Zečević</a:t>
                      </a:r>
                      <a:r>
                        <a:rPr lang="en-US" sz="1200" dirty="0" smtClean="0">
                          <a:solidFill>
                            <a:srgbClr val="003300"/>
                          </a:solidFill>
                          <a:effectLst/>
                        </a:rPr>
                        <a:t>, </a:t>
                      </a:r>
                      <a:r>
                        <a:rPr lang="en-US" sz="1200" dirty="0" err="1" smtClean="0">
                          <a:solidFill>
                            <a:srgbClr val="003300"/>
                          </a:solidFill>
                          <a:effectLst/>
                        </a:rPr>
                        <a:t>redovni</a:t>
                      </a:r>
                      <a:r>
                        <a:rPr lang="en-US" sz="1200" dirty="0" smtClean="0">
                          <a:solidFill>
                            <a:srgbClr val="003300"/>
                          </a:solidFill>
                          <a:effectLst/>
                        </a:rPr>
                        <a:t> </a:t>
                      </a:r>
                      <a:r>
                        <a:rPr lang="en-US" sz="1200" dirty="0" err="1" smtClean="0">
                          <a:solidFill>
                            <a:srgbClr val="003300"/>
                          </a:solidFill>
                          <a:effectLst/>
                        </a:rPr>
                        <a:t>profesor</a:t>
                      </a:r>
                      <a:endParaRPr lang="en-US" sz="1200" dirty="0">
                        <a:solidFill>
                          <a:srgbClr val="003300"/>
                        </a:solidFill>
                        <a:effectLst/>
                      </a:endParaRPr>
                    </a:p>
                    <a:p>
                      <a:pPr algn="l">
                        <a:lnSpc>
                          <a:spcPct val="115000"/>
                        </a:lnSpc>
                        <a:spcAft>
                          <a:spcPts val="0"/>
                        </a:spcAft>
                      </a:pPr>
                      <a:r>
                        <a:rPr lang="en-US" sz="1200" dirty="0" err="1" smtClean="0">
                          <a:solidFill>
                            <a:srgbClr val="003300"/>
                          </a:solidFill>
                          <a:effectLst/>
                        </a:rPr>
                        <a:t>Dr</a:t>
                      </a:r>
                      <a:r>
                        <a:rPr lang="sr-Latn-RS" sz="1200" dirty="0" smtClean="0">
                          <a:solidFill>
                            <a:srgbClr val="003300"/>
                          </a:solidFill>
                          <a:effectLst/>
                        </a:rPr>
                        <a:t> </a:t>
                      </a:r>
                      <a:r>
                        <a:rPr lang="sr-Latn-RS" sz="1200" dirty="0">
                          <a:solidFill>
                            <a:srgbClr val="003300"/>
                          </a:solidFill>
                          <a:effectLst/>
                        </a:rPr>
                        <a:t>Biljana </a:t>
                      </a:r>
                      <a:r>
                        <a:rPr lang="sr-Latn-RS" sz="1200" dirty="0" smtClean="0">
                          <a:solidFill>
                            <a:srgbClr val="003300"/>
                          </a:solidFill>
                          <a:effectLst/>
                        </a:rPr>
                        <a:t>Otašević</a:t>
                      </a:r>
                      <a:r>
                        <a:rPr lang="en-US" sz="1200" dirty="0" smtClean="0">
                          <a:solidFill>
                            <a:srgbClr val="003300"/>
                          </a:solidFill>
                          <a:effectLst/>
                        </a:rPr>
                        <a:t>, </a:t>
                      </a:r>
                      <a:r>
                        <a:rPr lang="en-US" sz="1200" dirty="0" err="1" smtClean="0">
                          <a:solidFill>
                            <a:srgbClr val="003300"/>
                          </a:solidFill>
                          <a:effectLst/>
                        </a:rPr>
                        <a:t>vanredni</a:t>
                      </a:r>
                      <a:r>
                        <a:rPr lang="en-US" sz="1200" dirty="0" smtClean="0">
                          <a:solidFill>
                            <a:srgbClr val="003300"/>
                          </a:solidFill>
                          <a:effectLst/>
                        </a:rPr>
                        <a:t> </a:t>
                      </a:r>
                      <a:r>
                        <a:rPr lang="en-US" sz="1200" dirty="0" err="1" smtClean="0">
                          <a:solidFill>
                            <a:srgbClr val="003300"/>
                          </a:solidFill>
                          <a:effectLst/>
                        </a:rPr>
                        <a:t>profesor</a:t>
                      </a:r>
                      <a:endParaRPr lang="en-US" sz="1200" dirty="0">
                        <a:solidFill>
                          <a:srgbClr val="003300"/>
                        </a:solidFill>
                        <a:effectLst/>
                      </a:endParaRPr>
                    </a:p>
                    <a:p>
                      <a:pPr algn="l">
                        <a:lnSpc>
                          <a:spcPct val="115000"/>
                        </a:lnSpc>
                        <a:spcAft>
                          <a:spcPts val="0"/>
                        </a:spcAft>
                      </a:pPr>
                      <a:r>
                        <a:rPr lang="en-US" sz="1200" dirty="0" err="1" smtClean="0">
                          <a:solidFill>
                            <a:srgbClr val="003300"/>
                          </a:solidFill>
                          <a:effectLst/>
                        </a:rPr>
                        <a:t>Dr</a:t>
                      </a:r>
                      <a:r>
                        <a:rPr lang="sr-Latn-RS" sz="1200" dirty="0" smtClean="0">
                          <a:solidFill>
                            <a:srgbClr val="003300"/>
                          </a:solidFill>
                          <a:effectLst/>
                        </a:rPr>
                        <a:t> </a:t>
                      </a:r>
                      <a:r>
                        <a:rPr lang="sr-Latn-RS" sz="1200" dirty="0">
                          <a:solidFill>
                            <a:srgbClr val="003300"/>
                          </a:solidFill>
                          <a:effectLst/>
                        </a:rPr>
                        <a:t>Ana </a:t>
                      </a:r>
                      <a:r>
                        <a:rPr lang="sr-Latn-RS" sz="1200" dirty="0" smtClean="0">
                          <a:solidFill>
                            <a:srgbClr val="003300"/>
                          </a:solidFill>
                          <a:effectLst/>
                        </a:rPr>
                        <a:t>Protić</a:t>
                      </a:r>
                      <a:r>
                        <a:rPr lang="en-US" sz="1200" dirty="0" smtClean="0">
                          <a:solidFill>
                            <a:srgbClr val="003300"/>
                          </a:solidFill>
                          <a:effectLst/>
                        </a:rPr>
                        <a:t>, </a:t>
                      </a:r>
                      <a:r>
                        <a:rPr lang="en-US" sz="1200" dirty="0" err="1" smtClean="0">
                          <a:solidFill>
                            <a:srgbClr val="003300"/>
                          </a:solidFill>
                          <a:effectLst/>
                        </a:rPr>
                        <a:t>vanredni</a:t>
                      </a:r>
                      <a:r>
                        <a:rPr lang="en-US" sz="1200" dirty="0" smtClean="0">
                          <a:solidFill>
                            <a:srgbClr val="003300"/>
                          </a:solidFill>
                          <a:effectLst/>
                        </a:rPr>
                        <a:t> </a:t>
                      </a:r>
                      <a:r>
                        <a:rPr lang="en-US" sz="1200" dirty="0" err="1" smtClean="0">
                          <a:solidFill>
                            <a:srgbClr val="003300"/>
                          </a:solidFill>
                          <a:effectLst/>
                        </a:rPr>
                        <a:t>profesor</a:t>
                      </a:r>
                      <a:endParaRPr lang="en-US" sz="1200" dirty="0">
                        <a:solidFill>
                          <a:srgbClr val="003300"/>
                        </a:solidFill>
                        <a:effectLst/>
                      </a:endParaRPr>
                    </a:p>
                    <a:p>
                      <a:pPr algn="l">
                        <a:lnSpc>
                          <a:spcPct val="115000"/>
                        </a:lnSpc>
                        <a:spcAft>
                          <a:spcPts val="0"/>
                        </a:spcAft>
                      </a:pPr>
                      <a:r>
                        <a:rPr lang="en-US" sz="1200" dirty="0" smtClean="0">
                          <a:solidFill>
                            <a:srgbClr val="003300"/>
                          </a:solidFill>
                          <a:effectLst/>
                        </a:rPr>
                        <a:t>D</a:t>
                      </a:r>
                      <a:r>
                        <a:rPr lang="sr-Latn-RS" sz="1200" dirty="0" smtClean="0">
                          <a:solidFill>
                            <a:srgbClr val="003300"/>
                          </a:solidFill>
                          <a:effectLst/>
                        </a:rPr>
                        <a:t>r </a:t>
                      </a:r>
                      <a:r>
                        <a:rPr lang="sr-Latn-RS" sz="1200" dirty="0">
                          <a:solidFill>
                            <a:srgbClr val="003300"/>
                          </a:solidFill>
                          <a:effectLst/>
                        </a:rPr>
                        <a:t>Aleksandra Janošević </a:t>
                      </a:r>
                      <a:r>
                        <a:rPr lang="sr-Latn-RS" sz="1200" dirty="0" err="1" smtClean="0">
                          <a:solidFill>
                            <a:srgbClr val="003300"/>
                          </a:solidFill>
                          <a:effectLst/>
                        </a:rPr>
                        <a:t>Ležajić</a:t>
                      </a:r>
                      <a:r>
                        <a:rPr lang="en-US" sz="1200" dirty="0" smtClean="0">
                          <a:solidFill>
                            <a:srgbClr val="003300"/>
                          </a:solidFill>
                          <a:effectLst/>
                        </a:rPr>
                        <a:t>, docent</a:t>
                      </a:r>
                      <a:endParaRPr lang="en-US" sz="1200" dirty="0">
                        <a:solidFill>
                          <a:srgbClr val="003300"/>
                        </a:solidFill>
                        <a:effectLst/>
                      </a:endParaRPr>
                    </a:p>
                    <a:p>
                      <a:pPr algn="l">
                        <a:lnSpc>
                          <a:spcPct val="115000"/>
                        </a:lnSpc>
                        <a:spcAft>
                          <a:spcPts val="0"/>
                        </a:spcAft>
                      </a:pPr>
                      <a:r>
                        <a:rPr lang="sr-Latn-RS" sz="1200" dirty="0">
                          <a:solidFill>
                            <a:srgbClr val="003300"/>
                          </a:solidFill>
                          <a:effectLst/>
                        </a:rPr>
                        <a:t>Mag. farm. Nevena Đajić</a:t>
                      </a:r>
                      <a:endParaRPr lang="en-US" sz="1200" dirty="0">
                        <a:solidFill>
                          <a:srgbClr val="003300"/>
                        </a:solidFill>
                        <a:effectLst/>
                      </a:endParaRPr>
                    </a:p>
                    <a:p>
                      <a:pPr algn="l">
                        <a:lnSpc>
                          <a:spcPct val="115000"/>
                        </a:lnSpc>
                        <a:spcAft>
                          <a:spcPts val="0"/>
                        </a:spcAft>
                      </a:pPr>
                      <a:r>
                        <a:rPr lang="sr-Latn-RS" sz="1200" dirty="0">
                          <a:solidFill>
                            <a:srgbClr val="003300"/>
                          </a:solidFill>
                          <a:effectLst/>
                        </a:rPr>
                        <a:t>Mag. farm. Jovana Krmar</a:t>
                      </a:r>
                      <a:endParaRPr lang="en-US" sz="1200" dirty="0">
                        <a:solidFill>
                          <a:srgbClr val="003300"/>
                        </a:solidFill>
                        <a:effectLst/>
                      </a:endParaRPr>
                    </a:p>
                    <a:p>
                      <a:pPr algn="l">
                        <a:lnSpc>
                          <a:spcPct val="115000"/>
                        </a:lnSpc>
                        <a:spcAft>
                          <a:spcPts val="0"/>
                        </a:spcAft>
                      </a:pPr>
                      <a:r>
                        <a:rPr lang="sr-Latn-RS" sz="1200" dirty="0">
                          <a:solidFill>
                            <a:srgbClr val="003300"/>
                          </a:solidFill>
                          <a:effectLst/>
                        </a:rPr>
                        <a:t>Mag. farm. Marija Rašević</a:t>
                      </a:r>
                      <a:endParaRPr lang="en-US" sz="1200" dirty="0">
                        <a:solidFill>
                          <a:srgbClr val="003300"/>
                        </a:solidFill>
                        <a:effectLst/>
                      </a:endParaRPr>
                    </a:p>
                    <a:p>
                      <a:pPr algn="l">
                        <a:lnSpc>
                          <a:spcPct val="115000"/>
                        </a:lnSpc>
                        <a:spcAft>
                          <a:spcPts val="0"/>
                        </a:spcAft>
                      </a:pPr>
                      <a:r>
                        <a:rPr lang="sr-Latn-RS" sz="1200" dirty="0">
                          <a:solidFill>
                            <a:srgbClr val="003300"/>
                          </a:solidFill>
                          <a:effectLst/>
                        </a:rPr>
                        <a:t>Mag. farm. Milena Rmandić</a:t>
                      </a:r>
                      <a:endParaRPr lang="en-US" sz="1200" dirty="0">
                        <a:solidFill>
                          <a:srgbClr val="003300"/>
                        </a:solidFill>
                        <a:effectLst/>
                      </a:endParaRPr>
                    </a:p>
                    <a:p>
                      <a:pPr algn="l">
                        <a:lnSpc>
                          <a:spcPct val="115000"/>
                        </a:lnSpc>
                        <a:spcAft>
                          <a:spcPts val="0"/>
                        </a:spcAft>
                      </a:pPr>
                      <a:r>
                        <a:rPr lang="sr-Latn-RS" sz="1200" dirty="0">
                          <a:solidFill>
                            <a:srgbClr val="003300"/>
                          </a:solidFill>
                          <a:effectLst/>
                        </a:rPr>
                        <a:t>Mag. farm. Bojana Svrkota</a:t>
                      </a:r>
                      <a:endParaRPr lang="en-US" sz="1200"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71253">
                <a:tc>
                  <a:txBody>
                    <a:bodyPr/>
                    <a:lstStyle/>
                    <a:p>
                      <a:pPr algn="l">
                        <a:spcAft>
                          <a:spcPts val="0"/>
                        </a:spcAft>
                      </a:pPr>
                      <a:r>
                        <a:rPr lang="sr-Latn-RS" sz="1200" kern="1200" dirty="0">
                          <a:solidFill>
                            <a:srgbClr val="7030A0"/>
                          </a:solidFill>
                          <a:effectLst/>
                        </a:rPr>
                        <a:t>Oprema i metode: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3038" lvl="0" indent="-173038" algn="l">
                        <a:lnSpc>
                          <a:spcPct val="115000"/>
                        </a:lnSpc>
                        <a:spcAft>
                          <a:spcPts val="0"/>
                        </a:spcAft>
                        <a:buFont typeface="+mj-lt"/>
                        <a:buAutoNum type="arabicPeriod"/>
                      </a:pPr>
                      <a:r>
                        <a:rPr lang="sr-Latn-RS" sz="1200" dirty="0">
                          <a:solidFill>
                            <a:srgbClr val="7030A0"/>
                          </a:solidFill>
                          <a:effectLst/>
                        </a:rPr>
                        <a:t>HPLC system Finnigan Surveyor Thermo Scientific </a:t>
                      </a:r>
                      <a:endParaRPr lang="en-US" sz="1200" dirty="0">
                        <a:solidFill>
                          <a:srgbClr val="7030A0"/>
                        </a:solidFill>
                        <a:effectLst/>
                      </a:endParaRPr>
                    </a:p>
                    <a:p>
                      <a:pPr marL="173038" lvl="0" indent="-173038" algn="l">
                        <a:lnSpc>
                          <a:spcPct val="115000"/>
                        </a:lnSpc>
                        <a:spcAft>
                          <a:spcPts val="0"/>
                        </a:spcAft>
                        <a:buFont typeface="+mj-lt"/>
                        <a:buAutoNum type="arabicPeriod"/>
                      </a:pPr>
                      <a:r>
                        <a:rPr lang="sr-Latn-RS" sz="1200" dirty="0">
                          <a:solidFill>
                            <a:srgbClr val="7030A0"/>
                          </a:solidFill>
                          <a:effectLst/>
                        </a:rPr>
                        <a:t>Waters Acquity; H-Class core systems, Waters Xevo</a:t>
                      </a:r>
                      <a:r>
                        <a:rPr lang="sr-Latn-RS" sz="1200" baseline="30000" dirty="0">
                          <a:solidFill>
                            <a:srgbClr val="7030A0"/>
                          </a:solidFill>
                          <a:effectLst/>
                        </a:rPr>
                        <a:t>TM</a:t>
                      </a:r>
                      <a:r>
                        <a:rPr lang="sr-Latn-RS" sz="1200" dirty="0">
                          <a:solidFill>
                            <a:srgbClr val="7030A0"/>
                          </a:solidFill>
                          <a:effectLst/>
                        </a:rPr>
                        <a:t> TQD</a:t>
                      </a:r>
                      <a:endParaRPr lang="en-US" sz="1200" dirty="0">
                        <a:solidFill>
                          <a:srgbClr val="7030A0"/>
                        </a:solidFill>
                        <a:effectLst/>
                      </a:endParaRPr>
                    </a:p>
                    <a:p>
                      <a:pPr marL="173038" lvl="0" indent="-173038" algn="l">
                        <a:lnSpc>
                          <a:spcPct val="115000"/>
                        </a:lnSpc>
                        <a:spcAft>
                          <a:spcPts val="0"/>
                        </a:spcAft>
                        <a:buFont typeface="+mj-lt"/>
                        <a:buAutoNum type="arabicPeriod"/>
                      </a:pPr>
                      <a:r>
                        <a:rPr lang="en-US" sz="1200" dirty="0" err="1">
                          <a:solidFill>
                            <a:srgbClr val="7030A0"/>
                          </a:solidFill>
                          <a:effectLst/>
                        </a:rPr>
                        <a:t>Dionex</a:t>
                      </a:r>
                      <a:r>
                        <a:rPr lang="en-US" sz="1200" dirty="0">
                          <a:solidFill>
                            <a:srgbClr val="7030A0"/>
                          </a:solidFill>
                          <a:effectLst/>
                        </a:rPr>
                        <a:t> Ultimate 3000 (U)HPLC</a:t>
                      </a:r>
                      <a:r>
                        <a:rPr lang="sr-Latn-RS" sz="1200" dirty="0">
                          <a:solidFill>
                            <a:srgbClr val="7030A0"/>
                          </a:solidFill>
                          <a:effectLst/>
                        </a:rPr>
                        <a:t> </a:t>
                      </a:r>
                      <a:r>
                        <a:rPr lang="en-US" sz="1200" dirty="0">
                          <a:solidFill>
                            <a:srgbClr val="7030A0"/>
                          </a:solidFill>
                          <a:effectLst/>
                        </a:rPr>
                        <a:t>system equipped with Corona Charged Aerosol Detector (</a:t>
                      </a:r>
                      <a:r>
                        <a:rPr lang="en-US" sz="1200" dirty="0" err="1">
                          <a:solidFill>
                            <a:srgbClr val="7030A0"/>
                          </a:solidFill>
                          <a:effectLst/>
                        </a:rPr>
                        <a:t>ThermoFisher</a:t>
                      </a:r>
                      <a:r>
                        <a:rPr lang="en-US" sz="1200" dirty="0">
                          <a:solidFill>
                            <a:srgbClr val="7030A0"/>
                          </a:solidFill>
                          <a:effectLst/>
                        </a:rPr>
                        <a:t> Scientific, USA)</a:t>
                      </a:r>
                    </a:p>
                    <a:p>
                      <a:pPr marL="173038" lvl="0" indent="-173038" algn="l">
                        <a:lnSpc>
                          <a:spcPct val="115000"/>
                        </a:lnSpc>
                        <a:spcAft>
                          <a:spcPts val="0"/>
                        </a:spcAft>
                        <a:buFont typeface="+mj-lt"/>
                        <a:buAutoNum type="arabicPeriod"/>
                      </a:pPr>
                      <a:r>
                        <a:rPr lang="en-US" sz="1200" dirty="0">
                          <a:solidFill>
                            <a:srgbClr val="7030A0"/>
                          </a:solidFill>
                          <a:effectLst/>
                        </a:rPr>
                        <a:t>Thermo Scientific </a:t>
                      </a:r>
                      <a:r>
                        <a:rPr lang="en-US" sz="1200" dirty="0" err="1">
                          <a:solidFill>
                            <a:srgbClr val="7030A0"/>
                          </a:solidFill>
                          <a:effectLst/>
                        </a:rPr>
                        <a:t>Accela</a:t>
                      </a:r>
                      <a:r>
                        <a:rPr lang="en-US" sz="1200" dirty="0">
                          <a:solidFill>
                            <a:srgbClr val="7030A0"/>
                          </a:solidFill>
                          <a:effectLst/>
                        </a:rPr>
                        <a:t> UPLC system (Thermo Fisher Scientific USA)</a:t>
                      </a:r>
                    </a:p>
                    <a:p>
                      <a:pPr marL="173038" lvl="0" indent="-173038" algn="l">
                        <a:lnSpc>
                          <a:spcPct val="115000"/>
                        </a:lnSpc>
                        <a:spcAft>
                          <a:spcPts val="0"/>
                        </a:spcAft>
                        <a:buFont typeface="+mj-lt"/>
                        <a:buAutoNum type="arabicPeriod"/>
                      </a:pPr>
                      <a:r>
                        <a:rPr lang="en-US" sz="1200" dirty="0">
                          <a:solidFill>
                            <a:srgbClr val="7030A0"/>
                          </a:solidFill>
                          <a:effectLst/>
                        </a:rPr>
                        <a:t>Thermo Scientific </a:t>
                      </a:r>
                      <a:r>
                        <a:rPr lang="en-US" sz="1200" dirty="0" err="1">
                          <a:solidFill>
                            <a:srgbClr val="7030A0"/>
                          </a:solidFill>
                          <a:effectLst/>
                        </a:rPr>
                        <a:t>TSQQuantum</a:t>
                      </a:r>
                      <a:r>
                        <a:rPr lang="en-US" sz="1200" dirty="0">
                          <a:solidFill>
                            <a:srgbClr val="7030A0"/>
                          </a:solidFill>
                          <a:effectLst/>
                        </a:rPr>
                        <a:t> Access Max (Thermo Fisher Scientific, </a:t>
                      </a:r>
                      <a:r>
                        <a:rPr lang="en-US" sz="1200" dirty="0" err="1">
                          <a:solidFill>
                            <a:srgbClr val="7030A0"/>
                          </a:solidFill>
                          <a:effectLst/>
                        </a:rPr>
                        <a:t>Inc</a:t>
                      </a:r>
                      <a:r>
                        <a:rPr lang="en-US" sz="1200" dirty="0">
                          <a:solidFill>
                            <a:srgbClr val="7030A0"/>
                          </a:solidFill>
                          <a:effectLst/>
                        </a:rPr>
                        <a:t>, CA, USA)</a:t>
                      </a:r>
                      <a:r>
                        <a:rPr lang="sr-Latn-RS" sz="1200" dirty="0">
                          <a:solidFill>
                            <a:srgbClr val="7030A0"/>
                          </a:solidFill>
                          <a:effectLst/>
                        </a:rPr>
                        <a:t> </a:t>
                      </a:r>
                      <a:r>
                        <a:rPr lang="en-US" sz="1200" dirty="0">
                          <a:solidFill>
                            <a:srgbClr val="7030A0"/>
                          </a:solidFill>
                          <a:effectLst/>
                        </a:rPr>
                        <a:t>equipped with triple </a:t>
                      </a:r>
                      <a:r>
                        <a:rPr lang="en-US" sz="1200" dirty="0" err="1">
                          <a:solidFill>
                            <a:srgbClr val="7030A0"/>
                          </a:solidFill>
                          <a:effectLst/>
                        </a:rPr>
                        <a:t>quadrupole</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2345">
                <a:tc>
                  <a:txBody>
                    <a:bodyPr/>
                    <a:lstStyle/>
                    <a:p>
                      <a:pPr algn="l">
                        <a:spcAft>
                          <a:spcPts val="0"/>
                        </a:spcAft>
                      </a:pPr>
                      <a:r>
                        <a:rPr lang="sr-Latn-RS" sz="1200" kern="1200" dirty="0">
                          <a:solidFill>
                            <a:srgbClr val="003300"/>
                          </a:solidFill>
                          <a:effectLst/>
                        </a:rPr>
                        <a:t>Projekti/ finansiranje:</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200" dirty="0">
                          <a:solidFill>
                            <a:srgbClr val="003300"/>
                          </a:solidFill>
                          <a:effectLst/>
                        </a:rPr>
                        <a:t>Hemometrijski pristup ispitivanju odgovora Corona </a:t>
                      </a:r>
                      <a:r>
                        <a:rPr lang="sr-Cyrl-RS" sz="1200" dirty="0">
                          <a:solidFill>
                            <a:srgbClr val="003300"/>
                          </a:solidFill>
                          <a:effectLst/>
                        </a:rPr>
                        <a:t>С</a:t>
                      </a:r>
                      <a:r>
                        <a:rPr lang="sr-Latn-RS" sz="1200" dirty="0">
                          <a:solidFill>
                            <a:srgbClr val="003300"/>
                          </a:solidFill>
                          <a:effectLst/>
                        </a:rPr>
                        <a:t>harged Aerosol detektora u farmaceutskoj analizi </a:t>
                      </a:r>
                      <a:r>
                        <a:rPr lang="en-US" sz="1200" dirty="0">
                          <a:solidFill>
                            <a:srgbClr val="003300"/>
                          </a:solidFill>
                          <a:effectLst/>
                        </a:rPr>
                        <a:t>(</a:t>
                      </a:r>
                      <a:r>
                        <a:rPr lang="en-US" sz="1200" dirty="0" err="1">
                          <a:solidFill>
                            <a:srgbClr val="003300"/>
                          </a:solidFill>
                          <a:effectLst/>
                        </a:rPr>
                        <a:t>Bilateralni</a:t>
                      </a:r>
                      <a:r>
                        <a:rPr lang="en-US" sz="1200" dirty="0">
                          <a:solidFill>
                            <a:srgbClr val="003300"/>
                          </a:solidFill>
                          <a:effectLst/>
                        </a:rPr>
                        <a:t> </a:t>
                      </a:r>
                      <a:r>
                        <a:rPr lang="en-US" sz="1200" dirty="0" err="1">
                          <a:solidFill>
                            <a:srgbClr val="003300"/>
                          </a:solidFill>
                          <a:effectLst/>
                        </a:rPr>
                        <a:t>projekat</a:t>
                      </a:r>
                      <a:r>
                        <a:rPr lang="en-US" sz="1200" dirty="0">
                          <a:solidFill>
                            <a:srgbClr val="003300"/>
                          </a:solidFill>
                          <a:effectLst/>
                        </a:rPr>
                        <a:t> </a:t>
                      </a:r>
                      <a:r>
                        <a:rPr lang="en-US" sz="1200" dirty="0" err="1">
                          <a:solidFill>
                            <a:srgbClr val="003300"/>
                          </a:solidFill>
                          <a:effectLst/>
                        </a:rPr>
                        <a:t>sa</a:t>
                      </a:r>
                      <a:r>
                        <a:rPr lang="en-US" sz="1200" dirty="0">
                          <a:solidFill>
                            <a:srgbClr val="003300"/>
                          </a:solidFill>
                          <a:effectLst/>
                        </a:rPr>
                        <a:t> </a:t>
                      </a:r>
                      <a:r>
                        <a:rPr lang="en-US" sz="1200" dirty="0" err="1">
                          <a:solidFill>
                            <a:srgbClr val="003300"/>
                          </a:solidFill>
                          <a:effectLst/>
                        </a:rPr>
                        <a:t>Nemačkom</a:t>
                      </a:r>
                      <a:r>
                        <a:rPr lang="en-US" sz="1200" dirty="0">
                          <a:solidFill>
                            <a:srgbClr val="003300"/>
                          </a:solidFill>
                          <a:effectLst/>
                        </a:rPr>
                        <a:t>, </a:t>
                      </a:r>
                      <a:r>
                        <a:rPr lang="en-US" sz="1200" dirty="0" err="1">
                          <a:solidFill>
                            <a:srgbClr val="003300"/>
                          </a:solidFill>
                          <a:effectLst/>
                        </a:rPr>
                        <a:t>Univerzitet</a:t>
                      </a:r>
                      <a:r>
                        <a:rPr lang="en-US" sz="1200" dirty="0">
                          <a:solidFill>
                            <a:srgbClr val="003300"/>
                          </a:solidFill>
                          <a:effectLst/>
                        </a:rPr>
                        <a:t> u </a:t>
                      </a:r>
                      <a:r>
                        <a:rPr lang="en-US" sz="1200" dirty="0" err="1">
                          <a:solidFill>
                            <a:srgbClr val="003300"/>
                          </a:solidFill>
                          <a:effectLst/>
                        </a:rPr>
                        <a:t>Vircburgu</a:t>
                      </a:r>
                      <a:r>
                        <a:rPr lang="en-US" sz="1200" dirty="0">
                          <a:solidFill>
                            <a:srgbClr val="003300"/>
                          </a:solidFill>
                          <a:effectLst/>
                        </a:rPr>
                        <a:t>)</a:t>
                      </a:r>
                      <a:endParaRPr lang="en-US" sz="1200"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60786">
                <a:tc>
                  <a:txBody>
                    <a:bodyPr/>
                    <a:lstStyle/>
                    <a:p>
                      <a:pPr algn="l">
                        <a:spcAft>
                          <a:spcPts val="0"/>
                        </a:spcAft>
                      </a:pPr>
                      <a:r>
                        <a:rPr lang="sr-Latn-RS" sz="1200" kern="1200" dirty="0">
                          <a:solidFill>
                            <a:srgbClr val="7030A0"/>
                          </a:solidFill>
                          <a:effectLst/>
                        </a:rPr>
                        <a:t>Saradnje: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3038" lvl="0" indent="-173038" algn="l">
                        <a:lnSpc>
                          <a:spcPct val="115000"/>
                        </a:lnSpc>
                        <a:spcAft>
                          <a:spcPts val="0"/>
                        </a:spcAft>
                        <a:buFont typeface="Symbol"/>
                        <a:buChar char=""/>
                      </a:pPr>
                      <a:r>
                        <a:rPr lang="sr-Latn-RS" sz="1200" dirty="0">
                          <a:solidFill>
                            <a:srgbClr val="7030A0"/>
                          </a:solidFill>
                          <a:effectLst/>
                        </a:rPr>
                        <a:t>Intensive and fruitful collaboration with assoc. prof. Yannis Dotsikas, Laboratory of Pharmaceutical Analysis, Department of Pharmacy, National and Kapodistrian University of Athens, Athens, Greece.</a:t>
                      </a:r>
                      <a:endParaRPr lang="en-US" sz="1200" dirty="0">
                        <a:solidFill>
                          <a:srgbClr val="7030A0"/>
                        </a:solidFill>
                        <a:effectLst/>
                      </a:endParaRPr>
                    </a:p>
                    <a:p>
                      <a:pPr marL="173038" lvl="0" indent="-173038" algn="l">
                        <a:lnSpc>
                          <a:spcPct val="115000"/>
                        </a:lnSpc>
                        <a:spcAft>
                          <a:spcPts val="0"/>
                        </a:spcAft>
                        <a:buFont typeface="Symbol"/>
                        <a:buChar char=""/>
                      </a:pPr>
                      <a:r>
                        <a:rPr lang="sr-Latn-RS" sz="1200" dirty="0">
                          <a:solidFill>
                            <a:srgbClr val="7030A0"/>
                          </a:solidFill>
                          <a:effectLst/>
                        </a:rPr>
                        <a:t>Collaboration with prof. dr Ulrike Holzgrabe, University of Wurzburg, Institute of Pharmacy and Food Chemistry, Germany.</a:t>
                      </a:r>
                      <a:endParaRPr lang="en-US" sz="1200" dirty="0">
                        <a:solidFill>
                          <a:srgbClr val="7030A0"/>
                        </a:solidFill>
                        <a:effectLst/>
                      </a:endParaRPr>
                    </a:p>
                    <a:p>
                      <a:pPr marL="173038" lvl="0" indent="-173038" algn="l">
                        <a:lnSpc>
                          <a:spcPct val="115000"/>
                        </a:lnSpc>
                        <a:spcAft>
                          <a:spcPts val="0"/>
                        </a:spcAft>
                        <a:buFont typeface="Symbol"/>
                        <a:buChar char=""/>
                      </a:pPr>
                      <a:r>
                        <a:rPr lang="sr-Latn-RS" sz="1200" dirty="0">
                          <a:solidFill>
                            <a:srgbClr val="7030A0"/>
                          </a:solidFill>
                          <a:effectLst/>
                        </a:rPr>
                        <a:t>Collaboration with prof. dr Borut Štrukelj, Chair for pharmaceutical biology, University of Ljubljana, Slovenia</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5122" name="Picture 2" descr="Dr sc. Anđelija Malen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875" y="1563312"/>
            <a:ext cx="1057282" cy="1300536"/>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162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267123" y="857972"/>
            <a:ext cx="5027017"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Anđelija Malenović</a:t>
            </a:r>
            <a:endParaRPr lang="en-US" sz="2400" dirty="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34527623"/>
              </p:ext>
            </p:extLst>
          </p:nvPr>
        </p:nvGraphicFramePr>
        <p:xfrm>
          <a:off x="454107" y="1814417"/>
          <a:ext cx="6653049" cy="8333613"/>
        </p:xfrm>
        <a:graphic>
          <a:graphicData uri="http://schemas.openxmlformats.org/drawingml/2006/table">
            <a:tbl>
              <a:tblPr firstRow="1" firstCol="1" bandRow="1">
                <a:tableStyleId>{5940675A-B579-460E-94D1-54222C63F5DA}</a:tableStyleId>
              </a:tblPr>
              <a:tblGrid>
                <a:gridCol w="6653049">
                  <a:extLst>
                    <a:ext uri="{9D8B030D-6E8A-4147-A177-3AD203B41FA5}">
                      <a16:colId xmlns:a16="http://schemas.microsoft.com/office/drawing/2014/main" xmlns="" val="20000"/>
                    </a:ext>
                  </a:extLst>
                </a:gridCol>
              </a:tblGrid>
              <a:tr h="6265863">
                <a:tc>
                  <a:txBody>
                    <a:bodyPr/>
                    <a:lstStyle/>
                    <a:p>
                      <a:pPr marL="173038" lvl="0" indent="-173038" algn="l">
                        <a:lnSpc>
                          <a:spcPct val="115000"/>
                        </a:lnSpc>
                        <a:spcAft>
                          <a:spcPts val="0"/>
                        </a:spcAft>
                        <a:buFontTx/>
                        <a:buNone/>
                      </a:pPr>
                      <a:r>
                        <a:rPr lang="sr-Latn-RS" sz="1150" dirty="0">
                          <a:solidFill>
                            <a:srgbClr val="7030A0"/>
                          </a:solidFill>
                          <a:effectLst/>
                        </a:rPr>
                        <a:t>Odabrane publikacije:</a:t>
                      </a:r>
                    </a:p>
                    <a:p>
                      <a:pPr marL="173038" lvl="0" indent="-173038" algn="l">
                        <a:lnSpc>
                          <a:spcPct val="115000"/>
                        </a:lnSpc>
                        <a:spcAft>
                          <a:spcPts val="0"/>
                        </a:spcAft>
                        <a:buFontTx/>
                        <a:buNone/>
                      </a:pPr>
                      <a:r>
                        <a:rPr lang="sr-Latn-RS" sz="800" dirty="0">
                          <a:solidFill>
                            <a:srgbClr val="7030A0"/>
                          </a:solidFill>
                          <a:effectLst/>
                        </a:rPr>
                        <a:t>Rmandić M, Malenović A. Chaotropic chromatography method development for the determination of aripiprazole and its impurities following analytical quality by design principles. J. Sep. Sci. 2020; 43:3242–3250. Chemistry – Analytical category (32/86), M22, IF 2.878</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Rmandić M, Dotsikas Y, Malenović A. Identification of the factors affecting the consistency of DBS formation via experimental design and image processing methodology. Microchemical J. 2019; 145: 1003-1010. Chemistry – Analytical category (19/86), M21, IF 3.594</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Čolović, J., Rmandić, M., Malenović, A.: Characterization of bonded stationary phase performance as a function of qualitative and quantitative chromatographic factors in chaotropic chromatography. Anal. Bioanal. Chem. 2018; 410: 4855-4866. Chemistry – Analytical category (18/84), M21, IF 3.286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Ilioua, K., Malenović, A., Loukas, Y., Dotsikasa, Y.: Analysis of potential genotoxic impurities in rabeprazole active pharmaceutical ingredient via Liquid Chromatography-tandem Mass Spectrometry, following quality-by-design principles for method development. J. Pharm. Biomed. Anal. 2018; 149: 410-418. Chemistry – Analytical category (24/84), M21, IF 2.983</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Čolović, J., Kalinić, M., Vemić, A., Erić, S., Malenović, A.: Influence of the mobile phase and molecular structure parameters on the retention behavior of protonated basic solutes in chaotropic chromatography. J Chromatogr A. 2017; 1511: 68-76. Chemistry – Analytical category (13/81), M21, IF 3.716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Šljivić J, Protić A, Malenović A, Otašević B, Zečević M. Simple and efficient solution for robustness testing in gradient elution liquid chromatographic methods. Chromatographia 2018 August; (81): 1135-1145. (Chemistry, Analitical, IF 1.552, M23) </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Otašević B, Šljivić J, Protić A, Maljurić N, Malenović A, Zečević M. Comparison of AQbD and grid point search methodology in the development of micellar HPLC method for the analysis of cilazapril and hydrochlorothiazide dosage form stability. Microchemical J 2019; 145: 655-663 (Chemistry, Analitical, IF 3,594, M21)</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Mitrović M, Protić A, Malenović A, Otašević B, Zečević M. Analytical Quality by Design development of an ecologically acceptable enantioselective HPLC method for timolol maleate enantiomeric purity testing on ovomucoid chiral stationary phase. J Pharm Biomed Anal 2020; 180: 113034. (Chemistry, Analitical, IF 3,209, M22)</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Golubovic Jelena B, Birkemeyer Claudia, Protic Ana D, Otasevic Biljana M, Zecevic Mira L. Structure-response relationship in electrospray ionization-mass spectrometry of sartans by artificial neural networks. Journal of Chromatography A, 2016, vol. 1438, 123.132 (Chemistry, Analitical, IF 3,981, M21)</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Golubovic Jelena B, Protic Ana D, Zecevic Mira L, Otasevic Biljana M. Quantitative structure retention relationship modeling in liquid chromatography method for separation of candesartan cilexetil and its degradation products, Chemometics and Intelligent Laboratory Systems, 2015, vol. 140 br. , str. 92-101, (Chemistry, Analitical, IF 2,217, M22)</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Jovana Krmar, Milan Vukićević, Ana Kovačević, Ana Protić, Mira Zečević, Biljana Otašević. Performance comparison of nonlinear and linear regression algorithms coupled with different attribute selection methods for quantitative structure-retention relationships modeling in micellar liquid chromatography. Journal of Chromatography A 2020; 1623: 461146. DOI: 10.1016/j.chroma.2020.461146. (journal rankings M21, IF=4.049 for year 2019; field Chemistry, Analytical 14/86)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Jelena Golubović, Ana Protić, Biljana Otašević, Mira Zečević. Quantitative structure-retention relationships applied to development of liquid chromatography gradient-elution method for the separation of sartans. Talanta 2016; 150: 190-197. DOI: 10.1016/j.talanta.2015.12.035. (journal rankings M21, IF=4.162 for year 2016; field Chemistry, Analytical 9/76)</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Jelena Golubović, Biljana Otašević, Ana Protić, Aleksandra Stanković, Mira Zečević. Liquid chromatography-tandem mass spectrometry for simultaneous determination of undeclared corticosteroids in cosmetic creams. Rapid communications in mass spectrometry 2015; 29 (24): 2319-2327. DOI: 10.1002/rcm.7403. (journal rankings M22, IF=2.226; field Spectroscopy 17/43)</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Jelena Golubović, Ana Protić, Mira Zečević, Biljana Otašević, Marija Mikić. Artificial neural networks modelling in UPLC method optimization of mycophenolate mofetil and its degradation products. Journal of chemometrics 2014; 28(7): 567-574. DOI: 10.1002/cem.2616 (journal rankings M21, IF=1.500; field Mathematics, Interdisciplinary Applications 26/99)</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Jelena Golubović, Matjaž Ravnikar, Dušan Žigon, Borut Štrukelj, Biljana Otašević. Isolation and determination of fomentariol – novel potential antidiabetic drug from fungal material. Journal of analytical methods in chemistry 2018; Volume 2018, Article ID 2434691, 9 pages. DOI 10.1155/2018/2434691. (journal rankings M23, IF=1.589; field Chemistry, Analytical 59/84)</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Nevena Maljurić, Biljana Otašević, Anđelija Malenović, Mira Zečević, Ana Protić, Quantitative structure retention relationship modeling as potential tool in chromatographic determination of stability constants and thermodynamic parameters of β-cyclodextrin complexation process, Journal of Chromatography A, 1619 (2020) 460971, doi: 10.1016/j.chroma.2020.460971. Chemistry – Analytical category (14/86), M21, IF4.049</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Biljana Otašević, Jelena Golubović, Jovana Krmar, Mira Zečević, Ana Protić, A new strategy for development of eco-friendly RP-HPLC method using Corona Charged Aerosol Detector and its application for simultaneous analysis of risperidone and its related impurities, Microchemical Journal, 153 (2020) 104394. Chemistry – Analytical category (19/86), M21, IF3.594</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Klaus Schilling, Jovana Krmar, Nevena Maljurić, Ruben Pawellek, Ana Protić, Ulrike Holzgrabe, Quantitative Structure – Property Relationship modeling of polar analytes lacking UV chromophores to Charged Aerosol Detector Response, Analytical and Bioanalytical Chemistry, 2019, 411: 2945-2959. Chemistry – Analytical category (18/86) M21, IF3.637</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Jelena Golubivić, Biljana Otašević, Mira Zečević, Ana Protić, Quantitative structure – retention relationship modeling of selected antipsychotics and their impurities in green liquid chromatography using cyclodextrin mobile phases, Analytical and Bioanalytical Chemistry, 2018, 410: 2533–2550. Chemistry – Analytical category (18/84) M21, IF3.286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Ana Protić, Marina Radišić, Jelena Golubović, Biljana Otašević, Mira Zečević, Mila Laušević, Structural elucidation of unknown oxidative degradation products of Mycophenolate mofetil using LC-MSn, Chromatographia, 2016, 79: 919-926 (Short communication). Chemistry – Analytical category (52/76) M23, IF1.402</a:t>
                      </a:r>
                      <a:endParaRPr lang="en-US" sz="800" dirty="0">
                        <a:solidFill>
                          <a:srgbClr val="003300"/>
                        </a:solidFill>
                        <a:effectLst/>
                        <a:latin typeface="Calibri"/>
                        <a:ea typeface="Calibri"/>
                        <a:cs typeface="Times New Roman"/>
                      </a:endParaRPr>
                    </a:p>
                  </a:txBody>
                  <a:tcPr marL="7614" marR="7614"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6676664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962"/>
          <a:stretch/>
        </p:blipFill>
        <p:spPr>
          <a:xfrm>
            <a:off x="1036874" y="1553628"/>
            <a:ext cx="1343583" cy="1684641"/>
          </a:xfrm>
          <a:prstGeom prst="rect">
            <a:avLst/>
          </a:prstGeom>
          <a:ln w="63500">
            <a:solidFill>
              <a:srgbClr val="ADCD99"/>
            </a:solidFill>
          </a:ln>
        </p:spPr>
      </p:pic>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6111" y="625956"/>
            <a:ext cx="4496424"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Slađana Šobajić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6111" y="3324684"/>
            <a:ext cx="3656386" cy="394980"/>
          </a:xfrm>
        </p:spPr>
        <p:txBody>
          <a:bodyPr/>
          <a:lstStyle/>
          <a:p>
            <a:r>
              <a:rPr lang="sr-Latn-RS" dirty="0" smtClean="0">
                <a:solidFill>
                  <a:srgbClr val="7030A0"/>
                </a:solidFill>
              </a:rPr>
              <a:t>BROMATOLOGIJA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59818170"/>
              </p:ext>
            </p:extLst>
          </p:nvPr>
        </p:nvGraphicFramePr>
        <p:xfrm>
          <a:off x="916111" y="3937550"/>
          <a:ext cx="6194138" cy="6485157"/>
        </p:xfrm>
        <a:graphic>
          <a:graphicData uri="http://schemas.openxmlformats.org/drawingml/2006/table">
            <a:tbl>
              <a:tblPr firstRow="1" firstCol="1" bandRow="1">
                <a:tableStyleId>{5940675A-B579-460E-94D1-54222C63F5DA}</a:tableStyleId>
              </a:tblPr>
              <a:tblGrid>
                <a:gridCol w="991517">
                  <a:extLst>
                    <a:ext uri="{9D8B030D-6E8A-4147-A177-3AD203B41FA5}">
                      <a16:colId xmlns:a16="http://schemas.microsoft.com/office/drawing/2014/main" xmlns="" val="20000"/>
                    </a:ext>
                  </a:extLst>
                </a:gridCol>
                <a:gridCol w="5202621">
                  <a:extLst>
                    <a:ext uri="{9D8B030D-6E8A-4147-A177-3AD203B41FA5}">
                      <a16:colId xmlns:a16="http://schemas.microsoft.com/office/drawing/2014/main" xmlns="" val="20001"/>
                    </a:ext>
                  </a:extLst>
                </a:gridCol>
              </a:tblGrid>
              <a:tr h="511886">
                <a:tc>
                  <a:txBody>
                    <a:bodyPr/>
                    <a:lstStyle/>
                    <a:p>
                      <a:pPr algn="l">
                        <a:spcAft>
                          <a:spcPts val="0"/>
                        </a:spcAft>
                      </a:pPr>
                      <a:r>
                        <a:rPr lang="sr-Latn-RS" sz="1200" kern="1200" dirty="0">
                          <a:solidFill>
                            <a:srgbClr val="7030A0"/>
                          </a:solidFill>
                          <a:effectLst/>
                        </a:rPr>
                        <a:t>Naslov istraživačke teme: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200" dirty="0" smtClean="0">
                          <a:solidFill>
                            <a:srgbClr val="7030A0"/>
                          </a:solidFill>
                          <a:effectLst/>
                        </a:rPr>
                        <a:t>Analiza hemijskog sastava hrane i praćenje bioloških efekata nutrijenata u različitim populacionim grupama</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28440">
                <a:tc>
                  <a:txBody>
                    <a:bodyPr/>
                    <a:lstStyle/>
                    <a:p>
                      <a:pPr algn="l">
                        <a:spcAft>
                          <a:spcPts val="0"/>
                        </a:spcAft>
                      </a:pPr>
                      <a:r>
                        <a:rPr lang="sr-Latn-RS" sz="1200" kern="1200" dirty="0">
                          <a:solidFill>
                            <a:srgbClr val="003300"/>
                          </a:solidFill>
                          <a:effectLst/>
                        </a:rPr>
                        <a:t>Članovi tima:</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vi-VN" sz="1200" dirty="0" smtClean="0">
                          <a:solidFill>
                            <a:srgbClr val="003300"/>
                          </a:solidFill>
                          <a:effectLst/>
                        </a:rPr>
                        <a:t>Dr Slađana Šobajić, redovni profesor</a:t>
                      </a:r>
                    </a:p>
                    <a:p>
                      <a:pPr algn="l">
                        <a:lnSpc>
                          <a:spcPct val="115000"/>
                        </a:lnSpc>
                        <a:spcAft>
                          <a:spcPts val="0"/>
                        </a:spcAft>
                      </a:pPr>
                      <a:r>
                        <a:rPr lang="vi-VN" sz="1200" dirty="0" smtClean="0">
                          <a:solidFill>
                            <a:srgbClr val="003300"/>
                          </a:solidFill>
                          <a:effectLst/>
                        </a:rPr>
                        <a:t>Dr Ivan Stanković, redovni profesor</a:t>
                      </a:r>
                    </a:p>
                    <a:p>
                      <a:pPr algn="l">
                        <a:lnSpc>
                          <a:spcPct val="115000"/>
                        </a:lnSpc>
                        <a:spcAft>
                          <a:spcPts val="0"/>
                        </a:spcAft>
                      </a:pPr>
                      <a:r>
                        <a:rPr lang="vi-VN" sz="1200" dirty="0" smtClean="0">
                          <a:solidFill>
                            <a:srgbClr val="003300"/>
                          </a:solidFill>
                          <a:effectLst/>
                        </a:rPr>
                        <a:t>Dr Brižita Đorđević, redovni profesor</a:t>
                      </a:r>
                    </a:p>
                    <a:p>
                      <a:pPr algn="l">
                        <a:lnSpc>
                          <a:spcPct val="115000"/>
                        </a:lnSpc>
                        <a:spcAft>
                          <a:spcPts val="0"/>
                        </a:spcAft>
                      </a:pPr>
                      <a:r>
                        <a:rPr lang="vi-VN" sz="1200" dirty="0" smtClean="0">
                          <a:solidFill>
                            <a:srgbClr val="003300"/>
                          </a:solidFill>
                          <a:effectLst/>
                        </a:rPr>
                        <a:t>Dr Ivana Đuričić, vanredni profesor</a:t>
                      </a:r>
                    </a:p>
                    <a:p>
                      <a:pPr algn="l">
                        <a:lnSpc>
                          <a:spcPct val="115000"/>
                        </a:lnSpc>
                        <a:spcAft>
                          <a:spcPts val="0"/>
                        </a:spcAft>
                      </a:pPr>
                      <a:r>
                        <a:rPr lang="vi-VN" sz="1200" dirty="0" smtClean="0">
                          <a:solidFill>
                            <a:srgbClr val="003300"/>
                          </a:solidFill>
                          <a:effectLst/>
                        </a:rPr>
                        <a:t>Dr Bojana Vidović, vanredni profesor</a:t>
                      </a:r>
                    </a:p>
                    <a:p>
                      <a:pPr algn="l">
                        <a:lnSpc>
                          <a:spcPct val="115000"/>
                        </a:lnSpc>
                        <a:spcAft>
                          <a:spcPts val="0"/>
                        </a:spcAft>
                      </a:pPr>
                      <a:r>
                        <a:rPr lang="vi-VN" sz="1200" dirty="0" smtClean="0">
                          <a:solidFill>
                            <a:srgbClr val="003300"/>
                          </a:solidFill>
                          <a:effectLst/>
                        </a:rPr>
                        <a:t>Dr Nevena Ivanović, docent</a:t>
                      </a:r>
                    </a:p>
                    <a:p>
                      <a:pPr algn="l">
                        <a:lnSpc>
                          <a:spcPct val="115000"/>
                        </a:lnSpc>
                        <a:spcAft>
                          <a:spcPts val="0"/>
                        </a:spcAft>
                      </a:pPr>
                      <a:r>
                        <a:rPr lang="vi-VN" sz="1200" dirty="0" smtClean="0">
                          <a:solidFill>
                            <a:srgbClr val="003300"/>
                          </a:solidFill>
                          <a:effectLst/>
                        </a:rPr>
                        <a:t>Dr Vanja Todorović, asistent sa doktoratom</a:t>
                      </a:r>
                    </a:p>
                    <a:p>
                      <a:pPr algn="l">
                        <a:lnSpc>
                          <a:spcPct val="115000"/>
                        </a:lnSpc>
                        <a:spcAft>
                          <a:spcPts val="0"/>
                        </a:spcAft>
                      </a:pPr>
                      <a:r>
                        <a:rPr lang="vi-VN" sz="1200" dirty="0" smtClean="0">
                          <a:solidFill>
                            <a:srgbClr val="003300"/>
                          </a:solidFill>
                          <a:effectLst/>
                        </a:rPr>
                        <a:t>Mag.farm. Milica Zrnić Ćirić, saradnik </a:t>
                      </a:r>
                    </a:p>
                    <a:p>
                      <a:pPr algn="l">
                        <a:lnSpc>
                          <a:spcPct val="115000"/>
                        </a:lnSpc>
                        <a:spcAft>
                          <a:spcPts val="0"/>
                        </a:spcAft>
                      </a:pPr>
                      <a:r>
                        <a:rPr lang="vi-VN" sz="1200" dirty="0" smtClean="0">
                          <a:solidFill>
                            <a:srgbClr val="003300"/>
                          </a:solidFill>
                          <a:effectLst/>
                        </a:rPr>
                        <a:t>Dr Uroš Čakar, naučni saradnik</a:t>
                      </a:r>
                    </a:p>
                    <a:p>
                      <a:pPr algn="l">
                        <a:lnSpc>
                          <a:spcPct val="115000"/>
                        </a:lnSpc>
                        <a:spcAft>
                          <a:spcPts val="0"/>
                        </a:spcAft>
                      </a:pPr>
                      <a:r>
                        <a:rPr lang="vi-VN" sz="1200" dirty="0" smtClean="0">
                          <a:solidFill>
                            <a:srgbClr val="003300"/>
                          </a:solidFill>
                          <a:effectLst/>
                        </a:rPr>
                        <a:t>Mag.farm. Nevena Dabetić, istraživač-saradnik</a:t>
                      </a:r>
                    </a:p>
                    <a:p>
                      <a:pPr algn="l">
                        <a:lnSpc>
                          <a:spcPct val="115000"/>
                        </a:lnSpc>
                        <a:spcAft>
                          <a:spcPts val="0"/>
                        </a:spcAft>
                      </a:pPr>
                      <a:r>
                        <a:rPr lang="vi-VN" sz="1200" dirty="0" smtClean="0">
                          <a:solidFill>
                            <a:srgbClr val="003300"/>
                          </a:solidFill>
                          <a:effectLst/>
                        </a:rPr>
                        <a:t>Mag.farm-med.biohem. Tijana Ilić, istraživač-pripravnik</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56416">
                <a:tc>
                  <a:txBody>
                    <a:bodyPr/>
                    <a:lstStyle/>
                    <a:p>
                      <a:pPr algn="l">
                        <a:spcAft>
                          <a:spcPts val="0"/>
                        </a:spcAft>
                      </a:pPr>
                      <a:r>
                        <a:rPr lang="sr-Latn-RS" sz="1200" kern="1200" dirty="0">
                          <a:solidFill>
                            <a:srgbClr val="7030A0"/>
                          </a:solidFill>
                          <a:effectLst/>
                        </a:rPr>
                        <a:t>Oprema i metode: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3038" lvl="0" indent="-173038" algn="l">
                        <a:lnSpc>
                          <a:spcPct val="115000"/>
                        </a:lnSpc>
                        <a:spcAft>
                          <a:spcPts val="0"/>
                        </a:spcAft>
                        <a:buFont typeface="+mj-lt"/>
                        <a:buAutoNum type="arabicPeriod"/>
                      </a:pPr>
                      <a:r>
                        <a:rPr lang="sr-Latn-RS" sz="1200" dirty="0" smtClean="0">
                          <a:solidFill>
                            <a:srgbClr val="7030A0"/>
                          </a:solidFill>
                          <a:effectLst/>
                        </a:rPr>
                        <a:t>GC Agilent Technologies 7890A sa plameno jonizacionim detektorom</a:t>
                      </a:r>
                    </a:p>
                    <a:p>
                      <a:pPr marL="173038" lvl="0" indent="-173038" algn="l">
                        <a:lnSpc>
                          <a:spcPct val="115000"/>
                        </a:lnSpc>
                        <a:spcAft>
                          <a:spcPts val="0"/>
                        </a:spcAft>
                        <a:buFont typeface="+mj-lt"/>
                        <a:buAutoNum type="arabicPeriod"/>
                      </a:pPr>
                      <a:r>
                        <a:rPr lang="sr-Latn-RS" sz="1200" dirty="0" smtClean="0">
                          <a:solidFill>
                            <a:srgbClr val="7030A0"/>
                          </a:solidFill>
                          <a:effectLst/>
                        </a:rPr>
                        <a:t>ELISA čitač BIOTEK, USA, ELx800 Absorbance Microplate Reader</a:t>
                      </a:r>
                    </a:p>
                    <a:p>
                      <a:pPr marL="173038" lvl="0" indent="-173038" algn="l">
                        <a:lnSpc>
                          <a:spcPct val="115000"/>
                        </a:lnSpc>
                        <a:spcAft>
                          <a:spcPts val="0"/>
                        </a:spcAft>
                        <a:buFont typeface="+mj-lt"/>
                        <a:buAutoNum type="arabicPeriod"/>
                      </a:pPr>
                      <a:r>
                        <a:rPr lang="sr-Latn-RS" sz="1200" dirty="0" smtClean="0">
                          <a:solidFill>
                            <a:srgbClr val="7030A0"/>
                          </a:solidFill>
                          <a:effectLst/>
                        </a:rPr>
                        <a:t>Jednozračni spektrofotometar J. P. SELECTA</a:t>
                      </a:r>
                    </a:p>
                    <a:p>
                      <a:pPr marL="173038" lvl="0" indent="-173038" algn="l">
                        <a:lnSpc>
                          <a:spcPct val="115000"/>
                        </a:lnSpc>
                        <a:spcAft>
                          <a:spcPts val="0"/>
                        </a:spcAft>
                        <a:buFont typeface="+mj-lt"/>
                        <a:buAutoNum type="arabicPeriod"/>
                      </a:pPr>
                      <a:r>
                        <a:rPr lang="sr-Latn-RS" sz="1200" dirty="0" smtClean="0">
                          <a:solidFill>
                            <a:srgbClr val="7030A0"/>
                          </a:solidFill>
                          <a:effectLst/>
                        </a:rPr>
                        <a:t>UV/VIS LLG-UniSPEC 2 spektrofotometar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2345">
                <a:tc>
                  <a:txBody>
                    <a:bodyPr/>
                    <a:lstStyle/>
                    <a:p>
                      <a:pPr algn="l">
                        <a:spcAft>
                          <a:spcPts val="0"/>
                        </a:spcAft>
                      </a:pPr>
                      <a:r>
                        <a:rPr lang="sr-Latn-RS" sz="1200" kern="1200" dirty="0">
                          <a:solidFill>
                            <a:srgbClr val="003300"/>
                          </a:solidFill>
                          <a:effectLst/>
                        </a:rPr>
                        <a:t>Projekti/ finansiranje:</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200" dirty="0" smtClean="0">
                          <a:solidFill>
                            <a:srgbClr val="003300"/>
                          </a:solidFill>
                          <a:effectLst/>
                        </a:rPr>
                        <a:t>CA16112 “Personalized Nutrition in aging society: redox control of major age-related diseases” (2016-2021)</a:t>
                      </a:r>
                    </a:p>
                    <a:p>
                      <a:pPr algn="l">
                        <a:lnSpc>
                          <a:spcPct val="115000"/>
                        </a:lnSpc>
                        <a:spcAft>
                          <a:spcPts val="0"/>
                        </a:spcAft>
                      </a:pPr>
                      <a:r>
                        <a:rPr lang="en-US" sz="1200" dirty="0" smtClean="0">
                          <a:solidFill>
                            <a:srgbClr val="003300"/>
                          </a:solidFill>
                          <a:effectLst/>
                        </a:rPr>
                        <a:t>CA17117 “Towards an International Network for Evidence-based Research in Clinical Health Research” (2018-2022)</a:t>
                      </a:r>
                    </a:p>
                    <a:p>
                      <a:pPr algn="l">
                        <a:lnSpc>
                          <a:spcPct val="115000"/>
                        </a:lnSpc>
                        <a:spcAft>
                          <a:spcPts val="0"/>
                        </a:spcAft>
                      </a:pPr>
                      <a:r>
                        <a:rPr lang="en-US" sz="1200" dirty="0" smtClean="0">
                          <a:solidFill>
                            <a:srgbClr val="003300"/>
                          </a:solidFill>
                          <a:effectLst/>
                        </a:rPr>
                        <a:t>CA19105 “Pan-European Network in </a:t>
                      </a:r>
                      <a:r>
                        <a:rPr lang="en-US" sz="1200" dirty="0" err="1" smtClean="0">
                          <a:solidFill>
                            <a:srgbClr val="003300"/>
                          </a:solidFill>
                          <a:effectLst/>
                        </a:rPr>
                        <a:t>Lipidomics</a:t>
                      </a:r>
                      <a:r>
                        <a:rPr lang="en-US" sz="1200" dirty="0" smtClean="0">
                          <a:solidFill>
                            <a:srgbClr val="003300"/>
                          </a:solidFill>
                          <a:effectLst/>
                        </a:rPr>
                        <a:t> and </a:t>
                      </a:r>
                      <a:r>
                        <a:rPr lang="en-US" sz="1200" dirty="0" err="1" smtClean="0">
                          <a:solidFill>
                            <a:srgbClr val="003300"/>
                          </a:solidFill>
                          <a:effectLst/>
                        </a:rPr>
                        <a:t>EpiLipidomics</a:t>
                      </a:r>
                      <a:r>
                        <a:rPr lang="en-US" sz="1200" dirty="0" smtClean="0">
                          <a:solidFill>
                            <a:srgbClr val="003300"/>
                          </a:solidFill>
                          <a:effectLst/>
                        </a:rPr>
                        <a:t>” (2020-2024)</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154205">
                <a:tc>
                  <a:txBody>
                    <a:bodyPr/>
                    <a:lstStyle/>
                    <a:p>
                      <a:pPr algn="l">
                        <a:spcAft>
                          <a:spcPts val="0"/>
                        </a:spcAft>
                      </a:pPr>
                      <a:r>
                        <a:rPr lang="sr-Latn-RS" sz="1200" kern="1200" dirty="0">
                          <a:solidFill>
                            <a:srgbClr val="7030A0"/>
                          </a:solidFill>
                          <a:effectLst/>
                        </a:rPr>
                        <a:t>Saradnje:</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spcAft>
                          <a:spcPts val="0"/>
                        </a:spcAft>
                        <a:buFont typeface="Symbol"/>
                        <a:buNone/>
                      </a:pPr>
                      <a:r>
                        <a:rPr lang="en-US" sz="1200" dirty="0" smtClean="0">
                          <a:solidFill>
                            <a:srgbClr val="7030A0"/>
                          </a:solidFill>
                          <a:effectLst/>
                        </a:rPr>
                        <a:t>Bilateral project with Department of Nutritional Science, University of Vienne: Evaluation of the potential of a new probiotic concept for the </a:t>
                      </a:r>
                      <a:r>
                        <a:rPr lang="en-US" sz="1200" dirty="0" err="1" smtClean="0">
                          <a:solidFill>
                            <a:srgbClr val="7030A0"/>
                          </a:solidFill>
                          <a:effectLst/>
                        </a:rPr>
                        <a:t>menagment</a:t>
                      </a:r>
                      <a:r>
                        <a:rPr lang="en-US" sz="1200" dirty="0" smtClean="0">
                          <a:solidFill>
                            <a:srgbClr val="7030A0"/>
                          </a:solidFill>
                          <a:effectLst/>
                        </a:rPr>
                        <a:t> of obesity and its associated </a:t>
                      </a:r>
                      <a:r>
                        <a:rPr lang="en-US" sz="1200" dirty="0" err="1" smtClean="0">
                          <a:solidFill>
                            <a:srgbClr val="7030A0"/>
                          </a:solidFill>
                          <a:effectLst/>
                        </a:rPr>
                        <a:t>comorbidies</a:t>
                      </a:r>
                      <a:r>
                        <a:rPr lang="en-US" sz="1200" dirty="0" smtClean="0">
                          <a:solidFill>
                            <a:srgbClr val="7030A0"/>
                          </a:solidFill>
                          <a:effectLst/>
                        </a:rPr>
                        <a:t>, 2018-</a:t>
                      </a:r>
                    </a:p>
                    <a:p>
                      <a:pPr marL="0" lvl="0" indent="0" algn="l">
                        <a:lnSpc>
                          <a:spcPct val="115000"/>
                        </a:lnSpc>
                        <a:spcAft>
                          <a:spcPts val="0"/>
                        </a:spcAft>
                        <a:buFont typeface="Symbol"/>
                        <a:buNone/>
                      </a:pPr>
                      <a:r>
                        <a:rPr lang="en-US" sz="1200" dirty="0" smtClean="0">
                          <a:solidFill>
                            <a:srgbClr val="7030A0"/>
                          </a:solidFill>
                          <a:effectLst/>
                        </a:rPr>
                        <a:t>CBIOS, </a:t>
                      </a:r>
                      <a:r>
                        <a:rPr lang="en-US" sz="1200" dirty="0" err="1" smtClean="0">
                          <a:solidFill>
                            <a:srgbClr val="7030A0"/>
                          </a:solidFill>
                          <a:effectLst/>
                        </a:rPr>
                        <a:t>Universidade</a:t>
                      </a:r>
                      <a:r>
                        <a:rPr lang="en-US" sz="1200" dirty="0" smtClean="0">
                          <a:solidFill>
                            <a:srgbClr val="7030A0"/>
                          </a:solidFill>
                          <a:effectLst/>
                        </a:rPr>
                        <a:t> </a:t>
                      </a:r>
                      <a:r>
                        <a:rPr lang="en-US" sz="1200" dirty="0" err="1" smtClean="0">
                          <a:solidFill>
                            <a:srgbClr val="7030A0"/>
                          </a:solidFill>
                          <a:effectLst/>
                        </a:rPr>
                        <a:t>Lusófona´s</a:t>
                      </a:r>
                      <a:r>
                        <a:rPr lang="en-US" sz="1200" dirty="0" smtClean="0">
                          <a:solidFill>
                            <a:srgbClr val="7030A0"/>
                          </a:solidFill>
                          <a:effectLst/>
                        </a:rPr>
                        <a:t> Research Center for Biosciences &amp; Health Technologies, Lisbon, Portugal, prof. </a:t>
                      </a:r>
                      <a:r>
                        <a:rPr lang="en-US" sz="1200" dirty="0" err="1" smtClean="0">
                          <a:solidFill>
                            <a:srgbClr val="7030A0"/>
                          </a:solidFill>
                          <a:effectLst/>
                        </a:rPr>
                        <a:t>dr</a:t>
                      </a:r>
                      <a:r>
                        <a:rPr lang="en-US" sz="1200" dirty="0" smtClean="0">
                          <a:solidFill>
                            <a:srgbClr val="7030A0"/>
                          </a:solidFill>
                          <a:effectLst/>
                        </a:rPr>
                        <a:t> Ana Sofia </a:t>
                      </a:r>
                      <a:r>
                        <a:rPr lang="en-US" sz="1200" dirty="0" err="1" smtClean="0">
                          <a:solidFill>
                            <a:srgbClr val="7030A0"/>
                          </a:solidFill>
                          <a:effectLst/>
                        </a:rPr>
                        <a:t>Fernandes</a:t>
                      </a:r>
                      <a:r>
                        <a:rPr lang="en-US" sz="1200" dirty="0" smtClean="0">
                          <a:solidFill>
                            <a:srgbClr val="7030A0"/>
                          </a:solidFill>
                          <a:effectLst/>
                        </a:rPr>
                        <a:t>, 2018-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7086609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532419" y="857972"/>
            <a:ext cx="4496424"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Slađana Šobajić</a:t>
            </a:r>
            <a:endParaRPr lang="en-US" sz="2400" dirty="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5012271"/>
              </p:ext>
            </p:extLst>
          </p:nvPr>
        </p:nvGraphicFramePr>
        <p:xfrm>
          <a:off x="287906" y="1814417"/>
          <a:ext cx="6985451" cy="7930515"/>
        </p:xfrm>
        <a:graphic>
          <a:graphicData uri="http://schemas.openxmlformats.org/drawingml/2006/table">
            <a:tbl>
              <a:tblPr firstRow="1" firstCol="1" bandRow="1">
                <a:tableStyleId>{5940675A-B579-460E-94D1-54222C63F5DA}</a:tableStyleId>
              </a:tblPr>
              <a:tblGrid>
                <a:gridCol w="6985451">
                  <a:extLst>
                    <a:ext uri="{9D8B030D-6E8A-4147-A177-3AD203B41FA5}">
                      <a16:colId xmlns:a16="http://schemas.microsoft.com/office/drawing/2014/main" xmlns="" val="20000"/>
                    </a:ext>
                  </a:extLst>
                </a:gridCol>
              </a:tblGrid>
              <a:tr h="6265863">
                <a:tc>
                  <a:txBody>
                    <a:bodyPr/>
                    <a:lstStyle/>
                    <a:p>
                      <a:pPr marL="173038" lvl="0" indent="-173038" algn="l">
                        <a:lnSpc>
                          <a:spcPct val="115000"/>
                        </a:lnSpc>
                        <a:spcAft>
                          <a:spcPts val="0"/>
                        </a:spcAft>
                        <a:buFontTx/>
                        <a:buNone/>
                      </a:pPr>
                      <a:r>
                        <a:rPr lang="sr-Latn-RS" sz="1150" dirty="0">
                          <a:solidFill>
                            <a:srgbClr val="7030A0"/>
                          </a:solidFill>
                          <a:effectLst/>
                        </a:rPr>
                        <a:t>Odabrane publikacije</a:t>
                      </a:r>
                      <a:r>
                        <a:rPr lang="sr-Latn-RS" sz="1150" dirty="0" smtClean="0">
                          <a:solidFill>
                            <a:srgbClr val="7030A0"/>
                          </a:solidFill>
                          <a:effectLst/>
                        </a:rPr>
                        <a:t>:</a:t>
                      </a:r>
                    </a:p>
                    <a:p>
                      <a:pPr marL="173038" lvl="0" indent="-173038" algn="l">
                        <a:lnSpc>
                          <a:spcPct val="115000"/>
                        </a:lnSpc>
                        <a:spcAft>
                          <a:spcPts val="0"/>
                        </a:spcAft>
                        <a:buFontTx/>
                        <a:buNone/>
                      </a:pPr>
                      <a:r>
                        <a:rPr lang="vi-VN" sz="900" dirty="0" smtClean="0">
                          <a:solidFill>
                            <a:srgbClr val="7030A0"/>
                          </a:solidFill>
                          <a:effectLst/>
                        </a:rPr>
                        <a:t>Koss-Mikołajczyk I, Todorovic V, Sobajic S, Mahajna J, Gerić M, Tur JA, Bartoszek A. Natural products counteracting cardiotoxicity during cancer chemotherapy: The special case of doxorubicin, a comprehensive review. International Journal of Molecular Sciences. 2021 Jan;22(18):10037.</a:t>
                      </a:r>
                    </a:p>
                    <a:p>
                      <a:pPr marL="173038" lvl="0" indent="-173038" algn="l">
                        <a:lnSpc>
                          <a:spcPct val="115000"/>
                        </a:lnSpc>
                        <a:spcAft>
                          <a:spcPts val="0"/>
                        </a:spcAft>
                        <a:buFontTx/>
                        <a:buNone/>
                      </a:pPr>
                      <a:r>
                        <a:rPr lang="vi-VN" sz="900" dirty="0" smtClean="0">
                          <a:solidFill>
                            <a:srgbClr val="003300"/>
                          </a:solidFill>
                          <a:effectLst/>
                        </a:rPr>
                        <a:t>Djuricic I, Calder PC. Beneficial outcomes of omega-6 and omega-3 polyunsaturated fatty acids on human health: An update for 2021. Nutrients. 2021 Jul;13(7):2421.</a:t>
                      </a:r>
                    </a:p>
                    <a:p>
                      <a:pPr marL="173038" lvl="0" indent="-173038" algn="l">
                        <a:lnSpc>
                          <a:spcPct val="115000"/>
                        </a:lnSpc>
                        <a:spcAft>
                          <a:spcPts val="0"/>
                        </a:spcAft>
                        <a:buFontTx/>
                        <a:buNone/>
                      </a:pPr>
                      <a:r>
                        <a:rPr lang="vi-VN" sz="900" dirty="0" smtClean="0">
                          <a:solidFill>
                            <a:srgbClr val="7030A0"/>
                          </a:solidFill>
                          <a:effectLst/>
                        </a:rPr>
                        <a:t>Čakar U, Čolović M, Milenković D, Medić B, Krstić D, Petrović A, Đorđević B. Protective effects of fruit wines against hydrogen peroxide-induced oxidative stress in rat synaptosomes. Agronomy. 2021 Jul;11(7):1414.</a:t>
                      </a:r>
                    </a:p>
                    <a:p>
                      <a:pPr marL="173038" lvl="0" indent="-173038" algn="l">
                        <a:lnSpc>
                          <a:spcPct val="115000"/>
                        </a:lnSpc>
                        <a:spcAft>
                          <a:spcPts val="0"/>
                        </a:spcAft>
                        <a:buFontTx/>
                        <a:buNone/>
                      </a:pPr>
                      <a:r>
                        <a:rPr lang="vi-VN" sz="900" dirty="0" smtClean="0">
                          <a:solidFill>
                            <a:srgbClr val="003300"/>
                          </a:solidFill>
                          <a:effectLst/>
                        </a:rPr>
                        <a:t>Dodevska MS, Sobajic SS, Dragicevic VD, Stankovic I, Ivanovic ND, Djordjevic BI. The impact of diet and fibre fractions on plasma adipocytokine levels in prediabetic adults. Nutrients. 2021 Feb;13(2):487.</a:t>
                      </a:r>
                    </a:p>
                    <a:p>
                      <a:pPr marL="173038" lvl="0" indent="-173038" algn="l">
                        <a:lnSpc>
                          <a:spcPct val="115000"/>
                        </a:lnSpc>
                        <a:spcAft>
                          <a:spcPts val="0"/>
                        </a:spcAft>
                        <a:buFontTx/>
                        <a:buNone/>
                      </a:pPr>
                      <a:r>
                        <a:rPr lang="vi-VN" sz="900" dirty="0" smtClean="0">
                          <a:solidFill>
                            <a:srgbClr val="7030A0"/>
                          </a:solidFill>
                          <a:effectLst/>
                        </a:rPr>
                        <a:t>Ciric MZ, Ostojic M, Baralic I, Kotur-Stevuljevic J, Djordjevic BI, Markovic S, Zivkovic S, Stankovic I. Supplementation with Octacosanol Affects the Level of PCSK9 and Restore Its Physiologic Relation with LDL-C in Patients on Chronic Statin Therapy. Nutrients. 2021 Mar;13(3):903.</a:t>
                      </a:r>
                    </a:p>
                    <a:p>
                      <a:pPr marL="173038" lvl="0" indent="-173038" algn="l">
                        <a:lnSpc>
                          <a:spcPct val="115000"/>
                        </a:lnSpc>
                        <a:spcAft>
                          <a:spcPts val="0"/>
                        </a:spcAft>
                        <a:buFontTx/>
                        <a:buNone/>
                      </a:pPr>
                      <a:r>
                        <a:rPr lang="vi-VN" sz="900" dirty="0" smtClean="0">
                          <a:solidFill>
                            <a:srgbClr val="003300"/>
                          </a:solidFill>
                          <a:effectLst/>
                        </a:rPr>
                        <a:t>Timic JB, Kotur-Stevuljevic J, Boeing H, Krajnovic D, Djordjevic B, Sobajic S. A cross-sectional survey of salty snack consumption among serbian urban-living students and their contribution to salt intake. Nutrients. 2020 Nov;12(11):3290.</a:t>
                      </a:r>
                    </a:p>
                    <a:p>
                      <a:pPr marL="173038" lvl="0" indent="-173038" algn="l">
                        <a:lnSpc>
                          <a:spcPct val="115000"/>
                        </a:lnSpc>
                        <a:spcAft>
                          <a:spcPts val="0"/>
                        </a:spcAft>
                        <a:buFontTx/>
                        <a:buNone/>
                      </a:pPr>
                      <a:r>
                        <a:rPr lang="vi-VN" sz="900" dirty="0" smtClean="0">
                          <a:solidFill>
                            <a:srgbClr val="7030A0"/>
                          </a:solidFill>
                          <a:effectLst/>
                        </a:rPr>
                        <a:t>Ilić T, Dodevska M, Marčetić M, Božić D, Kodranov I, Vidović B. Chemical characterization, antioxidant and antimicrobial properties of goji berries cultivated in Serbia. Foods. 2020 Nov;9(11):1614.</a:t>
                      </a:r>
                    </a:p>
                    <a:p>
                      <a:pPr marL="173038" lvl="0" indent="-173038" algn="l">
                        <a:lnSpc>
                          <a:spcPct val="115000"/>
                        </a:lnSpc>
                        <a:spcAft>
                          <a:spcPts val="0"/>
                        </a:spcAft>
                        <a:buFontTx/>
                        <a:buNone/>
                      </a:pPr>
                      <a:r>
                        <a:rPr lang="vi-VN" sz="900" dirty="0" smtClean="0">
                          <a:solidFill>
                            <a:srgbClr val="003300"/>
                          </a:solidFill>
                          <a:effectLst/>
                        </a:rPr>
                        <a:t>Dabetic NM, Todorovic VM, Djuricic ID, Antic Stankovic JA, Basic ZN, Vujovic DS, Sobajic SS. Grape seed oil characterization: A novel approach for oil quality assessment. European Journal of Lipid Science and Technology. 2020 Jun;122(6):1900447.</a:t>
                      </a:r>
                    </a:p>
                    <a:p>
                      <a:pPr marL="173038" lvl="0" indent="-173038" algn="l">
                        <a:lnSpc>
                          <a:spcPct val="115000"/>
                        </a:lnSpc>
                        <a:spcAft>
                          <a:spcPts val="0"/>
                        </a:spcAft>
                        <a:buFontTx/>
                        <a:buNone/>
                      </a:pPr>
                      <a:r>
                        <a:rPr lang="vi-VN" sz="900" dirty="0" smtClean="0">
                          <a:solidFill>
                            <a:srgbClr val="7030A0"/>
                          </a:solidFill>
                          <a:effectLst/>
                        </a:rPr>
                        <a:t>Dabetić N, Todorović V, Panić M, Radojčić Redovniković I, Šobajić S. Impact of deep eutectic solvents on extraction of polyphenols from grape seeds and skin. Applied Sciences. 2020 Jan;10(14):4830.</a:t>
                      </a:r>
                    </a:p>
                    <a:p>
                      <a:pPr marL="173038" lvl="0" indent="-173038" algn="l">
                        <a:lnSpc>
                          <a:spcPct val="115000"/>
                        </a:lnSpc>
                        <a:spcAft>
                          <a:spcPts val="0"/>
                        </a:spcAft>
                        <a:buFontTx/>
                        <a:buNone/>
                      </a:pPr>
                      <a:r>
                        <a:rPr lang="vi-VN" sz="900" dirty="0" smtClean="0">
                          <a:solidFill>
                            <a:srgbClr val="003300"/>
                          </a:solidFill>
                          <a:effectLst/>
                        </a:rPr>
                        <a:t>Dragacevic L, Djordjevic B, Gavrovic-Jankulovic M, Ilic V, Kanazir D, Minic R. ELLSA based profiling of surface glycosylation in microorganisms reveals that ß-glucan rich yeasts’ surfaces are selectively recognized with recombinant banana lectin. Glycoconjugate journal. 2020 Feb;37(1):95-105.</a:t>
                      </a:r>
                    </a:p>
                    <a:p>
                      <a:pPr marL="173038" lvl="0" indent="-173038" algn="l">
                        <a:lnSpc>
                          <a:spcPct val="115000"/>
                        </a:lnSpc>
                        <a:spcAft>
                          <a:spcPts val="0"/>
                        </a:spcAft>
                        <a:buFontTx/>
                        <a:buNone/>
                      </a:pPr>
                      <a:r>
                        <a:rPr lang="vi-VN" sz="900" dirty="0" smtClean="0">
                          <a:solidFill>
                            <a:srgbClr val="003300"/>
                          </a:solidFill>
                          <a:effectLst/>
                        </a:rPr>
                        <a:t>Grozdanić N, Đuričić I, Kosanić M, Zdunić G, Šavikin K, Etahiri S, Assobhei O, Benba J, Petović S, Matić IZ, Stanojković TP. Fucus spiralis extract and fractions: Anticancer and pharmacological potentials. Journal of BU ON.. 2020;25(2):1219-29.</a:t>
                      </a:r>
                    </a:p>
                    <a:p>
                      <a:pPr marL="173038" lvl="0" indent="-173038" algn="l">
                        <a:lnSpc>
                          <a:spcPct val="115000"/>
                        </a:lnSpc>
                        <a:spcAft>
                          <a:spcPts val="0"/>
                        </a:spcAft>
                        <a:buFontTx/>
                        <a:buNone/>
                      </a:pPr>
                      <a:r>
                        <a:rPr lang="vi-VN" sz="900" dirty="0" smtClean="0">
                          <a:solidFill>
                            <a:srgbClr val="7030A0"/>
                          </a:solidFill>
                          <a:effectLst/>
                        </a:rPr>
                        <a:t>Baranowska M, Suliborska K, Todorovic V, Kusznierewicz B, Chrzanowski W, Sobajic S, Bartoszek A. Interactions between bioactive components determine antioxidant, cytotoxic and nutrigenomic activity of cocoa powder extract. Free Radical Biology and Medicine. 2020 Jul 1;154:48-61.</a:t>
                      </a:r>
                    </a:p>
                    <a:p>
                      <a:pPr marL="173038" lvl="0" indent="-173038" algn="l">
                        <a:lnSpc>
                          <a:spcPct val="115000"/>
                        </a:lnSpc>
                        <a:spcAft>
                          <a:spcPts val="0"/>
                        </a:spcAft>
                        <a:buFontTx/>
                        <a:buNone/>
                      </a:pPr>
                      <a:r>
                        <a:rPr lang="vi-VN" sz="900" dirty="0" smtClean="0">
                          <a:solidFill>
                            <a:srgbClr val="003300"/>
                          </a:solidFill>
                          <a:effectLst/>
                        </a:rPr>
                        <a:t>Zrnić-Ćirić M, Dabetić N, Todorović V, Đuriš J, Vidović B. Beta-glucan content and antioxidant activities of mushroom-derived food supplements. Journal of the Serbian Chemical Society. 2020;85(4):439-51.</a:t>
                      </a:r>
                    </a:p>
                    <a:p>
                      <a:pPr marL="173038" lvl="0" indent="-173038" algn="l">
                        <a:lnSpc>
                          <a:spcPct val="115000"/>
                        </a:lnSpc>
                        <a:spcAft>
                          <a:spcPts val="0"/>
                        </a:spcAft>
                        <a:buFontTx/>
                        <a:buNone/>
                      </a:pPr>
                      <a:r>
                        <a:rPr lang="vi-VN" sz="900" dirty="0" smtClean="0">
                          <a:solidFill>
                            <a:srgbClr val="7030A0"/>
                          </a:solidFill>
                          <a:effectLst/>
                        </a:rPr>
                        <a:t>Milovanovic M, Žeravík J, Obořil M, Pelcová M, Lacina K, Cakar U, Petrovic A, Glatz Z, Skládal P. A novel method for classification of wine based on organic acids. Food chemistry. 2019 Jun 30;284:296-302.</a:t>
                      </a:r>
                    </a:p>
                    <a:p>
                      <a:pPr marL="173038" lvl="0" indent="-173038" algn="l">
                        <a:lnSpc>
                          <a:spcPct val="115000"/>
                        </a:lnSpc>
                        <a:spcAft>
                          <a:spcPts val="0"/>
                        </a:spcAft>
                        <a:buFontTx/>
                        <a:buNone/>
                      </a:pPr>
                      <a:r>
                        <a:rPr lang="vi-VN" sz="900" dirty="0" smtClean="0">
                          <a:solidFill>
                            <a:srgbClr val="003300"/>
                          </a:solidFill>
                          <a:effectLst/>
                        </a:rPr>
                        <a:t>Koss-Mikołajczyk I, Baranowska M, Todorovic V, Albini A, Sansone C, Andreoletti P, Cherkaoui-Malki M, Lizard G, Noonan D, Sobajic S, Bartoszek A. Prophylaxis of non-communicable diseases: why fruits and vegetables may be better chemopreventive agents than dietary supplements based on isolated phytochemicals?. Current pharmaceutical design. 2019 May 1;25(16):1847-60.</a:t>
                      </a:r>
                    </a:p>
                    <a:p>
                      <a:pPr marL="173038" lvl="0" indent="-173038" algn="l">
                        <a:lnSpc>
                          <a:spcPct val="115000"/>
                        </a:lnSpc>
                        <a:spcAft>
                          <a:spcPts val="0"/>
                        </a:spcAft>
                        <a:buFontTx/>
                        <a:buNone/>
                      </a:pPr>
                      <a:r>
                        <a:rPr lang="vi-VN" sz="900" dirty="0" smtClean="0">
                          <a:solidFill>
                            <a:srgbClr val="7030A0"/>
                          </a:solidFill>
                          <a:effectLst/>
                        </a:rPr>
                        <a:t>Smilkov K, Ackova DG, Cvetkovski A, Ruskovska T, Vidovic B, Atalay M. Piperine: old spice and new nutraceutical?. Current pharmaceutical design. 2019 Apr 1;25(15):1729-39.</a:t>
                      </a:r>
                    </a:p>
                    <a:p>
                      <a:pPr marL="173038" lvl="0" indent="-173038" algn="l">
                        <a:lnSpc>
                          <a:spcPct val="115000"/>
                        </a:lnSpc>
                        <a:spcAft>
                          <a:spcPts val="0"/>
                        </a:spcAft>
                        <a:buFontTx/>
                        <a:buNone/>
                      </a:pPr>
                      <a:r>
                        <a:rPr lang="vi-VN" sz="900" dirty="0" smtClean="0">
                          <a:solidFill>
                            <a:srgbClr val="003300"/>
                          </a:solidFill>
                          <a:effectLst/>
                        </a:rPr>
                        <a:t>Costa JG, Vidovic B, Saraiva N, do Céu Costa M, Del Favero G, Marko D, Oliveira NG, Fernandes AS. Contaminants: a dark side of food supplements?. Free radical research. 2019 Aug 12;53(sup1):1113-35.</a:t>
                      </a:r>
                    </a:p>
                    <a:p>
                      <a:pPr marL="173038" lvl="0" indent="-173038" algn="l">
                        <a:lnSpc>
                          <a:spcPct val="115000"/>
                        </a:lnSpc>
                        <a:spcAft>
                          <a:spcPts val="0"/>
                        </a:spcAft>
                        <a:buFontTx/>
                        <a:buNone/>
                      </a:pPr>
                      <a:r>
                        <a:rPr lang="vi-VN" sz="900" dirty="0" smtClean="0">
                          <a:solidFill>
                            <a:srgbClr val="7030A0"/>
                          </a:solidFill>
                          <a:effectLst/>
                        </a:rPr>
                        <a:t>Michaličková D, Belović M, Ilić N, Kotur-Stevuljević J, Slanař O, Šobajić S. Comparison of polyphenol-enriched tomato juice and standard tomato juice for cardiovascular benefits in subjects with stage 1 hypertension: A randomized controlled study. Plant Foods for Human Nutrition. 2019 Mar;74(1):122-7.</a:t>
                      </a:r>
                    </a:p>
                    <a:p>
                      <a:pPr marL="173038" lvl="0" indent="-173038" algn="l">
                        <a:lnSpc>
                          <a:spcPct val="115000"/>
                        </a:lnSpc>
                        <a:spcAft>
                          <a:spcPts val="0"/>
                        </a:spcAft>
                        <a:buFontTx/>
                        <a:buNone/>
                      </a:pPr>
                      <a:r>
                        <a:rPr lang="vi-VN" sz="900" dirty="0" smtClean="0">
                          <a:solidFill>
                            <a:srgbClr val="003300"/>
                          </a:solidFill>
                          <a:effectLst/>
                        </a:rPr>
                        <a:t>Milović S, Stanković I, Nikolić D, Radović J, Kolundžić M, Nikolić V, Stanojković T, Petović S, Kundaković‐Vasović T. Chemical analysis of selected seaweeds and seagrass from the Adriatic Coast of Montenegro. Chemistry &amp; biodiversity. 2019 Oct;16(10):e1900327.</a:t>
                      </a:r>
                    </a:p>
                    <a:p>
                      <a:pPr marL="173038" lvl="0" indent="-173038" algn="l">
                        <a:lnSpc>
                          <a:spcPct val="115000"/>
                        </a:lnSpc>
                        <a:spcAft>
                          <a:spcPts val="0"/>
                        </a:spcAft>
                        <a:buFontTx/>
                        <a:buNone/>
                      </a:pPr>
                      <a:r>
                        <a:rPr lang="vi-VN" sz="900" dirty="0" smtClean="0">
                          <a:solidFill>
                            <a:srgbClr val="7030A0"/>
                          </a:solidFill>
                          <a:effectLst/>
                        </a:rPr>
                        <a:t>Čakar U, Grozdanić N, Pejin B, Vasić V, Čakar M, Petrović A, Djordjević B. Impact of vinification procedure on fruit wine inhibitory activity against </a:t>
                      </a:r>
                      <a:r>
                        <a:rPr lang="el-GR" sz="900" dirty="0" smtClean="0">
                          <a:solidFill>
                            <a:srgbClr val="7030A0"/>
                          </a:solidFill>
                          <a:effectLst/>
                        </a:rPr>
                        <a:t>α-</a:t>
                      </a:r>
                      <a:r>
                        <a:rPr lang="vi-VN" sz="900" dirty="0" smtClean="0">
                          <a:solidFill>
                            <a:srgbClr val="7030A0"/>
                          </a:solidFill>
                          <a:effectLst/>
                        </a:rPr>
                        <a:t>glucosidase. Food Bioscience. 2018 Oct 1;25:1-7.</a:t>
                      </a:r>
                    </a:p>
                    <a:p>
                      <a:pPr marL="173038" lvl="0" indent="-173038" algn="l">
                        <a:lnSpc>
                          <a:spcPct val="115000"/>
                        </a:lnSpc>
                        <a:spcAft>
                          <a:spcPts val="0"/>
                        </a:spcAft>
                        <a:buFontTx/>
                        <a:buNone/>
                      </a:pPr>
                      <a:r>
                        <a:rPr lang="vi-VN" sz="900" dirty="0" smtClean="0">
                          <a:solidFill>
                            <a:srgbClr val="003300"/>
                          </a:solidFill>
                          <a:effectLst/>
                        </a:rPr>
                        <a:t>Michalickova D, Kotur-Stevuljevic J, Miljkovic M, Dikic N, Kostic-Vucicevic M, Andjelkovic M, Koricanac V, Djordjevic B. Effects of probiotic supplementation on selected parameters of blood prooxidant‐antioxidant balance in elite athletes: a double‐blind randomized placebo‐controlled study. Journal of human kinetics. 2018 Sep;64:111.</a:t>
                      </a:r>
                    </a:p>
                  </a:txBody>
                  <a:tcPr marL="7614" marR="7614"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9374559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6111" y="598661"/>
            <a:ext cx="5708294"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pl-PL" sz="2400" dirty="0" smtClean="0">
                <a:solidFill>
                  <a:srgbClr val="7030A0"/>
                </a:solidFill>
              </a:rPr>
              <a:t>dr </a:t>
            </a:r>
            <a:r>
              <a:rPr lang="pl-PL" sz="2400" dirty="0">
                <a:solidFill>
                  <a:srgbClr val="7030A0"/>
                </a:solidFill>
              </a:rPr>
              <a:t>Katarina Nikolić, vanR. proF.</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6111" y="2871484"/>
            <a:ext cx="5194499" cy="394980"/>
          </a:xfrm>
        </p:spPr>
        <p:txBody>
          <a:bodyPr/>
          <a:lstStyle/>
          <a:p>
            <a:r>
              <a:rPr lang="sr-Latn-RS" dirty="0">
                <a:solidFill>
                  <a:srgbClr val="7030A0"/>
                </a:solidFill>
              </a:rPr>
              <a:t>FARMACEUTSKA HEMIJA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63009658"/>
              </p:ext>
            </p:extLst>
          </p:nvPr>
        </p:nvGraphicFramePr>
        <p:xfrm>
          <a:off x="916111" y="3267676"/>
          <a:ext cx="6320261" cy="7300341"/>
        </p:xfrm>
        <a:graphic>
          <a:graphicData uri="http://schemas.openxmlformats.org/drawingml/2006/table">
            <a:tbl>
              <a:tblPr firstRow="1" firstCol="1" bandRow="1">
                <a:tableStyleId>{5940675A-B579-460E-94D1-54222C63F5DA}</a:tableStyleId>
              </a:tblPr>
              <a:tblGrid>
                <a:gridCol w="896923">
                  <a:extLst>
                    <a:ext uri="{9D8B030D-6E8A-4147-A177-3AD203B41FA5}">
                      <a16:colId xmlns:a16="http://schemas.microsoft.com/office/drawing/2014/main" xmlns="" val="20000"/>
                    </a:ext>
                  </a:extLst>
                </a:gridCol>
                <a:gridCol w="5423338">
                  <a:extLst>
                    <a:ext uri="{9D8B030D-6E8A-4147-A177-3AD203B41FA5}">
                      <a16:colId xmlns:a16="http://schemas.microsoft.com/office/drawing/2014/main" xmlns="" val="20001"/>
                    </a:ext>
                  </a:extLst>
                </a:gridCol>
              </a:tblGrid>
              <a:tr h="511886">
                <a:tc>
                  <a:txBody>
                    <a:bodyPr/>
                    <a:lstStyle/>
                    <a:p>
                      <a:pPr algn="l">
                        <a:spcAft>
                          <a:spcPts val="0"/>
                        </a:spcAft>
                      </a:pPr>
                      <a:r>
                        <a:rPr lang="sr-Latn-RS" sz="1050" kern="1200" dirty="0">
                          <a:solidFill>
                            <a:srgbClr val="7030A0"/>
                          </a:solidFill>
                          <a:effectLst/>
                          <a:latin typeface="Gill Sans Light (Body)"/>
                        </a:rPr>
                        <a:t>Naslov istraživačke teme:</a:t>
                      </a:r>
                      <a:endParaRPr lang="en-US" sz="105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050" dirty="0">
                          <a:solidFill>
                            <a:srgbClr val="7030A0"/>
                          </a:solidFill>
                          <a:effectLst/>
                          <a:latin typeface="Gill Sans Light (Body)"/>
                        </a:rPr>
                        <a:t>Kvantitativni odnos strukture i dejstva, sinteza, fizičko-hemijska karakterizacija i analiza farmakološki aktivnih jedinjenja</a:t>
                      </a:r>
                      <a:endParaRPr lang="en-US" sz="105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28440">
                <a:tc>
                  <a:txBody>
                    <a:bodyPr/>
                    <a:lstStyle/>
                    <a:p>
                      <a:pPr algn="l">
                        <a:spcAft>
                          <a:spcPts val="0"/>
                        </a:spcAft>
                      </a:pPr>
                      <a:r>
                        <a:rPr lang="sr-Latn-RS" sz="1050" kern="1200" dirty="0">
                          <a:solidFill>
                            <a:srgbClr val="003300"/>
                          </a:solidFill>
                          <a:effectLst/>
                          <a:latin typeface="Gill Sans Light (Body)"/>
                        </a:rPr>
                        <a:t>Članovi tima:</a:t>
                      </a:r>
                      <a:endParaRPr lang="en-US" sz="105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Katarina Nikolić, </a:t>
                      </a:r>
                      <a:r>
                        <a:rPr lang="sr-Latn-RS" sz="1050" dirty="0" smtClean="0">
                          <a:solidFill>
                            <a:srgbClr val="003300"/>
                          </a:solidFill>
                          <a:effectLst/>
                          <a:latin typeface="Gill Sans Light (Body)"/>
                        </a:rPr>
                        <a:t>vanredni</a:t>
                      </a:r>
                      <a:r>
                        <a:rPr lang="sr-Latn-RS" sz="1050" baseline="0" dirty="0" smtClean="0">
                          <a:solidFill>
                            <a:srgbClr val="003300"/>
                          </a:solidFill>
                          <a:effectLst/>
                          <a:latin typeface="Gill Sans Light (Body)"/>
                        </a:rPr>
                        <a:t> profesor</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Gordana Popović, </a:t>
                      </a:r>
                      <a:r>
                        <a:rPr lang="sr-Latn-RS" sz="1050" dirty="0" smtClean="0">
                          <a:solidFill>
                            <a:srgbClr val="003300"/>
                          </a:solidFill>
                          <a:effectLst/>
                          <a:latin typeface="Gill Sans Light (Body)"/>
                        </a:rPr>
                        <a:t>redovni profesor</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Mara Aleksić, </a:t>
                      </a:r>
                      <a:r>
                        <a:rPr lang="sr-Latn-RS" sz="1050" dirty="0" smtClean="0">
                          <a:solidFill>
                            <a:srgbClr val="003300"/>
                          </a:solidFill>
                          <a:effectLst/>
                          <a:latin typeface="Gill Sans Light (Body)"/>
                        </a:rPr>
                        <a:t>redovni profesor</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Slavica Oljačić, </a:t>
                      </a:r>
                      <a:r>
                        <a:rPr lang="sr-Latn-RS" sz="1050" dirty="0" smtClean="0">
                          <a:solidFill>
                            <a:srgbClr val="003300"/>
                          </a:solidFill>
                          <a:effectLst/>
                          <a:latin typeface="Gill Sans Light (Body)"/>
                        </a:rPr>
                        <a:t>docent</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Marija Popović </a:t>
                      </a:r>
                      <a:r>
                        <a:rPr lang="sr-Latn-RS" sz="1050" dirty="0" smtClean="0">
                          <a:solidFill>
                            <a:srgbClr val="003300"/>
                          </a:solidFill>
                          <a:effectLst/>
                          <a:latin typeface="Gill Sans Light (Body)"/>
                        </a:rPr>
                        <a:t>Nikolić, profesor</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Teodora </a:t>
                      </a:r>
                      <a:r>
                        <a:rPr lang="sr-Latn-RS" sz="1050" dirty="0" err="1" smtClean="0">
                          <a:solidFill>
                            <a:srgbClr val="003300"/>
                          </a:solidFill>
                          <a:effectLst/>
                          <a:latin typeface="Gill Sans Light (Body)"/>
                        </a:rPr>
                        <a:t>Đikić</a:t>
                      </a:r>
                      <a:r>
                        <a:rPr lang="sr-Latn-RS" sz="1050" dirty="0" smtClean="0">
                          <a:solidFill>
                            <a:srgbClr val="003300"/>
                          </a:solidFill>
                          <a:effectLst/>
                          <a:latin typeface="Gill Sans Light (Body)"/>
                        </a:rPr>
                        <a:t>, istraživač saradnik</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Valentina </a:t>
                      </a:r>
                      <a:r>
                        <a:rPr lang="sr-Latn-RS" sz="1050" dirty="0" smtClean="0">
                          <a:solidFill>
                            <a:srgbClr val="003300"/>
                          </a:solidFill>
                          <a:effectLst/>
                          <a:latin typeface="Gill Sans Light (Body)"/>
                        </a:rPr>
                        <a:t>Radulović, asistent</a:t>
                      </a:r>
                      <a:endParaRPr lang="sr-Latn-RS" sz="105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71253">
                <a:tc>
                  <a:txBody>
                    <a:bodyPr/>
                    <a:lstStyle/>
                    <a:p>
                      <a:pPr algn="l">
                        <a:spcAft>
                          <a:spcPts val="0"/>
                        </a:spcAft>
                      </a:pPr>
                      <a:r>
                        <a:rPr lang="sr-Latn-RS" sz="1050" kern="1200" dirty="0">
                          <a:solidFill>
                            <a:srgbClr val="7030A0"/>
                          </a:solidFill>
                          <a:effectLst/>
                          <a:latin typeface="Gill Sans Light (Body)"/>
                        </a:rPr>
                        <a:t>Oprema i metode:</a:t>
                      </a:r>
                      <a:endParaRPr lang="en-US" sz="105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spcAft>
                          <a:spcPts val="0"/>
                        </a:spcAft>
                        <a:buFont typeface="+mj-lt"/>
                        <a:buNone/>
                      </a:pPr>
                      <a:r>
                        <a:rPr lang="en-US" sz="1050" dirty="0" err="1">
                          <a:solidFill>
                            <a:srgbClr val="7030A0"/>
                          </a:solidFill>
                          <a:effectLst/>
                          <a:latin typeface="Gill Sans Light (Body)"/>
                          <a:ea typeface="Calibri"/>
                          <a:cs typeface="Times New Roman"/>
                        </a:rPr>
                        <a:t>Računari</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sa</a:t>
                      </a:r>
                      <a:r>
                        <a:rPr lang="en-US" sz="1050" dirty="0">
                          <a:solidFill>
                            <a:srgbClr val="7030A0"/>
                          </a:solidFill>
                          <a:effectLst/>
                          <a:latin typeface="Gill Sans Light (Body)"/>
                          <a:ea typeface="Calibri"/>
                          <a:cs typeface="Times New Roman"/>
                        </a:rPr>
                        <a:t> Linux i Windows </a:t>
                      </a:r>
                      <a:r>
                        <a:rPr lang="en-US" sz="1050" dirty="0" err="1">
                          <a:solidFill>
                            <a:srgbClr val="7030A0"/>
                          </a:solidFill>
                          <a:effectLst/>
                          <a:latin typeface="Gill Sans Light (Body)"/>
                          <a:ea typeface="Calibri"/>
                          <a:cs typeface="Times New Roman"/>
                        </a:rPr>
                        <a:t>operativnim</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sistemima</a:t>
                      </a:r>
                      <a:r>
                        <a:rPr lang="en-US" sz="1050" dirty="0">
                          <a:solidFill>
                            <a:srgbClr val="7030A0"/>
                          </a:solidFill>
                          <a:effectLst/>
                          <a:latin typeface="Gill Sans Light (Body)"/>
                          <a:ea typeface="Calibri"/>
                          <a:cs typeface="Times New Roman"/>
                        </a:rPr>
                        <a:t> i </a:t>
                      </a:r>
                      <a:r>
                        <a:rPr lang="en-US" sz="1050" dirty="0" err="1">
                          <a:solidFill>
                            <a:srgbClr val="7030A0"/>
                          </a:solidFill>
                          <a:effectLst/>
                          <a:latin typeface="Gill Sans Light (Body)"/>
                          <a:ea typeface="Calibri"/>
                          <a:cs typeface="Times New Roman"/>
                        </a:rPr>
                        <a:t>različitim</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programa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za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dizajn</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lekova</a:t>
                      </a:r>
                      <a:r>
                        <a:rPr lang="en-US" sz="1050" dirty="0">
                          <a:solidFill>
                            <a:srgbClr val="7030A0"/>
                          </a:solidFill>
                          <a:effectLst/>
                          <a:latin typeface="Gill Sans Light (Body)"/>
                          <a:ea typeface="Calibri"/>
                          <a:cs typeface="Times New Roman"/>
                        </a:rPr>
                        <a:t> - VMD, NAMD, </a:t>
                      </a:r>
                      <a:r>
                        <a:rPr lang="en-US" sz="1050" dirty="0" err="1">
                          <a:solidFill>
                            <a:srgbClr val="7030A0"/>
                          </a:solidFill>
                          <a:effectLst/>
                          <a:latin typeface="Gill Sans Light (Body)"/>
                          <a:ea typeface="Calibri"/>
                          <a:cs typeface="Times New Roman"/>
                        </a:rPr>
                        <a:t>Gromacs</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AutoDock</a:t>
                      </a:r>
                      <a:r>
                        <a:rPr lang="en-US" sz="1050" dirty="0">
                          <a:solidFill>
                            <a:srgbClr val="7030A0"/>
                          </a:solidFill>
                          <a:effectLst/>
                          <a:latin typeface="Gill Sans Light (Body)"/>
                          <a:ea typeface="Calibri"/>
                          <a:cs typeface="Times New Roman"/>
                        </a:rPr>
                        <a:t>, AD </a:t>
                      </a:r>
                      <a:r>
                        <a:rPr lang="en-US" sz="1050" dirty="0" err="1">
                          <a:solidFill>
                            <a:srgbClr val="7030A0"/>
                          </a:solidFill>
                          <a:effectLst/>
                          <a:latin typeface="Gill Sans Light (Body)"/>
                          <a:ea typeface="Calibri"/>
                          <a:cs typeface="Times New Roman"/>
                        </a:rPr>
                        <a:t>Vina</a:t>
                      </a:r>
                      <a:r>
                        <a:rPr lang="en-US" sz="1050" dirty="0">
                          <a:solidFill>
                            <a:srgbClr val="7030A0"/>
                          </a:solidFill>
                          <a:effectLst/>
                          <a:latin typeface="Gill Sans Light (Body)"/>
                          <a:ea typeface="Calibri"/>
                          <a:cs typeface="Times New Roman"/>
                        </a:rPr>
                        <a:t>, GOLD, Pentacle, FLAP, ADMET predictor, Dragon6, SIMCA, MODDE. </a:t>
                      </a:r>
                    </a:p>
                    <a:p>
                      <a:pPr marL="0" lvl="0" indent="0" algn="l">
                        <a:lnSpc>
                          <a:spcPct val="115000"/>
                        </a:lnSpc>
                        <a:spcAft>
                          <a:spcPts val="0"/>
                        </a:spcAft>
                        <a:buFont typeface="+mj-lt"/>
                        <a:buNone/>
                      </a:pPr>
                      <a:r>
                        <a:rPr lang="en-US" sz="1050" dirty="0">
                          <a:solidFill>
                            <a:srgbClr val="7030A0"/>
                          </a:solidFill>
                          <a:effectLst/>
                          <a:latin typeface="Gill Sans Light (Body)"/>
                          <a:ea typeface="Calibri"/>
                          <a:cs typeface="Times New Roman"/>
                        </a:rPr>
                        <a:t>HPLC-UV (Thermo scientific, USA, </a:t>
                      </a:r>
                      <a:r>
                        <a:rPr lang="en-US" sz="1050" dirty="0" err="1">
                          <a:solidFill>
                            <a:srgbClr val="7030A0"/>
                          </a:solidFill>
                          <a:effectLst/>
                          <a:latin typeface="Gill Sans Light (Body)"/>
                          <a:ea typeface="Calibri"/>
                          <a:cs typeface="Times New Roman"/>
                        </a:rPr>
                        <a:t>Dionex</a:t>
                      </a:r>
                      <a:r>
                        <a:rPr lang="en-US" sz="1050" dirty="0">
                          <a:solidFill>
                            <a:srgbClr val="7030A0"/>
                          </a:solidFill>
                          <a:effectLst/>
                          <a:latin typeface="Gill Sans Light (Body)"/>
                          <a:ea typeface="Calibri"/>
                          <a:cs typeface="Times New Roman"/>
                        </a:rPr>
                        <a:t> Ultimate 3000), UHPLC/MS/MS (</a:t>
                      </a:r>
                      <a:r>
                        <a:rPr lang="en-US" sz="1050" dirty="0" err="1">
                          <a:solidFill>
                            <a:srgbClr val="7030A0"/>
                          </a:solidFill>
                          <a:effectLst/>
                          <a:latin typeface="Gill Sans Light (Body)"/>
                          <a:ea typeface="Calibri"/>
                          <a:cs typeface="Times New Roman"/>
                        </a:rPr>
                        <a:t>ThermoScientific</a:t>
                      </a:r>
                      <a:r>
                        <a:rPr lang="en-US" sz="1050" dirty="0">
                          <a:solidFill>
                            <a:srgbClr val="7030A0"/>
                          </a:solidFill>
                          <a:effectLst/>
                          <a:latin typeface="Gill Sans Light (Body)"/>
                          <a:ea typeface="Calibri"/>
                          <a:cs typeface="Times New Roman"/>
                        </a:rPr>
                        <a:t>, USA, </a:t>
                      </a:r>
                      <a:r>
                        <a:rPr lang="en-US" sz="1050" dirty="0" err="1">
                          <a:solidFill>
                            <a:srgbClr val="7030A0"/>
                          </a:solidFill>
                          <a:effectLst/>
                          <a:latin typeface="Gill Sans Light (Body)"/>
                          <a:ea typeface="Calibri"/>
                          <a:cs typeface="Times New Roman"/>
                        </a:rPr>
                        <a:t>Accela</a:t>
                      </a:r>
                      <a:r>
                        <a:rPr lang="en-US" sz="1050" dirty="0">
                          <a:solidFill>
                            <a:srgbClr val="7030A0"/>
                          </a:solidFill>
                          <a:effectLst/>
                          <a:latin typeface="Gill Sans Light (Body)"/>
                          <a:ea typeface="Calibri"/>
                          <a:cs typeface="Times New Roman"/>
                        </a:rPr>
                        <a:t> 6000 TSQ Quantum Access Max), FT-IR (Thermo Scientific, USA, Nicolet iS10), NMR (</a:t>
                      </a:r>
                      <a:r>
                        <a:rPr lang="en-US" sz="1050" dirty="0" err="1">
                          <a:solidFill>
                            <a:srgbClr val="7030A0"/>
                          </a:solidFill>
                          <a:effectLst/>
                          <a:latin typeface="Gill Sans Light (Body)"/>
                          <a:ea typeface="Calibri"/>
                          <a:cs typeface="Times New Roman"/>
                        </a:rPr>
                        <a:t>Bruker</a:t>
                      </a:r>
                      <a:r>
                        <a:rPr lang="en-US" sz="1050" dirty="0">
                          <a:solidFill>
                            <a:srgbClr val="7030A0"/>
                          </a:solidFill>
                          <a:effectLst/>
                          <a:latin typeface="Gill Sans Light (Body)"/>
                          <a:ea typeface="Calibri"/>
                          <a:cs typeface="Times New Roman"/>
                        </a:rPr>
                        <a:t>, USA, Ascend 400), </a:t>
                      </a:r>
                      <a:r>
                        <a:rPr lang="en-US" sz="1050" dirty="0" err="1">
                          <a:solidFill>
                            <a:srgbClr val="7030A0"/>
                          </a:solidFill>
                          <a:effectLst/>
                          <a:latin typeface="Gill Sans Light (Body)"/>
                          <a:ea typeface="Calibri"/>
                          <a:cs typeface="Times New Roman"/>
                        </a:rPr>
                        <a:t>Automatski</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titrator</a:t>
                      </a:r>
                      <a:r>
                        <a:rPr lang="en-US" sz="1050" dirty="0">
                          <a:solidFill>
                            <a:srgbClr val="7030A0"/>
                          </a:solidFill>
                          <a:effectLst/>
                          <a:latin typeface="Gill Sans Light (Body)"/>
                          <a:ea typeface="Calibri"/>
                          <a:cs typeface="Times New Roman"/>
                        </a:rPr>
                        <a:t> 798 MPT </a:t>
                      </a:r>
                      <a:r>
                        <a:rPr lang="en-US" sz="1050" dirty="0" err="1">
                          <a:solidFill>
                            <a:srgbClr val="7030A0"/>
                          </a:solidFill>
                          <a:effectLst/>
                          <a:latin typeface="Gill Sans Light (Body)"/>
                          <a:ea typeface="Calibri"/>
                          <a:cs typeface="Times New Roman"/>
                        </a:rPr>
                        <a:t>Titrino</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Metrohm</a:t>
                      </a:r>
                      <a:r>
                        <a:rPr lang="en-US" sz="1050" dirty="0">
                          <a:solidFill>
                            <a:srgbClr val="7030A0"/>
                          </a:solidFill>
                          <a:effectLst/>
                          <a:latin typeface="Gill Sans Light (Body)"/>
                          <a:ea typeface="Calibri"/>
                          <a:cs typeface="Times New Roman"/>
                        </a:rPr>
                        <a:t>, Switzerland) </a:t>
                      </a:r>
                      <a:r>
                        <a:rPr lang="en-US" sz="1050" dirty="0" err="1">
                          <a:solidFill>
                            <a:srgbClr val="7030A0"/>
                          </a:solidFill>
                          <a:effectLst/>
                          <a:latin typeface="Gill Sans Light (Body)"/>
                          <a:ea typeface="Calibri"/>
                          <a:cs typeface="Times New Roman"/>
                        </a:rPr>
                        <a:t>sa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elektrodom</a:t>
                      </a:r>
                      <a:r>
                        <a:rPr lang="en-US" sz="1050" dirty="0">
                          <a:solidFill>
                            <a:srgbClr val="7030A0"/>
                          </a:solidFill>
                          <a:effectLst/>
                          <a:latin typeface="Gill Sans Light (Body)"/>
                          <a:ea typeface="Calibri"/>
                          <a:cs typeface="Times New Roman"/>
                        </a:rPr>
                        <a:t> LL </a:t>
                      </a:r>
                      <a:r>
                        <a:rPr lang="en-US" sz="1050" dirty="0" err="1">
                          <a:solidFill>
                            <a:srgbClr val="7030A0"/>
                          </a:solidFill>
                          <a:effectLst/>
                          <a:latin typeface="Gill Sans Light (Body)"/>
                          <a:ea typeface="Calibri"/>
                          <a:cs typeface="Times New Roman"/>
                        </a:rPr>
                        <a:t>unitrode</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Pt</a:t>
                      </a:r>
                      <a:r>
                        <a:rPr lang="en-US" sz="1050" dirty="0">
                          <a:solidFill>
                            <a:srgbClr val="7030A0"/>
                          </a:solidFill>
                          <a:effectLst/>
                          <a:latin typeface="Gill Sans Light (Body)"/>
                          <a:ea typeface="Calibri"/>
                          <a:cs typeface="Times New Roman"/>
                        </a:rPr>
                        <a:t> 1000 (</a:t>
                      </a:r>
                      <a:r>
                        <a:rPr lang="en-US" sz="1050" dirty="0" err="1">
                          <a:solidFill>
                            <a:srgbClr val="7030A0"/>
                          </a:solidFill>
                          <a:effectLst/>
                          <a:latin typeface="Gill Sans Light (Body)"/>
                          <a:ea typeface="Calibri"/>
                          <a:cs typeface="Times New Roman"/>
                        </a:rPr>
                        <a:t>Metrohm</a:t>
                      </a:r>
                      <a:r>
                        <a:rPr lang="en-US" sz="1050" dirty="0">
                          <a:solidFill>
                            <a:srgbClr val="7030A0"/>
                          </a:solidFill>
                          <a:effectLst/>
                          <a:latin typeface="Gill Sans Light (Body)"/>
                          <a:ea typeface="Calibri"/>
                          <a:cs typeface="Times New Roman"/>
                        </a:rPr>
                        <a:t>, </a:t>
                      </a:r>
                      <a:r>
                        <a:rPr lang="en-US" sz="1050" dirty="0" smtClean="0">
                          <a:solidFill>
                            <a:srgbClr val="7030A0"/>
                          </a:solidFill>
                          <a:effectLst/>
                          <a:latin typeface="Gill Sans Light (Body)"/>
                          <a:ea typeface="Calibri"/>
                          <a:cs typeface="Times New Roman"/>
                        </a:rPr>
                        <a:t>Switzerland</a:t>
                      </a:r>
                      <a:r>
                        <a:rPr lang="sr-Latn-RS" sz="1050" dirty="0" smtClean="0">
                          <a:solidFill>
                            <a:srgbClr val="7030A0"/>
                          </a:solidFill>
                          <a:effectLst/>
                          <a:latin typeface="Gill Sans Light (Body)"/>
                          <a:ea typeface="Calibri"/>
                          <a:cs typeface="Times New Roman"/>
                        </a:rPr>
                        <a:t>),</a:t>
                      </a:r>
                      <a:r>
                        <a:rPr lang="sr-Latn-RS" sz="1050" baseline="0" dirty="0" smtClean="0">
                          <a:solidFill>
                            <a:srgbClr val="7030A0"/>
                          </a:solidFill>
                          <a:effectLst/>
                          <a:latin typeface="Gill Sans Light (Body)"/>
                          <a:ea typeface="Calibri"/>
                          <a:cs typeface="Times New Roman"/>
                        </a:rPr>
                        <a:t> Potenciostat / galvanostat, </a:t>
                      </a:r>
                      <a:r>
                        <a:rPr lang="el-GR" sz="1050" baseline="0" dirty="0" smtClean="0">
                          <a:solidFill>
                            <a:srgbClr val="7030A0"/>
                          </a:solidFill>
                          <a:effectLst/>
                          <a:latin typeface="Gill Sans Light (Body)"/>
                          <a:ea typeface="Calibri"/>
                          <a:cs typeface="Times New Roman"/>
                        </a:rPr>
                        <a:t>μ</a:t>
                      </a:r>
                      <a:r>
                        <a:rPr lang="sr-Latn-RS" sz="1050" baseline="0" dirty="0" smtClean="0">
                          <a:solidFill>
                            <a:srgbClr val="7030A0"/>
                          </a:solidFill>
                          <a:effectLst/>
                          <a:latin typeface="Gill Sans Light (Body)"/>
                          <a:ea typeface="Calibri"/>
                          <a:cs typeface="Times New Roman"/>
                        </a:rPr>
                        <a:t>Autolab analyser EcoChemie, The Nederlands, 663 VA Stand, Metrohm, Switzerland.</a:t>
                      </a:r>
                      <a:endParaRPr lang="en-US" sz="1050" dirty="0">
                        <a:solidFill>
                          <a:srgbClr val="7030A0"/>
                        </a:solidFill>
                        <a:effectLst/>
                        <a:latin typeface="Gill Sans Light (Body)"/>
                        <a:ea typeface="Calibri"/>
                        <a:cs typeface="Times New Roman"/>
                      </a:endParaRPr>
                    </a:p>
                    <a:p>
                      <a:pPr marL="0" lvl="0" indent="0" algn="l">
                        <a:lnSpc>
                          <a:spcPct val="115000"/>
                        </a:lnSpc>
                        <a:spcAft>
                          <a:spcPts val="0"/>
                        </a:spcAft>
                        <a:buFont typeface="+mj-lt"/>
                        <a:buNone/>
                      </a:pPr>
                      <a:endParaRPr lang="sr-Latn-RS" sz="300" dirty="0">
                        <a:solidFill>
                          <a:srgbClr val="003300"/>
                        </a:solidFill>
                        <a:effectLst/>
                        <a:latin typeface="Gill Sans Light (Body)"/>
                        <a:ea typeface="Calibri"/>
                        <a:cs typeface="Times New Roman"/>
                      </a:endParaRPr>
                    </a:p>
                    <a:p>
                      <a:pPr marL="0" lvl="0" indent="0" algn="l">
                        <a:lnSpc>
                          <a:spcPct val="115000"/>
                        </a:lnSpc>
                        <a:spcAft>
                          <a:spcPts val="0"/>
                        </a:spcAft>
                        <a:buFont typeface="+mj-lt"/>
                        <a:buNone/>
                      </a:pPr>
                      <a:r>
                        <a:rPr lang="en-US" sz="1050" dirty="0" err="1">
                          <a:solidFill>
                            <a:srgbClr val="003300"/>
                          </a:solidFill>
                          <a:effectLst/>
                          <a:latin typeface="Gill Sans Light (Body)"/>
                          <a:ea typeface="Calibri"/>
                          <a:cs typeface="Times New Roman"/>
                        </a:rPr>
                        <a:t>Kompjuterske</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metode</a:t>
                      </a:r>
                      <a:r>
                        <a:rPr lang="en-US" sz="1050" dirty="0">
                          <a:solidFill>
                            <a:srgbClr val="003300"/>
                          </a:solidFill>
                          <a:effectLst/>
                          <a:latin typeface="Gill Sans Light (Body)"/>
                          <a:ea typeface="Calibri"/>
                          <a:cs typeface="Times New Roman"/>
                        </a:rPr>
                        <a:t> u </a:t>
                      </a:r>
                      <a:r>
                        <a:rPr lang="en-US" sz="1050" dirty="0" err="1">
                          <a:solidFill>
                            <a:srgbClr val="003300"/>
                          </a:solidFill>
                          <a:effectLst/>
                          <a:latin typeface="Gill Sans Light (Body)"/>
                          <a:ea typeface="Calibri"/>
                          <a:cs typeface="Times New Roman"/>
                        </a:rPr>
                        <a:t>dizajnu</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lekova</a:t>
                      </a:r>
                      <a:endParaRPr lang="en-US" sz="1050" dirty="0">
                        <a:solidFill>
                          <a:srgbClr val="003300"/>
                        </a:solidFill>
                        <a:effectLst/>
                        <a:latin typeface="Gill Sans Light (Body)"/>
                        <a:ea typeface="Calibri"/>
                        <a:cs typeface="Times New Roman"/>
                      </a:endParaRP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Maestro, FLAP, BIOVIA D.S., </a:t>
                      </a:r>
                      <a:r>
                        <a:rPr lang="en-US" sz="1050" dirty="0" err="1">
                          <a:solidFill>
                            <a:srgbClr val="003300"/>
                          </a:solidFill>
                          <a:effectLst/>
                          <a:latin typeface="Gill Sans Light (Body)"/>
                          <a:ea typeface="Calibri"/>
                          <a:cs typeface="Times New Roman"/>
                        </a:rPr>
                        <a:t>Shrodinger</a:t>
                      </a:r>
                      <a:r>
                        <a:rPr lang="en-US" sz="1050" dirty="0">
                          <a:solidFill>
                            <a:srgbClr val="003300"/>
                          </a:solidFill>
                          <a:effectLst/>
                          <a:latin typeface="Gill Sans Light (Body)"/>
                          <a:ea typeface="Calibri"/>
                          <a:cs typeface="Times New Roman"/>
                        </a:rPr>
                        <a:t> Suite</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Biofizička</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simulacija</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kompleksnih</a:t>
                      </a:r>
                      <a:r>
                        <a:rPr lang="en-US" sz="1050" dirty="0">
                          <a:solidFill>
                            <a:srgbClr val="003300"/>
                          </a:solidFill>
                          <a:effectLst/>
                          <a:latin typeface="Gill Sans Light (Body)"/>
                          <a:ea typeface="Calibri"/>
                          <a:cs typeface="Times New Roman"/>
                        </a:rPr>
                        <a:t> </a:t>
                      </a:r>
                      <a:r>
                        <a:rPr lang="en-US" sz="1050" dirty="0" err="1" smtClean="0">
                          <a:solidFill>
                            <a:srgbClr val="003300"/>
                          </a:solidFill>
                          <a:effectLst/>
                          <a:latin typeface="Gill Sans Light (Body)"/>
                          <a:ea typeface="Calibri"/>
                          <a:cs typeface="Times New Roman"/>
                        </a:rPr>
                        <a:t>sistema</a:t>
                      </a:r>
                      <a:r>
                        <a:rPr lang="sr-Latn-RS" sz="1050" dirty="0" smtClean="0">
                          <a:solidFill>
                            <a:srgbClr val="003300"/>
                          </a:solidFill>
                          <a:effectLst/>
                          <a:latin typeface="Gill Sans Light (Body)"/>
                          <a:ea typeface="Calibri"/>
                          <a:cs typeface="Times New Roman"/>
                        </a:rPr>
                        <a:t> </a:t>
                      </a:r>
                      <a:r>
                        <a:rPr lang="en-US" sz="1050" dirty="0" smtClean="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Gromacs</a:t>
                      </a:r>
                      <a:r>
                        <a:rPr lang="en-US" sz="1050" dirty="0">
                          <a:solidFill>
                            <a:srgbClr val="003300"/>
                          </a:solidFill>
                          <a:effectLst/>
                          <a:latin typeface="Gill Sans Light (Body)"/>
                          <a:ea typeface="Calibri"/>
                          <a:cs typeface="Times New Roman"/>
                        </a:rPr>
                        <a:t> program, Python </a:t>
                      </a:r>
                      <a:r>
                        <a:rPr lang="en-US" sz="1050" dirty="0" err="1">
                          <a:solidFill>
                            <a:srgbClr val="003300"/>
                          </a:solidFill>
                          <a:effectLst/>
                          <a:latin typeface="Gill Sans Light (Body)"/>
                          <a:ea typeface="Calibri"/>
                          <a:cs typeface="Times New Roman"/>
                        </a:rPr>
                        <a:t>programiranje</a:t>
                      </a:r>
                      <a:endParaRPr lang="en-US" sz="1050" dirty="0">
                        <a:solidFill>
                          <a:srgbClr val="003300"/>
                        </a:solidFill>
                        <a:effectLst/>
                        <a:latin typeface="Gill Sans Light (Body)"/>
                        <a:ea typeface="Calibri"/>
                        <a:cs typeface="Times New Roman"/>
                      </a:endParaRP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Virtuelni</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doking</a:t>
                      </a:r>
                      <a:r>
                        <a:rPr lang="en-US" sz="1050" dirty="0">
                          <a:solidFill>
                            <a:srgbClr val="003300"/>
                          </a:solidFill>
                          <a:effectLst/>
                          <a:latin typeface="Gill Sans Light (Body)"/>
                          <a:ea typeface="Calibri"/>
                          <a:cs typeface="Times New Roman"/>
                        </a:rPr>
                        <a:t> - with </a:t>
                      </a:r>
                      <a:r>
                        <a:rPr lang="en-US" sz="1050" dirty="0" err="1">
                          <a:solidFill>
                            <a:srgbClr val="003300"/>
                          </a:solidFill>
                          <a:effectLst/>
                          <a:latin typeface="Gill Sans Light (Body)"/>
                          <a:ea typeface="Calibri"/>
                          <a:cs typeface="Times New Roman"/>
                        </a:rPr>
                        <a:t>Autodock</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Vina</a:t>
                      </a:r>
                      <a:r>
                        <a:rPr lang="en-US" sz="1050" dirty="0">
                          <a:solidFill>
                            <a:srgbClr val="003300"/>
                          </a:solidFill>
                          <a:effectLst/>
                          <a:latin typeface="Gill Sans Light (Body)"/>
                          <a:ea typeface="Calibri"/>
                          <a:cs typeface="Times New Roman"/>
                        </a:rPr>
                        <a:t>, GOLD and Glide program</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Modelovanje</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proteina</a:t>
                      </a:r>
                      <a:r>
                        <a:rPr lang="en-US" sz="1050" dirty="0">
                          <a:solidFill>
                            <a:srgbClr val="003300"/>
                          </a:solidFill>
                          <a:effectLst/>
                          <a:latin typeface="Gill Sans Light (Body)"/>
                          <a:ea typeface="Calibri"/>
                          <a:cs typeface="Times New Roman"/>
                        </a:rPr>
                        <a:t> – </a:t>
                      </a:r>
                      <a:r>
                        <a:rPr lang="en-US" sz="1050" dirty="0" err="1">
                          <a:solidFill>
                            <a:srgbClr val="003300"/>
                          </a:solidFill>
                          <a:effectLst/>
                          <a:latin typeface="Gill Sans Light (Body)"/>
                          <a:ea typeface="Calibri"/>
                          <a:cs typeface="Times New Roman"/>
                        </a:rPr>
                        <a:t>Modeller</a:t>
                      </a:r>
                      <a:r>
                        <a:rPr lang="en-US" sz="1050" dirty="0">
                          <a:solidFill>
                            <a:srgbClr val="003300"/>
                          </a:solidFill>
                          <a:effectLst/>
                          <a:latin typeface="Gill Sans Light (Body)"/>
                          <a:ea typeface="Calibri"/>
                          <a:cs typeface="Times New Roman"/>
                        </a:rPr>
                        <a:t>, Chimera, Schrodinger</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i="1" dirty="0">
                          <a:solidFill>
                            <a:srgbClr val="003300"/>
                          </a:solidFill>
                          <a:effectLst/>
                          <a:latin typeface="Gill Sans Light (Body)"/>
                          <a:ea typeface="Calibri"/>
                          <a:cs typeface="Times New Roman"/>
                        </a:rPr>
                        <a:t>in silico </a:t>
                      </a:r>
                      <a:r>
                        <a:rPr lang="en-US" sz="1050" dirty="0">
                          <a:solidFill>
                            <a:srgbClr val="003300"/>
                          </a:solidFill>
                          <a:effectLst/>
                          <a:latin typeface="Gill Sans Light (Body)"/>
                          <a:ea typeface="Calibri"/>
                          <a:cs typeface="Times New Roman"/>
                        </a:rPr>
                        <a:t>ADMET </a:t>
                      </a:r>
                      <a:r>
                        <a:rPr lang="en-US" sz="1050" dirty="0" err="1">
                          <a:solidFill>
                            <a:srgbClr val="003300"/>
                          </a:solidFill>
                          <a:effectLst/>
                          <a:latin typeface="Gill Sans Light (Body)"/>
                          <a:ea typeface="Calibri"/>
                          <a:cs typeface="Times New Roman"/>
                        </a:rPr>
                        <a:t>skrining</a:t>
                      </a:r>
                      <a:r>
                        <a:rPr lang="en-US" sz="1050" dirty="0">
                          <a:solidFill>
                            <a:srgbClr val="003300"/>
                          </a:solidFill>
                          <a:effectLst/>
                          <a:latin typeface="Gill Sans Light (Body)"/>
                          <a:ea typeface="Calibri"/>
                          <a:cs typeface="Times New Roman"/>
                        </a:rPr>
                        <a:t>: ADMET predictor i ACD/Labs </a:t>
                      </a:r>
                      <a:r>
                        <a:rPr lang="en-US" sz="1050" dirty="0" err="1">
                          <a:solidFill>
                            <a:srgbClr val="003300"/>
                          </a:solidFill>
                          <a:effectLst/>
                          <a:latin typeface="Gill Sans Light (Body)"/>
                          <a:ea typeface="Calibri"/>
                          <a:cs typeface="Times New Roman"/>
                        </a:rPr>
                        <a:t>Percepta</a:t>
                      </a:r>
                      <a:r>
                        <a:rPr lang="en-US" sz="1050" dirty="0">
                          <a:solidFill>
                            <a:srgbClr val="003300"/>
                          </a:solidFill>
                          <a:effectLst/>
                          <a:latin typeface="Gill Sans Light (Body)"/>
                          <a:ea typeface="Calibri"/>
                          <a:cs typeface="Times New Roman"/>
                        </a:rPr>
                        <a:t> program</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i="1" dirty="0">
                          <a:solidFill>
                            <a:srgbClr val="003300"/>
                          </a:solidFill>
                          <a:effectLst/>
                          <a:latin typeface="Gill Sans Light (Body)"/>
                          <a:ea typeface="Calibri"/>
                          <a:cs typeface="Times New Roman"/>
                        </a:rPr>
                        <a:t>Ligand-based virtual screening, structure-based virtual screening, </a:t>
                      </a:r>
                      <a:r>
                        <a:rPr lang="en-US" sz="1050" i="1" dirty="0" err="1">
                          <a:solidFill>
                            <a:srgbClr val="003300"/>
                          </a:solidFill>
                          <a:effectLst/>
                          <a:latin typeface="Gill Sans Light (Body)"/>
                          <a:ea typeface="Calibri"/>
                          <a:cs typeface="Times New Roman"/>
                        </a:rPr>
                        <a:t>pharmacophore</a:t>
                      </a:r>
                      <a:r>
                        <a:rPr lang="en-US" sz="1050" i="1" dirty="0">
                          <a:solidFill>
                            <a:srgbClr val="003300"/>
                          </a:solidFill>
                          <a:effectLst/>
                          <a:latin typeface="Gill Sans Light (Body)"/>
                          <a:ea typeface="Calibri"/>
                          <a:cs typeface="Times New Roman"/>
                        </a:rPr>
                        <a:t>-based virtual screening </a:t>
                      </a:r>
                      <a:r>
                        <a:rPr lang="en-US" sz="1050" dirty="0">
                          <a:solidFill>
                            <a:srgbClr val="003300"/>
                          </a:solidFill>
                          <a:effectLst/>
                          <a:latin typeface="Gill Sans Light (Body)"/>
                          <a:ea typeface="Calibri"/>
                          <a:cs typeface="Times New Roman"/>
                        </a:rPr>
                        <a:t>– FLAP/GRID program</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3D-QSAR i </a:t>
                      </a:r>
                      <a:r>
                        <a:rPr lang="en-US" sz="1050" dirty="0" err="1">
                          <a:solidFill>
                            <a:srgbClr val="003300"/>
                          </a:solidFill>
                          <a:effectLst/>
                          <a:latin typeface="Gill Sans Light (Body)"/>
                          <a:ea typeface="Calibri"/>
                          <a:cs typeface="Times New Roman"/>
                        </a:rPr>
                        <a:t>modelovanje</a:t>
                      </a:r>
                      <a:r>
                        <a:rPr lang="en-US" sz="1050" dirty="0">
                          <a:solidFill>
                            <a:srgbClr val="003300"/>
                          </a:solidFill>
                          <a:effectLst/>
                          <a:latin typeface="Gill Sans Light (Body)"/>
                          <a:ea typeface="Calibri"/>
                          <a:cs typeface="Times New Roman"/>
                        </a:rPr>
                        <a:t> </a:t>
                      </a:r>
                      <a:r>
                        <a:rPr lang="en-US" sz="1050" dirty="0" err="1">
                          <a:solidFill>
                            <a:srgbClr val="003300"/>
                          </a:solidFill>
                          <a:effectLst/>
                          <a:latin typeface="Gill Sans Light (Body)"/>
                          <a:ea typeface="Calibri"/>
                          <a:cs typeface="Times New Roman"/>
                        </a:rPr>
                        <a:t>farmakofore</a:t>
                      </a:r>
                      <a:r>
                        <a:rPr lang="en-US" sz="1050" dirty="0">
                          <a:solidFill>
                            <a:srgbClr val="003300"/>
                          </a:solidFill>
                          <a:effectLst/>
                          <a:latin typeface="Gill Sans Light (Body)"/>
                          <a:ea typeface="Calibri"/>
                          <a:cs typeface="Times New Roman"/>
                        </a:rPr>
                        <a:t>: Pentacle program (Molecular Discovery), Phase (</a:t>
                      </a:r>
                      <a:r>
                        <a:rPr lang="en-US" sz="1050" dirty="0" err="1">
                          <a:solidFill>
                            <a:srgbClr val="003300"/>
                          </a:solidFill>
                          <a:effectLst/>
                          <a:latin typeface="Gill Sans Light (Body)"/>
                          <a:ea typeface="Calibri"/>
                          <a:cs typeface="Times New Roman"/>
                        </a:rPr>
                        <a:t>Shrodinger</a:t>
                      </a:r>
                      <a:r>
                        <a:rPr lang="en-US" sz="1050" dirty="0">
                          <a:solidFill>
                            <a:srgbClr val="003300"/>
                          </a:solidFill>
                          <a:effectLst/>
                          <a:latin typeface="Gill Sans Light (Body)"/>
                          <a:ea typeface="Calibri"/>
                          <a:cs typeface="Times New Roman"/>
                        </a:rPr>
                        <a:t>)</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a:t>
                      </a:r>
                      <a:r>
                        <a:rPr lang="en-US" sz="1050" i="1" dirty="0">
                          <a:solidFill>
                            <a:srgbClr val="003300"/>
                          </a:solidFill>
                          <a:effectLst/>
                          <a:latin typeface="Gill Sans Light (Body)"/>
                          <a:ea typeface="Calibri"/>
                          <a:cs typeface="Times New Roman"/>
                        </a:rPr>
                        <a:t>Artificial Neural Networks</a:t>
                      </a:r>
                      <a:r>
                        <a:rPr lang="en-US" sz="1050" dirty="0">
                          <a:solidFill>
                            <a:srgbClr val="003300"/>
                          </a:solidFill>
                          <a:effectLst/>
                          <a:latin typeface="Gill Sans Light (Body)"/>
                          <a:ea typeface="Calibri"/>
                          <a:cs typeface="Times New Roman"/>
                        </a:rPr>
                        <a:t> i </a:t>
                      </a:r>
                      <a:r>
                        <a:rPr lang="en-US" sz="1050" i="1" dirty="0">
                          <a:solidFill>
                            <a:srgbClr val="003300"/>
                          </a:solidFill>
                          <a:effectLst/>
                          <a:latin typeface="Gill Sans Light (Body)"/>
                          <a:ea typeface="Calibri"/>
                          <a:cs typeface="Times New Roman"/>
                        </a:rPr>
                        <a:t>Support Vector Machine </a:t>
                      </a:r>
                      <a:r>
                        <a:rPr lang="en-US" sz="1050" dirty="0" err="1">
                          <a:solidFill>
                            <a:srgbClr val="003300"/>
                          </a:solidFill>
                          <a:effectLst/>
                          <a:latin typeface="Gill Sans Light (Body)"/>
                          <a:ea typeface="Calibri"/>
                          <a:cs typeface="Times New Roman"/>
                        </a:rPr>
                        <a:t>modelovanje</a:t>
                      </a:r>
                      <a:r>
                        <a:rPr lang="en-US" sz="1050" dirty="0">
                          <a:solidFill>
                            <a:srgbClr val="003300"/>
                          </a:solidFill>
                          <a:effectLst/>
                          <a:latin typeface="Gill Sans Light (Body)"/>
                          <a:ea typeface="Calibri"/>
                          <a:cs typeface="Times New Roman"/>
                        </a:rPr>
                        <a:t> - </a:t>
                      </a:r>
                      <a:r>
                        <a:rPr lang="en-US" sz="1050" dirty="0" err="1">
                          <a:solidFill>
                            <a:srgbClr val="003300"/>
                          </a:solidFill>
                          <a:effectLst/>
                          <a:latin typeface="Gill Sans Light (Body)"/>
                          <a:ea typeface="Calibri"/>
                          <a:cs typeface="Times New Roman"/>
                        </a:rPr>
                        <a:t>Statistica</a:t>
                      </a:r>
                      <a:r>
                        <a:rPr lang="en-US" sz="1050" dirty="0">
                          <a:solidFill>
                            <a:srgbClr val="003300"/>
                          </a:solidFill>
                          <a:effectLst/>
                          <a:latin typeface="Gill Sans Light (Body)"/>
                          <a:ea typeface="Calibri"/>
                          <a:cs typeface="Times New Roman"/>
                        </a:rPr>
                        <a:t> program</a:t>
                      </a:r>
                    </a:p>
                    <a:p>
                      <a:pPr marL="180975" lvl="0" indent="-180975" algn="l">
                        <a:lnSpc>
                          <a:spcPct val="115000"/>
                        </a:lnSpc>
                        <a:spcAft>
                          <a:spcPts val="0"/>
                        </a:spcAft>
                        <a:buFont typeface="+mj-lt"/>
                        <a:buNone/>
                      </a:pPr>
                      <a:r>
                        <a:rPr lang="en-US" sz="1050" dirty="0">
                          <a:solidFill>
                            <a:srgbClr val="003300"/>
                          </a:solidFill>
                          <a:effectLst/>
                          <a:latin typeface="Gill Sans Light (Body)"/>
                          <a:ea typeface="Calibri"/>
                          <a:cs typeface="Times New Roman"/>
                        </a:rPr>
                        <a:t>•	PLS/PCA </a:t>
                      </a:r>
                      <a:r>
                        <a:rPr lang="en-US" sz="1050" dirty="0" err="1" smtClean="0">
                          <a:solidFill>
                            <a:srgbClr val="003300"/>
                          </a:solidFill>
                          <a:effectLst/>
                          <a:latin typeface="Gill Sans Light (Body)"/>
                          <a:ea typeface="Calibri"/>
                          <a:cs typeface="Times New Roman"/>
                        </a:rPr>
                        <a:t>modelovanje</a:t>
                      </a:r>
                      <a:r>
                        <a:rPr lang="sr-Latn-RS" sz="1050" dirty="0" smtClean="0">
                          <a:solidFill>
                            <a:srgbClr val="003300"/>
                          </a:solidFill>
                          <a:effectLst/>
                          <a:latin typeface="Gill Sans Light (Body)"/>
                          <a:ea typeface="Calibri"/>
                          <a:cs typeface="Times New Roman"/>
                        </a:rPr>
                        <a:t> </a:t>
                      </a:r>
                      <a:r>
                        <a:rPr lang="en-US" sz="1050" dirty="0" smtClean="0">
                          <a:solidFill>
                            <a:srgbClr val="003300"/>
                          </a:solidFill>
                          <a:effectLst/>
                          <a:latin typeface="Gill Sans Light (Body)"/>
                          <a:ea typeface="Calibri"/>
                          <a:cs typeface="Times New Roman"/>
                        </a:rPr>
                        <a:t>- </a:t>
                      </a:r>
                      <a:r>
                        <a:rPr lang="en-US" sz="1050" dirty="0">
                          <a:solidFill>
                            <a:srgbClr val="003300"/>
                          </a:solidFill>
                          <a:effectLst/>
                          <a:latin typeface="Gill Sans Light (Body)"/>
                          <a:ea typeface="Calibri"/>
                          <a:cs typeface="Times New Roman"/>
                        </a:rPr>
                        <a:t>SIMCA P+ version 12.0, 2008, </a:t>
                      </a:r>
                      <a:r>
                        <a:rPr lang="en-US" sz="1050" dirty="0" err="1">
                          <a:solidFill>
                            <a:srgbClr val="003300"/>
                          </a:solidFill>
                          <a:effectLst/>
                          <a:latin typeface="Gill Sans Light (Body)"/>
                          <a:ea typeface="Calibri"/>
                          <a:cs typeface="Times New Roman"/>
                        </a:rPr>
                        <a:t>Umetrics</a:t>
                      </a:r>
                      <a:r>
                        <a:rPr lang="en-US" sz="1050" dirty="0">
                          <a:solidFill>
                            <a:srgbClr val="003300"/>
                          </a:solidFill>
                          <a:effectLst/>
                          <a:latin typeface="Gill Sans Light (Body)"/>
                          <a:ea typeface="Calibri"/>
                          <a:cs typeface="Times New Roman"/>
                        </a:rPr>
                        <a:t> AB; MODDE, </a:t>
                      </a:r>
                      <a:r>
                        <a:rPr lang="en-US" sz="1050" dirty="0" err="1">
                          <a:solidFill>
                            <a:srgbClr val="003300"/>
                          </a:solidFill>
                          <a:effectLst/>
                          <a:latin typeface="Gill Sans Light (Body)"/>
                          <a:ea typeface="Calibri"/>
                          <a:cs typeface="Times New Roman"/>
                        </a:rPr>
                        <a:t>Umetrics</a:t>
                      </a:r>
                      <a:r>
                        <a:rPr lang="en-US" sz="1050" dirty="0">
                          <a:solidFill>
                            <a:srgbClr val="003300"/>
                          </a:solidFill>
                          <a:effectLst/>
                          <a:latin typeface="Gill Sans Light (Body)"/>
                          <a:ea typeface="Calibri"/>
                          <a:cs typeface="Times New Roman"/>
                        </a:rPr>
                        <a:t> AB.</a:t>
                      </a:r>
                    </a:p>
                    <a:p>
                      <a:pPr marL="0" lvl="0" indent="0" algn="l">
                        <a:lnSpc>
                          <a:spcPct val="115000"/>
                        </a:lnSpc>
                        <a:spcAft>
                          <a:spcPts val="0"/>
                        </a:spcAft>
                        <a:buFont typeface="+mj-lt"/>
                        <a:buNone/>
                      </a:pPr>
                      <a:endParaRPr lang="sr-Latn-RS" sz="300" dirty="0">
                        <a:solidFill>
                          <a:srgbClr val="7030A0"/>
                        </a:solidFill>
                        <a:effectLst/>
                        <a:latin typeface="Gill Sans Light (Body)"/>
                        <a:ea typeface="Calibri"/>
                        <a:cs typeface="Times New Roman"/>
                      </a:endParaRPr>
                    </a:p>
                    <a:p>
                      <a:pPr marL="0" lvl="0" indent="0" algn="l">
                        <a:lnSpc>
                          <a:spcPct val="115000"/>
                        </a:lnSpc>
                        <a:spcAft>
                          <a:spcPts val="0"/>
                        </a:spcAft>
                        <a:buFont typeface="+mj-lt"/>
                        <a:buNone/>
                      </a:pPr>
                      <a:r>
                        <a:rPr lang="en-US" sz="1050" dirty="0" err="1">
                          <a:solidFill>
                            <a:srgbClr val="7030A0"/>
                          </a:solidFill>
                          <a:effectLst/>
                          <a:latin typeface="Gill Sans Light (Body)"/>
                          <a:ea typeface="Calibri"/>
                          <a:cs typeface="Times New Roman"/>
                        </a:rPr>
                        <a:t>Eksperimentalne</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metode</a:t>
                      </a:r>
                      <a:r>
                        <a:rPr lang="en-US" sz="1050" dirty="0">
                          <a:solidFill>
                            <a:srgbClr val="7030A0"/>
                          </a:solidFill>
                          <a:effectLst/>
                          <a:latin typeface="Gill Sans Light (Body)"/>
                          <a:ea typeface="Calibri"/>
                          <a:cs typeface="Times New Roman"/>
                        </a:rPr>
                        <a:t> i </a:t>
                      </a:r>
                      <a:r>
                        <a:rPr lang="en-US" sz="1050" dirty="0" err="1">
                          <a:solidFill>
                            <a:srgbClr val="7030A0"/>
                          </a:solidFill>
                          <a:effectLst/>
                          <a:latin typeface="Gill Sans Light (Body)"/>
                          <a:ea typeface="Calibri"/>
                          <a:cs typeface="Times New Roman"/>
                        </a:rPr>
                        <a:t>tehnike</a:t>
                      </a:r>
                      <a:r>
                        <a:rPr lang="en-US" sz="1050" dirty="0">
                          <a:solidFill>
                            <a:srgbClr val="7030A0"/>
                          </a:solidFill>
                          <a:effectLst/>
                          <a:latin typeface="Gill Sans Light (Body)"/>
                          <a:ea typeface="Calibri"/>
                          <a:cs typeface="Times New Roman"/>
                        </a:rPr>
                        <a:t>: HPLC, LC-GC, UV/VIS </a:t>
                      </a:r>
                      <a:r>
                        <a:rPr lang="en-US" sz="1050" dirty="0" err="1">
                          <a:solidFill>
                            <a:srgbClr val="7030A0"/>
                          </a:solidFill>
                          <a:effectLst/>
                          <a:latin typeface="Gill Sans Light (Body)"/>
                          <a:ea typeface="Calibri"/>
                          <a:cs typeface="Times New Roman"/>
                        </a:rPr>
                        <a:t>spektrometrija</a:t>
                      </a:r>
                      <a:r>
                        <a:rPr lang="en-US" sz="1050" dirty="0">
                          <a:solidFill>
                            <a:srgbClr val="7030A0"/>
                          </a:solidFill>
                          <a:effectLst/>
                          <a:latin typeface="Gill Sans Light (Body)"/>
                          <a:ea typeface="Calibri"/>
                          <a:cs typeface="Times New Roman"/>
                        </a:rPr>
                        <a:t>, </a:t>
                      </a:r>
                      <a:r>
                        <a:rPr lang="sr-Latn-RS" sz="1050" dirty="0">
                          <a:solidFill>
                            <a:srgbClr val="7030A0"/>
                          </a:solidFill>
                          <a:effectLst/>
                          <a:latin typeface="Gill Sans Light (Body)"/>
                          <a:ea typeface="Calibri"/>
                          <a:cs typeface="Times New Roman"/>
                        </a:rPr>
                        <a:t/>
                      </a:r>
                      <a:br>
                        <a:rPr lang="sr-Latn-RS" sz="1050" dirty="0">
                          <a:solidFill>
                            <a:srgbClr val="7030A0"/>
                          </a:solidFill>
                          <a:effectLst/>
                          <a:latin typeface="Gill Sans Light (Body)"/>
                          <a:ea typeface="Calibri"/>
                          <a:cs typeface="Times New Roman"/>
                        </a:rPr>
                      </a:br>
                      <a:r>
                        <a:rPr lang="en-US" sz="1050" dirty="0">
                          <a:solidFill>
                            <a:srgbClr val="7030A0"/>
                          </a:solidFill>
                          <a:effectLst/>
                          <a:latin typeface="Gill Sans Light (Body)"/>
                          <a:ea typeface="Calibri"/>
                          <a:cs typeface="Times New Roman"/>
                        </a:rPr>
                        <a:t>IR-</a:t>
                      </a:r>
                      <a:r>
                        <a:rPr lang="en-US" sz="1050" dirty="0" err="1">
                          <a:solidFill>
                            <a:srgbClr val="7030A0"/>
                          </a:solidFill>
                          <a:effectLst/>
                          <a:latin typeface="Gill Sans Light (Body)"/>
                          <a:ea typeface="Calibri"/>
                          <a:cs typeface="Times New Roman"/>
                        </a:rPr>
                        <a:t>spektroskopija</a:t>
                      </a:r>
                      <a:r>
                        <a:rPr lang="en-US" sz="1050" dirty="0">
                          <a:solidFill>
                            <a:srgbClr val="7030A0"/>
                          </a:solidFill>
                          <a:effectLst/>
                          <a:latin typeface="Gill Sans Light (Body)"/>
                          <a:ea typeface="Calibri"/>
                          <a:cs typeface="Times New Roman"/>
                        </a:rPr>
                        <a:t>, NMR </a:t>
                      </a:r>
                      <a:r>
                        <a:rPr lang="en-US" sz="1050" dirty="0" err="1">
                          <a:solidFill>
                            <a:srgbClr val="7030A0"/>
                          </a:solidFill>
                          <a:effectLst/>
                          <a:latin typeface="Gill Sans Light (Body)"/>
                          <a:ea typeface="Calibri"/>
                          <a:cs typeface="Times New Roman"/>
                        </a:rPr>
                        <a:t>spektroskopija</a:t>
                      </a:r>
                      <a:r>
                        <a:rPr lang="en-US" sz="1050" dirty="0">
                          <a:solidFill>
                            <a:srgbClr val="7030A0"/>
                          </a:solidFill>
                          <a:effectLst/>
                          <a:latin typeface="Gill Sans Light (Body)"/>
                          <a:ea typeface="Calibri"/>
                          <a:cs typeface="Times New Roman"/>
                        </a:rPr>
                        <a:t>, LC-MS/MS, </a:t>
                      </a:r>
                      <a:r>
                        <a:rPr lang="en-US" sz="1050" i="1" dirty="0">
                          <a:solidFill>
                            <a:srgbClr val="7030A0"/>
                          </a:solidFill>
                          <a:effectLst/>
                          <a:latin typeface="Gill Sans Light (Body)"/>
                          <a:ea typeface="Calibri"/>
                          <a:cs typeface="Times New Roman"/>
                        </a:rPr>
                        <a:t>in vitro </a:t>
                      </a:r>
                      <a:r>
                        <a:rPr lang="en-US" sz="1050" dirty="0">
                          <a:solidFill>
                            <a:srgbClr val="7030A0"/>
                          </a:solidFill>
                          <a:effectLst/>
                          <a:latin typeface="Gill Sans Light (Body)"/>
                          <a:ea typeface="Calibri"/>
                          <a:cs typeface="Times New Roman"/>
                        </a:rPr>
                        <a:t>ADMET </a:t>
                      </a:r>
                      <a:r>
                        <a:rPr lang="en-US" sz="1050" dirty="0" err="1">
                          <a:solidFill>
                            <a:srgbClr val="7030A0"/>
                          </a:solidFill>
                          <a:effectLst/>
                          <a:latin typeface="Gill Sans Light (Body)"/>
                          <a:ea typeface="Calibri"/>
                          <a:cs typeface="Times New Roman"/>
                        </a:rPr>
                        <a:t>analiza</a:t>
                      </a:r>
                      <a:r>
                        <a:rPr lang="en-US" sz="1050" dirty="0">
                          <a:solidFill>
                            <a:srgbClr val="7030A0"/>
                          </a:solidFill>
                          <a:effectLst/>
                          <a:latin typeface="Gill Sans Light (Body)"/>
                          <a:ea typeface="Calibri"/>
                          <a:cs typeface="Times New Roman"/>
                        </a:rPr>
                        <a:t> (PAMPA, </a:t>
                      </a:r>
                      <a:r>
                        <a:rPr lang="en-US" sz="1050" i="1" dirty="0" err="1">
                          <a:solidFill>
                            <a:srgbClr val="7030A0"/>
                          </a:solidFill>
                          <a:effectLst/>
                          <a:latin typeface="Gill Sans Light (Body)"/>
                          <a:ea typeface="Calibri"/>
                          <a:cs typeface="Times New Roman"/>
                        </a:rPr>
                        <a:t>biomicelar</a:t>
                      </a:r>
                      <a:r>
                        <a:rPr lang="en-US" sz="1050" i="1" dirty="0">
                          <a:solidFill>
                            <a:srgbClr val="7030A0"/>
                          </a:solidFill>
                          <a:effectLst/>
                          <a:latin typeface="Gill Sans Light (Body)"/>
                          <a:ea typeface="Calibri"/>
                          <a:cs typeface="Times New Roman"/>
                        </a:rPr>
                        <a:t> chromatography, hydrophilic interaction liquid chromatography </a:t>
                      </a:r>
                      <a:r>
                        <a:rPr lang="en-US" sz="1050" dirty="0">
                          <a:solidFill>
                            <a:srgbClr val="7030A0"/>
                          </a:solidFill>
                          <a:effectLst/>
                          <a:latin typeface="Gill Sans Light (Body)"/>
                          <a:ea typeface="Calibri"/>
                          <a:cs typeface="Times New Roman"/>
                        </a:rPr>
                        <a:t>(HILIC)), </a:t>
                      </a:r>
                      <a:r>
                        <a:rPr lang="sr-Latn-RS" sz="1050" dirty="0">
                          <a:solidFill>
                            <a:srgbClr val="7030A0"/>
                          </a:solidFill>
                          <a:effectLst/>
                          <a:latin typeface="Gill Sans Light (Body)"/>
                          <a:ea typeface="Calibri"/>
                          <a:cs typeface="Times New Roman"/>
                        </a:rPr>
                        <a:t/>
                      </a:r>
                      <a:br>
                        <a:rPr lang="sr-Latn-RS" sz="1050" dirty="0">
                          <a:solidFill>
                            <a:srgbClr val="7030A0"/>
                          </a:solidFill>
                          <a:effectLst/>
                          <a:latin typeface="Gill Sans Light (Body)"/>
                          <a:ea typeface="Calibri"/>
                          <a:cs typeface="Times New Roman"/>
                        </a:rPr>
                      </a:br>
                      <a:r>
                        <a:rPr lang="en-US" sz="1050" i="1" dirty="0">
                          <a:solidFill>
                            <a:srgbClr val="7030A0"/>
                          </a:solidFill>
                          <a:effectLst/>
                          <a:latin typeface="Gill Sans Light (Body)"/>
                          <a:ea typeface="Calibri"/>
                          <a:cs typeface="Times New Roman"/>
                        </a:rPr>
                        <a:t>in vitro </a:t>
                      </a:r>
                      <a:r>
                        <a:rPr lang="en-US" sz="1050" dirty="0" err="1">
                          <a:solidFill>
                            <a:srgbClr val="7030A0"/>
                          </a:solidFill>
                          <a:effectLst/>
                          <a:latin typeface="Gill Sans Light (Body)"/>
                          <a:ea typeface="Calibri"/>
                          <a:cs typeface="Times New Roman"/>
                        </a:rPr>
                        <a:t>ispitivanja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organska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sinteza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fizičkohemijska</a:t>
                      </a:r>
                      <a:r>
                        <a:rPr lang="en-US" sz="1050" dirty="0">
                          <a:solidFill>
                            <a:srgbClr val="7030A0"/>
                          </a:solidFill>
                          <a:effectLst/>
                          <a:latin typeface="Gill Sans Light (Body)"/>
                          <a:ea typeface="Calibri"/>
                          <a:cs typeface="Times New Roman"/>
                        </a:rPr>
                        <a:t> </a:t>
                      </a:r>
                      <a:r>
                        <a:rPr lang="en-US" sz="1050" dirty="0" err="1">
                          <a:solidFill>
                            <a:srgbClr val="7030A0"/>
                          </a:solidFill>
                          <a:effectLst/>
                          <a:latin typeface="Gill Sans Light (Body)"/>
                          <a:ea typeface="Calibri"/>
                          <a:cs typeface="Times New Roman"/>
                        </a:rPr>
                        <a:t>karakterizacija</a:t>
                      </a:r>
                      <a:r>
                        <a:rPr lang="en-US" sz="1050" dirty="0" smtClean="0">
                          <a:solidFill>
                            <a:srgbClr val="7030A0"/>
                          </a:solidFill>
                          <a:effectLst/>
                          <a:latin typeface="Gill Sans Light (Body)"/>
                          <a:ea typeface="Calibri"/>
                          <a:cs typeface="Times New Roman"/>
                        </a:rPr>
                        <a:t>.</a:t>
                      </a:r>
                      <a:r>
                        <a:rPr lang="sr-Latn-RS" sz="1050" dirty="0" smtClean="0">
                          <a:solidFill>
                            <a:srgbClr val="7030A0"/>
                          </a:solidFill>
                          <a:effectLst/>
                          <a:latin typeface="Gill Sans Light (Body)"/>
                          <a:ea typeface="Calibri"/>
                          <a:cs typeface="Times New Roman"/>
                        </a:rPr>
                        <a:t> Elektrohemijske tehnike: ciklična voltametrija (CV), diferencijalno pulsna voltametrija (DPV) i voltametrija pravougaonih talasa (SWV).</a:t>
                      </a:r>
                      <a:endParaRPr lang="en-US" sz="105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Rectangle 6"/>
          <p:cNvSpPr/>
          <p:nvPr/>
        </p:nvSpPr>
        <p:spPr>
          <a:xfrm>
            <a:off x="4391296" y="3848879"/>
            <a:ext cx="2705540" cy="835613"/>
          </a:xfrm>
          <a:prstGeom prst="rect">
            <a:avLst/>
          </a:prstGeom>
        </p:spPr>
        <p:txBody>
          <a:bodyPr wrap="square">
            <a:spAutoFit/>
          </a:bodyPr>
          <a:lstStyle/>
          <a:p>
            <a:pPr algn="l">
              <a:lnSpc>
                <a:spcPct val="115000"/>
              </a:lnSpc>
            </a:pPr>
            <a:r>
              <a:rPr lang="sr-Latn-RS" sz="1050" i="0" dirty="0" smtClean="0">
                <a:solidFill>
                  <a:srgbClr val="003300"/>
                </a:solidFill>
                <a:latin typeface="Gill Sans Light (Body)"/>
              </a:rPr>
              <a:t>Mag. </a:t>
            </a:r>
            <a:r>
              <a:rPr lang="sr-Latn-RS" sz="1050" i="0" dirty="0" err="1">
                <a:solidFill>
                  <a:srgbClr val="003300"/>
                </a:solidFill>
                <a:latin typeface="Gill Sans Light (Body)"/>
              </a:rPr>
              <a:t>f</a:t>
            </a:r>
            <a:r>
              <a:rPr lang="sr-Latn-RS" sz="1050" i="0" dirty="0" err="1" smtClean="0">
                <a:solidFill>
                  <a:srgbClr val="003300"/>
                </a:solidFill>
                <a:latin typeface="Gill Sans Light (Body)"/>
              </a:rPr>
              <a:t>arm</a:t>
            </a:r>
            <a:r>
              <a:rPr lang="sr-Latn-RS" sz="1050" i="0" dirty="0" smtClean="0">
                <a:solidFill>
                  <a:srgbClr val="003300"/>
                </a:solidFill>
                <a:latin typeface="Gill Sans Light (Body)"/>
              </a:rPr>
              <a:t>. </a:t>
            </a:r>
            <a:r>
              <a:rPr lang="sr-Latn-RS" sz="1050" i="0" dirty="0">
                <a:solidFill>
                  <a:srgbClr val="003300"/>
                </a:solidFill>
                <a:latin typeface="Gill Sans Light (Body)"/>
              </a:rPr>
              <a:t>Dušan Ružić</a:t>
            </a:r>
            <a:r>
              <a:rPr lang="sr-Latn-RS" sz="1050" i="0" dirty="0" smtClean="0">
                <a:solidFill>
                  <a:srgbClr val="003300"/>
                </a:solidFill>
                <a:latin typeface="Gill Sans Light (Body)"/>
              </a:rPr>
              <a:t>, asistent</a:t>
            </a:r>
            <a:endParaRPr lang="sr-Latn-RS" sz="1050" i="0" dirty="0">
              <a:solidFill>
                <a:srgbClr val="003300"/>
              </a:solidFill>
              <a:latin typeface="Gill Sans Light (Body)"/>
            </a:endParaRPr>
          </a:p>
          <a:p>
            <a:pPr algn="l">
              <a:lnSpc>
                <a:spcPct val="115000"/>
              </a:lnSpc>
            </a:pPr>
            <a:r>
              <a:rPr lang="sr-Latn-RS" sz="1050" i="0" dirty="0" smtClean="0">
                <a:solidFill>
                  <a:srgbClr val="003300"/>
                </a:solidFill>
                <a:latin typeface="Gill Sans Light (Body)"/>
              </a:rPr>
              <a:t>Mag. </a:t>
            </a:r>
            <a:r>
              <a:rPr lang="sr-Latn-RS" sz="1050" i="0" dirty="0" err="1">
                <a:solidFill>
                  <a:srgbClr val="003300"/>
                </a:solidFill>
                <a:latin typeface="Gill Sans Light (Body)"/>
              </a:rPr>
              <a:t>f</a:t>
            </a:r>
            <a:r>
              <a:rPr lang="sr-Latn-RS" sz="1050" i="0" dirty="0" err="1" smtClean="0">
                <a:solidFill>
                  <a:srgbClr val="003300"/>
                </a:solidFill>
                <a:latin typeface="Gill Sans Light (Body)"/>
              </a:rPr>
              <a:t>arm</a:t>
            </a:r>
            <a:r>
              <a:rPr lang="sr-Latn-RS" sz="1050" i="0" dirty="0" smtClean="0">
                <a:solidFill>
                  <a:srgbClr val="003300"/>
                </a:solidFill>
                <a:latin typeface="Gill Sans Light (Body)"/>
              </a:rPr>
              <a:t>. </a:t>
            </a:r>
            <a:r>
              <a:rPr lang="sr-Latn-RS" sz="1050" i="0" dirty="0">
                <a:solidFill>
                  <a:srgbClr val="003300"/>
                </a:solidFill>
                <a:latin typeface="Gill Sans Light (Body)"/>
              </a:rPr>
              <a:t>Nemanja Đoković</a:t>
            </a:r>
            <a:r>
              <a:rPr lang="sr-Latn-RS" sz="1050" i="0" dirty="0" smtClean="0">
                <a:solidFill>
                  <a:srgbClr val="003300"/>
                </a:solidFill>
                <a:latin typeface="Gill Sans Light (Body)"/>
              </a:rPr>
              <a:t>, asistent</a:t>
            </a:r>
            <a:endParaRPr lang="sr-Latn-RS" sz="1050" i="0" dirty="0">
              <a:solidFill>
                <a:srgbClr val="003300"/>
              </a:solidFill>
              <a:latin typeface="Gill Sans Light (Body)"/>
            </a:endParaRPr>
          </a:p>
          <a:p>
            <a:pPr algn="l">
              <a:lnSpc>
                <a:spcPct val="115000"/>
              </a:lnSpc>
            </a:pPr>
            <a:r>
              <a:rPr lang="sr-Latn-RS" sz="1050" i="0" dirty="0" smtClean="0">
                <a:solidFill>
                  <a:srgbClr val="003300"/>
                </a:solidFill>
                <a:latin typeface="Gill Sans Light (Body)"/>
              </a:rPr>
              <a:t>Mag. </a:t>
            </a:r>
            <a:r>
              <a:rPr lang="sr-Latn-RS" sz="1050" i="0" dirty="0" err="1">
                <a:solidFill>
                  <a:srgbClr val="003300"/>
                </a:solidFill>
                <a:latin typeface="Gill Sans Light (Body)"/>
              </a:rPr>
              <a:t>f</a:t>
            </a:r>
            <a:r>
              <a:rPr lang="sr-Latn-RS" sz="1050" i="0" dirty="0" err="1" smtClean="0">
                <a:solidFill>
                  <a:srgbClr val="003300"/>
                </a:solidFill>
                <a:latin typeface="Gill Sans Light (Body)"/>
              </a:rPr>
              <a:t>arm</a:t>
            </a:r>
            <a:r>
              <a:rPr lang="sr-Latn-RS" sz="1050" i="0" dirty="0" smtClean="0">
                <a:solidFill>
                  <a:srgbClr val="003300"/>
                </a:solidFill>
                <a:latin typeface="Gill Sans Light (Body)"/>
              </a:rPr>
              <a:t>. </a:t>
            </a:r>
            <a:r>
              <a:rPr lang="sr-Latn-RS" sz="1050" i="0" dirty="0">
                <a:solidFill>
                  <a:srgbClr val="003300"/>
                </a:solidFill>
                <a:latin typeface="Gill Sans Light (Body)"/>
              </a:rPr>
              <a:t>Milica Radan</a:t>
            </a:r>
            <a:r>
              <a:rPr lang="sr-Latn-RS" sz="1050" i="0" dirty="0" smtClean="0">
                <a:solidFill>
                  <a:srgbClr val="003300"/>
                </a:solidFill>
                <a:latin typeface="Gill Sans Light (Body)"/>
              </a:rPr>
              <a:t>, asistent</a:t>
            </a:r>
            <a:endParaRPr lang="sr-Latn-RS" sz="1050" i="0" dirty="0">
              <a:solidFill>
                <a:srgbClr val="003300"/>
              </a:solidFill>
              <a:latin typeface="Gill Sans Light (Body)"/>
            </a:endParaRPr>
          </a:p>
          <a:p>
            <a:pPr algn="l">
              <a:lnSpc>
                <a:spcPct val="115000"/>
              </a:lnSpc>
            </a:pPr>
            <a:r>
              <a:rPr lang="sr-Latn-RS" sz="1050" i="0" dirty="0" smtClean="0">
                <a:solidFill>
                  <a:srgbClr val="003300"/>
                </a:solidFill>
                <a:latin typeface="Gill Sans Light (Body)"/>
              </a:rPr>
              <a:t>Mag. </a:t>
            </a:r>
            <a:r>
              <a:rPr lang="sr-Latn-RS" sz="1050" i="0" dirty="0" err="1">
                <a:solidFill>
                  <a:srgbClr val="003300"/>
                </a:solidFill>
                <a:latin typeface="Gill Sans Light (Body)"/>
              </a:rPr>
              <a:t>f</a:t>
            </a:r>
            <a:r>
              <a:rPr lang="sr-Latn-RS" sz="1050" i="0" dirty="0" err="1" smtClean="0">
                <a:solidFill>
                  <a:srgbClr val="003300"/>
                </a:solidFill>
                <a:latin typeface="Gill Sans Light (Body)"/>
              </a:rPr>
              <a:t>arm</a:t>
            </a:r>
            <a:r>
              <a:rPr lang="sr-Latn-RS" sz="1050" i="0" dirty="0" smtClean="0">
                <a:solidFill>
                  <a:srgbClr val="003300"/>
                </a:solidFill>
                <a:latin typeface="Gill Sans Light (Body)"/>
              </a:rPr>
              <a:t>. </a:t>
            </a:r>
            <a:r>
              <a:rPr lang="sr-Latn-RS" sz="1050" i="0" dirty="0">
                <a:solidFill>
                  <a:srgbClr val="003300"/>
                </a:solidFill>
                <a:latin typeface="Gill Sans Light (Body)"/>
              </a:rPr>
              <a:t>Darija </a:t>
            </a:r>
            <a:r>
              <a:rPr lang="sr-Latn-RS" sz="1050" i="0" dirty="0" smtClean="0">
                <a:solidFill>
                  <a:srgbClr val="003300"/>
                </a:solidFill>
                <a:latin typeface="Gill Sans Light (Body)"/>
              </a:rPr>
              <a:t>Obradović, asistent</a:t>
            </a:r>
            <a:endParaRPr lang="sr-Latn-RS" sz="1050" i="0" dirty="0">
              <a:solidFill>
                <a:srgbClr val="003300"/>
              </a:solidFill>
              <a:latin typeface="Gill Sans Light (Body)"/>
            </a:endParaRPr>
          </a:p>
        </p:txBody>
      </p:sp>
      <p:pic>
        <p:nvPicPr>
          <p:cNvPr id="4098" name="Picture 2" descr="Dr sc. Katarina Nikol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875" y="1478434"/>
            <a:ext cx="1122497" cy="1364956"/>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815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31766498"/>
              </p:ext>
            </p:extLst>
          </p:nvPr>
        </p:nvGraphicFramePr>
        <p:xfrm>
          <a:off x="456634" y="1805618"/>
          <a:ext cx="6647995" cy="8421624"/>
        </p:xfrm>
        <a:graphic>
          <a:graphicData uri="http://schemas.openxmlformats.org/drawingml/2006/table">
            <a:tbl>
              <a:tblPr firstRow="1" firstCol="1" bandRow="1">
                <a:tableStyleId>{5940675A-B579-460E-94D1-54222C63F5DA}</a:tableStyleId>
              </a:tblPr>
              <a:tblGrid>
                <a:gridCol w="663392">
                  <a:extLst>
                    <a:ext uri="{9D8B030D-6E8A-4147-A177-3AD203B41FA5}">
                      <a16:colId xmlns:a16="http://schemas.microsoft.com/office/drawing/2014/main" xmlns="" val="20000"/>
                    </a:ext>
                  </a:extLst>
                </a:gridCol>
                <a:gridCol w="5984603">
                  <a:extLst>
                    <a:ext uri="{9D8B030D-6E8A-4147-A177-3AD203B41FA5}">
                      <a16:colId xmlns:a16="http://schemas.microsoft.com/office/drawing/2014/main" xmlns="" val="20001"/>
                    </a:ext>
                  </a:extLst>
                </a:gridCol>
              </a:tblGrid>
              <a:tr h="742345">
                <a:tc>
                  <a:txBody>
                    <a:bodyPr/>
                    <a:lstStyle/>
                    <a:p>
                      <a:pPr algn="l">
                        <a:spcAft>
                          <a:spcPts val="0"/>
                        </a:spcAft>
                      </a:pPr>
                      <a:r>
                        <a:rPr lang="sr-Latn-RS" sz="810" kern="1200" dirty="0">
                          <a:solidFill>
                            <a:srgbClr val="003300"/>
                          </a:solidFill>
                          <a:effectLst/>
                          <a:latin typeface="+mj-lt"/>
                        </a:rPr>
                        <a:t>Projekti/ finansiranje:</a:t>
                      </a:r>
                      <a:endParaRPr lang="en-US" sz="810" dirty="0">
                        <a:solidFill>
                          <a:srgbClr val="00330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975" lvl="0" indent="-180975" algn="l">
                        <a:buFont typeface="+mj-lt"/>
                        <a:buAutoNum type="arabicPeriod"/>
                      </a:pPr>
                      <a:r>
                        <a:rPr lang="en-US" sz="810" b="0" i="0" u="none" strike="noStrike" cap="none" spc="0" baseline="0" dirty="0" err="1">
                          <a:ln>
                            <a:noFill/>
                          </a:ln>
                          <a:solidFill>
                            <a:srgbClr val="003300"/>
                          </a:solidFill>
                          <a:effectLst/>
                          <a:uFillTx/>
                          <a:latin typeface="+mj-lt"/>
                          <a:ea typeface="+mn-ea"/>
                          <a:cs typeface="+mn-cs"/>
                          <a:sym typeface="Gill Sans"/>
                        </a:rPr>
                        <a:t>Ministarstvo</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nauke</a:t>
                      </a:r>
                      <a:r>
                        <a:rPr lang="en-US" sz="810" b="0" i="0" u="none" strike="noStrike" cap="none" spc="0" baseline="0" dirty="0">
                          <a:ln>
                            <a:noFill/>
                          </a:ln>
                          <a:solidFill>
                            <a:srgbClr val="003300"/>
                          </a:solidFill>
                          <a:effectLst/>
                          <a:uFillTx/>
                          <a:latin typeface="+mj-lt"/>
                          <a:ea typeface="+mn-ea"/>
                          <a:cs typeface="+mn-cs"/>
                          <a:sym typeface="Gill Sans"/>
                        </a:rPr>
                        <a:t> i </a:t>
                      </a:r>
                      <a:r>
                        <a:rPr lang="en-US" sz="810" b="0" i="0" u="none" strike="noStrike" cap="none" spc="0" baseline="0" dirty="0" err="1">
                          <a:ln>
                            <a:noFill/>
                          </a:ln>
                          <a:solidFill>
                            <a:srgbClr val="003300"/>
                          </a:solidFill>
                          <a:effectLst/>
                          <a:uFillTx/>
                          <a:latin typeface="+mj-lt"/>
                          <a:ea typeface="+mn-ea"/>
                          <a:cs typeface="+mn-cs"/>
                          <a:sym typeface="Gill Sans"/>
                        </a:rPr>
                        <a:t>tehnološkog</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razvoja</a:t>
                      </a:r>
                      <a:r>
                        <a:rPr lang="en-US" sz="810" b="0" i="0" u="none" strike="noStrike" cap="none" spc="0" baseline="0" dirty="0">
                          <a:ln>
                            <a:noFill/>
                          </a:ln>
                          <a:solidFill>
                            <a:srgbClr val="003300"/>
                          </a:solidFill>
                          <a:effectLst/>
                          <a:uFillTx/>
                          <a:latin typeface="+mj-lt"/>
                          <a:ea typeface="+mn-ea"/>
                          <a:cs typeface="+mn-cs"/>
                          <a:sym typeface="Gill Sans"/>
                        </a:rPr>
                        <a:t> RS, </a:t>
                      </a:r>
                      <a:r>
                        <a:rPr lang="en-US" sz="810" b="0" i="0" u="none" strike="noStrike" cap="none" spc="0" baseline="0" dirty="0" err="1">
                          <a:ln>
                            <a:noFill/>
                          </a:ln>
                          <a:solidFill>
                            <a:srgbClr val="003300"/>
                          </a:solidFill>
                          <a:effectLst/>
                          <a:uFillTx/>
                          <a:latin typeface="+mj-lt"/>
                          <a:ea typeface="+mn-ea"/>
                          <a:cs typeface="+mn-cs"/>
                          <a:sym typeface="Gill Sans"/>
                        </a:rPr>
                        <a:t>Ugovor</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broj</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smtClean="0">
                          <a:ln>
                            <a:noFill/>
                          </a:ln>
                          <a:solidFill>
                            <a:srgbClr val="003300"/>
                          </a:solidFill>
                          <a:effectLst/>
                          <a:uFillTx/>
                          <a:latin typeface="+mj-lt"/>
                          <a:ea typeface="+mn-ea"/>
                          <a:cs typeface="+mn-cs"/>
                          <a:sym typeface="Gill Sans"/>
                        </a:rPr>
                        <a:t>451-03-9/2021-14/200161</a:t>
                      </a:r>
                      <a:endParaRPr lang="en-US" sz="810" b="0" i="0" u="none" strike="noStrike" cap="none" spc="0" baseline="0" dirty="0">
                        <a:ln>
                          <a:noFill/>
                        </a:ln>
                        <a:solidFill>
                          <a:srgbClr val="003300"/>
                        </a:solidFill>
                        <a:effectLst/>
                        <a:uFillTx/>
                        <a:latin typeface="+mj-lt"/>
                        <a:ea typeface="+mn-ea"/>
                        <a:cs typeface="+mn-cs"/>
                        <a:sym typeface="Gill Sans"/>
                      </a:endParaRPr>
                    </a:p>
                    <a:p>
                      <a:pPr marL="180975" lvl="0" indent="-180975" algn="l">
                        <a:buFont typeface="+mj-lt"/>
                        <a:buAutoNum type="arabicPeriod"/>
                      </a:pPr>
                      <a:r>
                        <a:rPr lang="en-US" sz="810" b="0" i="0" u="none" strike="noStrike" cap="none" spc="0" baseline="0" dirty="0" err="1">
                          <a:ln>
                            <a:noFill/>
                          </a:ln>
                          <a:solidFill>
                            <a:srgbClr val="003300"/>
                          </a:solidFill>
                          <a:effectLst/>
                          <a:uFillTx/>
                          <a:latin typeface="+mj-lt"/>
                          <a:ea typeface="+mn-ea"/>
                          <a:cs typeface="+mn-cs"/>
                          <a:sym typeface="Gill Sans"/>
                        </a:rPr>
                        <a:t>Bilateralni</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projekat</a:t>
                      </a:r>
                      <a:r>
                        <a:rPr lang="en-US" sz="810" b="0" i="0" u="none" strike="noStrike" cap="none" spc="0" baseline="0" dirty="0">
                          <a:ln>
                            <a:noFill/>
                          </a:ln>
                          <a:solidFill>
                            <a:srgbClr val="003300"/>
                          </a:solidFill>
                          <a:effectLst/>
                          <a:uFillTx/>
                          <a:latin typeface="+mj-lt"/>
                          <a:ea typeface="+mn-ea"/>
                          <a:cs typeface="+mn-cs"/>
                          <a:sym typeface="Gill Sans"/>
                        </a:rPr>
                        <a:t>, Hubert </a:t>
                      </a:r>
                      <a:r>
                        <a:rPr lang="en-US" sz="810" b="0" i="0" u="none" strike="noStrike" cap="none" spc="0" baseline="0" dirty="0" err="1">
                          <a:ln>
                            <a:noFill/>
                          </a:ln>
                          <a:solidFill>
                            <a:srgbClr val="003300"/>
                          </a:solidFill>
                          <a:effectLst/>
                          <a:uFillTx/>
                          <a:latin typeface="+mj-lt"/>
                          <a:ea typeface="+mn-ea"/>
                          <a:cs typeface="+mn-cs"/>
                          <a:sym typeface="Gill Sans"/>
                        </a:rPr>
                        <a:t>Curien</a:t>
                      </a:r>
                      <a:r>
                        <a:rPr lang="en-US" sz="810" b="0" i="0" u="none" strike="noStrike" cap="none" spc="0" baseline="0" dirty="0">
                          <a:ln>
                            <a:noFill/>
                          </a:ln>
                          <a:solidFill>
                            <a:srgbClr val="003300"/>
                          </a:solidFill>
                          <a:effectLst/>
                          <a:uFillTx/>
                          <a:latin typeface="+mj-lt"/>
                          <a:ea typeface="+mn-ea"/>
                          <a:cs typeface="+mn-cs"/>
                          <a:sym typeface="Gill Sans"/>
                        </a:rPr>
                        <a:t> Partnership Project for collaboration France-Serbia 2020-2022 (Program </a:t>
                      </a:r>
                      <a:r>
                        <a:rPr lang="en-US" sz="810" b="0" i="0" u="none" strike="noStrike" cap="none" spc="0" baseline="0" dirty="0" err="1">
                          <a:ln>
                            <a:noFill/>
                          </a:ln>
                          <a:solidFill>
                            <a:srgbClr val="003300"/>
                          </a:solidFill>
                          <a:effectLst/>
                          <a:uFillTx/>
                          <a:latin typeface="+mj-lt"/>
                          <a:ea typeface="+mn-ea"/>
                          <a:cs typeface="+mn-cs"/>
                          <a:sym typeface="Gill Sans"/>
                        </a:rPr>
                        <a:t>Pavle</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Savic</a:t>
                      </a:r>
                      <a:r>
                        <a:rPr lang="en-US" sz="810" b="0" i="0" u="none" strike="noStrike" cap="none" spc="0" baseline="0" dirty="0">
                          <a:ln>
                            <a:noFill/>
                          </a:ln>
                          <a:solidFill>
                            <a:srgbClr val="003300"/>
                          </a:solidFill>
                          <a:effectLst/>
                          <a:uFillTx/>
                          <a:latin typeface="+mj-lt"/>
                          <a:ea typeface="+mn-ea"/>
                          <a:cs typeface="+mn-cs"/>
                          <a:sym typeface="Gill Sans"/>
                        </a:rPr>
                        <a:t> 2020): Identification of novel DOT1L and DNMT1/3A inhibitors, with Epigenetic Chemical Biology, </a:t>
                      </a:r>
                      <a:r>
                        <a:rPr lang="en-US" sz="810" b="0" i="0" u="none" strike="noStrike" cap="none" spc="0" baseline="0" dirty="0" err="1">
                          <a:ln>
                            <a:noFill/>
                          </a:ln>
                          <a:solidFill>
                            <a:srgbClr val="003300"/>
                          </a:solidFill>
                          <a:effectLst/>
                          <a:uFillTx/>
                          <a:latin typeface="+mj-lt"/>
                          <a:ea typeface="+mn-ea"/>
                          <a:cs typeface="+mn-cs"/>
                          <a:sym typeface="Gill Sans"/>
                        </a:rPr>
                        <a:t>Institut</a:t>
                      </a:r>
                      <a:r>
                        <a:rPr lang="en-US" sz="810" b="0" i="0" u="none" strike="noStrike" cap="none" spc="0" baseline="0" dirty="0">
                          <a:ln>
                            <a:noFill/>
                          </a:ln>
                          <a:solidFill>
                            <a:srgbClr val="003300"/>
                          </a:solidFill>
                          <a:effectLst/>
                          <a:uFillTx/>
                          <a:latin typeface="+mj-lt"/>
                          <a:ea typeface="+mn-ea"/>
                          <a:cs typeface="+mn-cs"/>
                          <a:sym typeface="Gill Sans"/>
                        </a:rPr>
                        <a:t> Pasteur, CNRS UMR3523, Paris 75015 France (Prof</a:t>
                      </a:r>
                      <a:r>
                        <a:rPr lang="sr-Latn-RS" sz="810" b="0" i="0" u="none" strike="noStrike" cap="none" spc="0" baseline="0" dirty="0">
                          <a:ln>
                            <a:noFill/>
                          </a:ln>
                          <a:solidFill>
                            <a:srgbClr val="003300"/>
                          </a:solidFill>
                          <a:effectLst/>
                          <a:uFillTx/>
                          <a:latin typeface="+mj-lt"/>
                          <a:ea typeface="+mn-ea"/>
                          <a:cs typeface="+mn-cs"/>
                          <a:sym typeface="Gill Sans"/>
                        </a:rPr>
                        <a:t>.</a:t>
                      </a:r>
                      <a:r>
                        <a:rPr lang="en-US" sz="810" b="0" i="0" u="none" strike="noStrike" cap="none" spc="0" baseline="0" dirty="0">
                          <a:ln>
                            <a:noFill/>
                          </a:ln>
                          <a:solidFill>
                            <a:srgbClr val="003300"/>
                          </a:solidFill>
                          <a:effectLst/>
                          <a:uFillTx/>
                          <a:latin typeface="+mj-lt"/>
                          <a:ea typeface="+mn-ea"/>
                          <a:cs typeface="+mn-cs"/>
                          <a:sym typeface="Gill Sans"/>
                        </a:rPr>
                        <a:t> Paola </a:t>
                      </a:r>
                      <a:r>
                        <a:rPr lang="en-US" sz="810" b="0" i="0" u="none" strike="noStrike" cap="none" spc="0" baseline="0" dirty="0" err="1">
                          <a:ln>
                            <a:noFill/>
                          </a:ln>
                          <a:solidFill>
                            <a:srgbClr val="003300"/>
                          </a:solidFill>
                          <a:effectLst/>
                          <a:uFillTx/>
                          <a:latin typeface="+mj-lt"/>
                          <a:ea typeface="+mn-ea"/>
                          <a:cs typeface="+mn-cs"/>
                          <a:sym typeface="Gill Sans"/>
                        </a:rPr>
                        <a:t>Arimondo</a:t>
                      </a:r>
                      <a:r>
                        <a:rPr lang="en-US" sz="810" b="0" i="0" u="none" strike="noStrike" cap="none" spc="0" baseline="0" dirty="0">
                          <a:ln>
                            <a:noFill/>
                          </a:ln>
                          <a:solidFill>
                            <a:srgbClr val="003300"/>
                          </a:solidFill>
                          <a:effectLst/>
                          <a:uFillTx/>
                          <a:latin typeface="+mj-lt"/>
                          <a:ea typeface="+mn-ea"/>
                          <a:cs typeface="+mn-cs"/>
                          <a:sym typeface="Gill Sans"/>
                        </a:rPr>
                        <a:t> research group). </a:t>
                      </a:r>
                    </a:p>
                    <a:p>
                      <a:pPr marL="180975" lvl="0" indent="-180975" algn="l">
                        <a:buFont typeface="+mj-lt"/>
                        <a:buAutoNum type="arabicPeriod"/>
                      </a:pPr>
                      <a:r>
                        <a:rPr lang="en-US" sz="810" b="0" i="0" u="none" strike="noStrike" cap="none" spc="0" baseline="0" dirty="0">
                          <a:ln>
                            <a:noFill/>
                          </a:ln>
                          <a:solidFill>
                            <a:srgbClr val="003300"/>
                          </a:solidFill>
                          <a:effectLst/>
                          <a:uFillTx/>
                          <a:latin typeface="+mj-lt"/>
                          <a:ea typeface="+mn-ea"/>
                          <a:cs typeface="+mn-cs"/>
                          <a:sym typeface="Gill Sans"/>
                        </a:rPr>
                        <a:t>Deutsche </a:t>
                      </a:r>
                      <a:r>
                        <a:rPr lang="en-US" sz="810" b="0" i="0" u="none" strike="noStrike" cap="none" spc="0" baseline="0" dirty="0" err="1">
                          <a:ln>
                            <a:noFill/>
                          </a:ln>
                          <a:solidFill>
                            <a:srgbClr val="003300"/>
                          </a:solidFill>
                          <a:effectLst/>
                          <a:uFillTx/>
                          <a:latin typeface="+mj-lt"/>
                          <a:ea typeface="+mn-ea"/>
                          <a:cs typeface="+mn-cs"/>
                          <a:sym typeface="Gill Sans"/>
                        </a:rPr>
                        <a:t>Forschungsgemeinschaft</a:t>
                      </a:r>
                      <a:r>
                        <a:rPr lang="en-US" sz="810" b="0" i="0" u="none" strike="noStrike" cap="none" spc="0" baseline="0" dirty="0">
                          <a:ln>
                            <a:noFill/>
                          </a:ln>
                          <a:solidFill>
                            <a:srgbClr val="003300"/>
                          </a:solidFill>
                          <a:effectLst/>
                          <a:uFillTx/>
                          <a:latin typeface="+mj-lt"/>
                          <a:ea typeface="+mn-ea"/>
                          <a:cs typeface="+mn-cs"/>
                          <a:sym typeface="Gill Sans"/>
                        </a:rPr>
                        <a:t> (DFG) project named: Control of epigenetic states through light-triggered protein-protein interaction mediators, 2020-2023 PI Asst. Prof. Olalla </a:t>
                      </a:r>
                      <a:r>
                        <a:rPr lang="en-US" sz="810" b="0" i="0" u="none" strike="noStrike" cap="none" spc="0" baseline="0" dirty="0" err="1">
                          <a:ln>
                            <a:noFill/>
                          </a:ln>
                          <a:solidFill>
                            <a:srgbClr val="003300"/>
                          </a:solidFill>
                          <a:effectLst/>
                          <a:uFillTx/>
                          <a:latin typeface="+mj-lt"/>
                          <a:ea typeface="+mn-ea"/>
                          <a:cs typeface="+mn-cs"/>
                          <a:sym typeface="Gill Sans"/>
                        </a:rPr>
                        <a:t>Vázquez</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Fachbereich</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Chemie</a:t>
                      </a:r>
                      <a:r>
                        <a:rPr lang="en-US" sz="810" b="0" i="0" u="none" strike="noStrike" cap="none" spc="0" baseline="0" dirty="0">
                          <a:ln>
                            <a:noFill/>
                          </a:ln>
                          <a:solidFill>
                            <a:srgbClr val="003300"/>
                          </a:solidFill>
                          <a:effectLst/>
                          <a:uFillTx/>
                          <a:latin typeface="+mj-lt"/>
                          <a:ea typeface="+mn-ea"/>
                          <a:cs typeface="+mn-cs"/>
                          <a:sym typeface="Gill Sans"/>
                        </a:rPr>
                        <a:t> </a:t>
                      </a:r>
                      <a:r>
                        <a:rPr lang="en-US" sz="810" b="0" i="0" u="none" strike="noStrike" cap="none" spc="0" baseline="0" dirty="0" err="1">
                          <a:ln>
                            <a:noFill/>
                          </a:ln>
                          <a:solidFill>
                            <a:srgbClr val="003300"/>
                          </a:solidFill>
                          <a:effectLst/>
                          <a:uFillTx/>
                          <a:latin typeface="+mj-lt"/>
                          <a:ea typeface="+mn-ea"/>
                          <a:cs typeface="+mn-cs"/>
                          <a:sym typeface="Gill Sans"/>
                        </a:rPr>
                        <a:t>Philipps-Universität</a:t>
                      </a:r>
                      <a:r>
                        <a:rPr lang="en-US" sz="810" b="0" i="0" u="none" strike="noStrike" cap="none" spc="0" baseline="0" dirty="0">
                          <a:ln>
                            <a:noFill/>
                          </a:ln>
                          <a:solidFill>
                            <a:srgbClr val="003300"/>
                          </a:solidFill>
                          <a:effectLst/>
                          <a:uFillTx/>
                          <a:latin typeface="+mj-lt"/>
                          <a:ea typeface="+mn-ea"/>
                          <a:cs typeface="+mn-cs"/>
                          <a:sym typeface="Gill Sans"/>
                        </a:rPr>
                        <a:t> Marburg, Germany.</a:t>
                      </a:r>
                    </a:p>
                    <a:p>
                      <a:pPr marL="180975" lvl="0" indent="-180975" algn="l">
                        <a:buFont typeface="+mj-lt"/>
                        <a:buAutoNum type="arabicPeriod"/>
                      </a:pPr>
                      <a:r>
                        <a:rPr lang="en-US" sz="810" b="0" i="0" u="none" strike="noStrike" cap="none" spc="0" baseline="0" dirty="0">
                          <a:ln>
                            <a:noFill/>
                          </a:ln>
                          <a:solidFill>
                            <a:srgbClr val="003300"/>
                          </a:solidFill>
                          <a:effectLst/>
                          <a:uFillTx/>
                          <a:latin typeface="+mj-lt"/>
                          <a:ea typeface="+mn-ea"/>
                          <a:cs typeface="+mn-cs"/>
                          <a:sym typeface="Gill Sans"/>
                        </a:rPr>
                        <a:t>COST action CA18240 (2019-2023): “</a:t>
                      </a:r>
                      <a:r>
                        <a:rPr lang="en-US" sz="810" b="0" i="0" u="none" strike="noStrike" cap="none" spc="0" baseline="0" dirty="0" err="1">
                          <a:ln>
                            <a:noFill/>
                          </a:ln>
                          <a:solidFill>
                            <a:srgbClr val="003300"/>
                          </a:solidFill>
                          <a:effectLst/>
                          <a:uFillTx/>
                          <a:latin typeface="+mj-lt"/>
                          <a:ea typeface="+mn-ea"/>
                          <a:cs typeface="+mn-cs"/>
                          <a:sym typeface="Gill Sans"/>
                        </a:rPr>
                        <a:t>Adher</a:t>
                      </a:r>
                      <a:r>
                        <a:rPr lang="en-US" sz="810" b="0" i="0" u="none" strike="noStrike" cap="none" spc="0" baseline="0" dirty="0">
                          <a:ln>
                            <a:noFill/>
                          </a:ln>
                          <a:solidFill>
                            <a:srgbClr val="003300"/>
                          </a:solidFill>
                          <a:effectLst/>
                          <a:uFillTx/>
                          <a:latin typeface="+mj-lt"/>
                          <a:ea typeface="+mn-ea"/>
                          <a:cs typeface="+mn-cs"/>
                          <a:sym typeface="Gill Sans"/>
                        </a:rPr>
                        <a:t> ´n Rise’ on adhesion GPCRs for non-tenured scientists”</a:t>
                      </a:r>
                    </a:p>
                    <a:p>
                      <a:pPr marL="180975" lvl="0" indent="-180975" algn="l">
                        <a:buFont typeface="+mj-lt"/>
                        <a:buAutoNum type="arabicPeriod"/>
                      </a:pPr>
                      <a:r>
                        <a:rPr lang="en-US" sz="810" b="0" i="0" u="none" strike="noStrike" cap="none" spc="0" baseline="0" dirty="0">
                          <a:ln>
                            <a:noFill/>
                          </a:ln>
                          <a:solidFill>
                            <a:srgbClr val="003300"/>
                          </a:solidFill>
                          <a:effectLst/>
                          <a:uFillTx/>
                          <a:latin typeface="+mj-lt"/>
                          <a:ea typeface="+mn-ea"/>
                          <a:cs typeface="+mn-cs"/>
                          <a:sym typeface="Gill Sans"/>
                        </a:rPr>
                        <a:t>COST action CA18133 (2019-2023): “European Research Network on Signal Transduction”</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318870">
                <a:tc>
                  <a:txBody>
                    <a:bodyPr/>
                    <a:lstStyle/>
                    <a:p>
                      <a:pPr algn="l">
                        <a:spcAft>
                          <a:spcPts val="0"/>
                        </a:spcAft>
                      </a:pPr>
                      <a:r>
                        <a:rPr lang="sr-Latn-RS" sz="810" kern="1200" dirty="0">
                          <a:solidFill>
                            <a:srgbClr val="7030A0"/>
                          </a:solidFill>
                          <a:effectLst/>
                          <a:latin typeface="+mj-lt"/>
                        </a:rPr>
                        <a:t>Saradnje:</a:t>
                      </a:r>
                      <a:endParaRPr lang="en-US" sz="81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975" lvl="0" indent="-180975" algn="l">
                        <a:buFont typeface="+mj-lt"/>
                        <a:buAutoNum type="arabicPeriod"/>
                      </a:pPr>
                      <a:r>
                        <a:rPr lang="en-US" sz="810" b="0" i="0" u="none" strike="noStrike" cap="none" spc="0" baseline="0" dirty="0">
                          <a:ln>
                            <a:noFill/>
                          </a:ln>
                          <a:solidFill>
                            <a:srgbClr val="7030A0"/>
                          </a:solidFill>
                          <a:effectLst/>
                          <a:uFillTx/>
                          <a:latin typeface="+mj-lt"/>
                          <a:ea typeface="+mn-ea"/>
                          <a:cs typeface="+mn-cs"/>
                          <a:sym typeface="Gill Sans"/>
                        </a:rPr>
                        <a:t>Center for Multidisciplinary Research Institute of Nuclear Sciences VINCA, Serbia (national project 172033, 173001), </a:t>
                      </a:r>
                    </a:p>
                    <a:p>
                      <a:pPr marL="180975" lvl="0" indent="-180975" algn="l">
                        <a:buFont typeface="+mj-lt"/>
                        <a:buAutoNum type="arabicPeriod"/>
                      </a:pPr>
                      <a:r>
                        <a:rPr lang="en-US" sz="810" b="0" i="0" u="none" strike="noStrike" cap="none" spc="0" baseline="0" dirty="0">
                          <a:ln>
                            <a:noFill/>
                          </a:ln>
                          <a:solidFill>
                            <a:srgbClr val="7030A0"/>
                          </a:solidFill>
                          <a:effectLst/>
                          <a:uFillTx/>
                          <a:latin typeface="+mj-lt"/>
                          <a:ea typeface="+mn-ea"/>
                          <a:cs typeface="+mn-cs"/>
                          <a:sym typeface="Gill Sans"/>
                        </a:rPr>
                        <a:t>Institute of Oncology and Radiology of Serbia (national project 173001), University of East Anglia, UK (COST CM1406), </a:t>
                      </a:r>
                    </a:p>
                    <a:p>
                      <a:pPr marL="180975" lvl="0" indent="-180975" algn="l">
                        <a:buFont typeface="+mj-lt"/>
                        <a:buAutoNum type="arabicPeriod"/>
                      </a:pPr>
                      <a:r>
                        <a:rPr lang="en-US" sz="810" b="0" i="0" u="none" strike="noStrike" cap="none" spc="0" baseline="0" dirty="0" err="1">
                          <a:ln>
                            <a:noFill/>
                          </a:ln>
                          <a:solidFill>
                            <a:srgbClr val="7030A0"/>
                          </a:solidFill>
                          <a:effectLst/>
                          <a:uFillTx/>
                          <a:latin typeface="+mj-lt"/>
                          <a:ea typeface="+mn-ea"/>
                          <a:cs typeface="+mn-cs"/>
                          <a:sym typeface="Gill Sans"/>
                        </a:rPr>
                        <a:t>Universite</a:t>
                      </a:r>
                      <a:r>
                        <a:rPr lang="en-US" sz="810" b="0" i="0" u="none" strike="noStrike" cap="none" spc="0" baseline="0" dirty="0">
                          <a:ln>
                            <a:noFill/>
                          </a:ln>
                          <a:solidFill>
                            <a:srgbClr val="7030A0"/>
                          </a:solidFill>
                          <a:effectLst/>
                          <a:uFillTx/>
                          <a:latin typeface="+mj-lt"/>
                          <a:ea typeface="+mn-ea"/>
                          <a:cs typeface="+mn-cs"/>
                          <a:sym typeface="Gill Sans"/>
                        </a:rPr>
                        <a:t> de Poitiers, France (COST CM1406, COST CA17104), </a:t>
                      </a:r>
                    </a:p>
                    <a:p>
                      <a:pPr marL="180975" lvl="0" indent="-180975" algn="l">
                        <a:buFont typeface="+mj-lt"/>
                        <a:buAutoNum type="arabicPeriod"/>
                      </a:pPr>
                      <a:r>
                        <a:rPr lang="en-US" sz="810" b="0" i="0" u="none" strike="noStrike" cap="none" spc="0" baseline="0" dirty="0">
                          <a:ln>
                            <a:noFill/>
                          </a:ln>
                          <a:solidFill>
                            <a:srgbClr val="7030A0"/>
                          </a:solidFill>
                          <a:effectLst/>
                          <a:uFillTx/>
                          <a:latin typeface="+mj-lt"/>
                          <a:ea typeface="+mn-ea"/>
                          <a:cs typeface="+mn-cs"/>
                          <a:sym typeface="Gill Sans"/>
                        </a:rPr>
                        <a:t>University of St Andrews, UK (COST CM1103, COST CA15135), </a:t>
                      </a:r>
                    </a:p>
                    <a:p>
                      <a:pPr marL="180975" lvl="0" indent="-180975" algn="l">
                        <a:buFont typeface="+mj-lt"/>
                        <a:buAutoNum type="arabicPeriod"/>
                      </a:pPr>
                      <a:r>
                        <a:rPr lang="en-US" sz="810" b="0" i="0" u="none" strike="noStrike" cap="none" spc="0" baseline="0" dirty="0" err="1">
                          <a:ln>
                            <a:noFill/>
                          </a:ln>
                          <a:solidFill>
                            <a:srgbClr val="7030A0"/>
                          </a:solidFill>
                          <a:effectLst/>
                          <a:uFillTx/>
                          <a:latin typeface="+mj-lt"/>
                          <a:ea typeface="+mn-ea"/>
                          <a:cs typeface="+mn-cs"/>
                          <a:sym typeface="Gill Sans"/>
                        </a:rPr>
                        <a:t>Consejo</a:t>
                      </a:r>
                      <a:r>
                        <a:rPr lang="en-US" sz="810" b="0" i="0" u="none" strike="noStrike" cap="none" spc="0" baseline="0" dirty="0">
                          <a:ln>
                            <a:noFill/>
                          </a:ln>
                          <a:solidFill>
                            <a:srgbClr val="7030A0"/>
                          </a:solidFill>
                          <a:effectLst/>
                          <a:uFillTx/>
                          <a:latin typeface="+mj-lt"/>
                          <a:ea typeface="+mn-ea"/>
                          <a:cs typeface="+mn-cs"/>
                          <a:sym typeface="Gill Sans"/>
                        </a:rPr>
                        <a:t> Superior de </a:t>
                      </a:r>
                      <a:r>
                        <a:rPr lang="en-US" sz="810" b="0" i="0" u="none" strike="noStrike" cap="none" spc="0" baseline="0" dirty="0" err="1">
                          <a:ln>
                            <a:noFill/>
                          </a:ln>
                          <a:solidFill>
                            <a:srgbClr val="7030A0"/>
                          </a:solidFill>
                          <a:effectLst/>
                          <a:uFillTx/>
                          <a:latin typeface="+mj-lt"/>
                          <a:ea typeface="+mn-ea"/>
                          <a:cs typeface="+mn-cs"/>
                          <a:sym typeface="Gill Sans"/>
                        </a:rPr>
                        <a:t>Investigaciones</a:t>
                      </a:r>
                      <a:r>
                        <a:rPr lang="en-US" sz="810" b="0" i="0" u="none" strike="noStrike" cap="none" spc="0" baseline="0" dirty="0">
                          <a:ln>
                            <a:noFill/>
                          </a:ln>
                          <a:solidFill>
                            <a:srgbClr val="7030A0"/>
                          </a:solidFill>
                          <a:effectLst/>
                          <a:uFillTx/>
                          <a:latin typeface="+mj-lt"/>
                          <a:ea typeface="+mn-ea"/>
                          <a:cs typeface="+mn-cs"/>
                          <a:sym typeface="Gill Sans"/>
                        </a:rPr>
                        <a:t> </a:t>
                      </a:r>
                      <a:r>
                        <a:rPr lang="en-US" sz="810" b="0" i="0" u="none" strike="noStrike" cap="none" spc="0" baseline="0" dirty="0" err="1">
                          <a:ln>
                            <a:noFill/>
                          </a:ln>
                          <a:solidFill>
                            <a:srgbClr val="7030A0"/>
                          </a:solidFill>
                          <a:effectLst/>
                          <a:uFillTx/>
                          <a:latin typeface="+mj-lt"/>
                          <a:ea typeface="+mn-ea"/>
                          <a:cs typeface="+mn-cs"/>
                          <a:sym typeface="Gill Sans"/>
                        </a:rPr>
                        <a:t>Cientıficas</a:t>
                      </a:r>
                      <a:r>
                        <a:rPr lang="en-US" sz="810" b="0" i="0" u="none" strike="noStrike" cap="none" spc="0" baseline="0" dirty="0">
                          <a:ln>
                            <a:noFill/>
                          </a:ln>
                          <a:solidFill>
                            <a:srgbClr val="7030A0"/>
                          </a:solidFill>
                          <a:effectLst/>
                          <a:uFillTx/>
                          <a:latin typeface="+mj-lt"/>
                          <a:ea typeface="+mn-ea"/>
                          <a:cs typeface="+mn-cs"/>
                          <a:sym typeface="Gill Sans"/>
                        </a:rPr>
                        <a:t>, Madrid, Spain (COST CM1103, COST CA15135), </a:t>
                      </a:r>
                    </a:p>
                    <a:p>
                      <a:pPr marL="180975" lvl="0" indent="-180975" algn="l">
                        <a:buFont typeface="+mj-lt"/>
                        <a:buAutoNum type="arabicPeriod"/>
                      </a:pPr>
                      <a:r>
                        <a:rPr lang="en-US" sz="810" b="0" i="0" u="none" strike="noStrike" cap="none" spc="0" baseline="0" dirty="0">
                          <a:ln>
                            <a:noFill/>
                          </a:ln>
                          <a:solidFill>
                            <a:srgbClr val="7030A0"/>
                          </a:solidFill>
                          <a:effectLst/>
                          <a:uFillTx/>
                          <a:latin typeface="+mj-lt"/>
                          <a:ea typeface="+mn-ea"/>
                          <a:cs typeface="+mn-cs"/>
                          <a:sym typeface="Gill Sans"/>
                        </a:rPr>
                        <a:t>Heinrich Heine University, Dusseldorf, Germany (COST CM1103, COST CA1207, COST CA15135, COST CA18133), </a:t>
                      </a:r>
                    </a:p>
                    <a:p>
                      <a:pPr marL="180975" lvl="0" indent="-180975" algn="l">
                        <a:buFont typeface="+mj-lt"/>
                        <a:buAutoNum type="arabicPeriod"/>
                      </a:pPr>
                      <a:r>
                        <a:rPr lang="en-US" sz="810" b="0" i="0" u="none" strike="noStrike" cap="none" spc="0" baseline="0" dirty="0" err="1">
                          <a:ln>
                            <a:noFill/>
                          </a:ln>
                          <a:solidFill>
                            <a:srgbClr val="7030A0"/>
                          </a:solidFill>
                          <a:effectLst/>
                          <a:uFillTx/>
                          <a:latin typeface="+mj-lt"/>
                          <a:ea typeface="+mn-ea"/>
                          <a:cs typeface="+mn-cs"/>
                          <a:sym typeface="Gill Sans"/>
                        </a:rPr>
                        <a:t>Institut</a:t>
                      </a:r>
                      <a:r>
                        <a:rPr lang="en-US" sz="810" b="0" i="0" u="none" strike="noStrike" cap="none" spc="0" baseline="0" dirty="0">
                          <a:ln>
                            <a:noFill/>
                          </a:ln>
                          <a:solidFill>
                            <a:srgbClr val="7030A0"/>
                          </a:solidFill>
                          <a:effectLst/>
                          <a:uFillTx/>
                          <a:latin typeface="+mj-lt"/>
                          <a:ea typeface="+mn-ea"/>
                          <a:cs typeface="+mn-cs"/>
                          <a:sym typeface="Gill Sans"/>
                        </a:rPr>
                        <a:t> Pasteur, CNRS, Paris, France (COST CM1406, Bilateral project Serbia-France), </a:t>
                      </a:r>
                    </a:p>
                    <a:p>
                      <a:pPr marL="180975" indent="-180975" algn="l">
                        <a:buFont typeface="+mj-lt"/>
                        <a:buAutoNum type="arabicPeriod"/>
                      </a:pPr>
                      <a:r>
                        <a:rPr lang="en-US" sz="810" b="0" i="0" u="none" strike="noStrike" cap="none" spc="0" baseline="0" dirty="0" err="1">
                          <a:ln>
                            <a:noFill/>
                          </a:ln>
                          <a:solidFill>
                            <a:srgbClr val="7030A0"/>
                          </a:solidFill>
                          <a:effectLst/>
                          <a:uFillTx/>
                          <a:latin typeface="+mj-lt"/>
                          <a:ea typeface="+mn-ea"/>
                          <a:cs typeface="+mn-cs"/>
                          <a:sym typeface="Gill Sans"/>
                        </a:rPr>
                        <a:t>Fachbereich</a:t>
                      </a:r>
                      <a:r>
                        <a:rPr lang="en-US" sz="810" b="0" i="0" u="none" strike="noStrike" cap="none" spc="0" baseline="0" dirty="0">
                          <a:ln>
                            <a:noFill/>
                          </a:ln>
                          <a:solidFill>
                            <a:srgbClr val="7030A0"/>
                          </a:solidFill>
                          <a:effectLst/>
                          <a:uFillTx/>
                          <a:latin typeface="+mj-lt"/>
                          <a:ea typeface="+mn-ea"/>
                          <a:cs typeface="+mn-cs"/>
                          <a:sym typeface="Gill Sans"/>
                        </a:rPr>
                        <a:t> </a:t>
                      </a:r>
                      <a:r>
                        <a:rPr lang="en-US" sz="810" b="0" i="0" u="none" strike="noStrike" cap="none" spc="0" baseline="0" dirty="0" err="1">
                          <a:ln>
                            <a:noFill/>
                          </a:ln>
                          <a:solidFill>
                            <a:srgbClr val="7030A0"/>
                          </a:solidFill>
                          <a:effectLst/>
                          <a:uFillTx/>
                          <a:latin typeface="+mj-lt"/>
                          <a:ea typeface="+mn-ea"/>
                          <a:cs typeface="+mn-cs"/>
                          <a:sym typeface="Gill Sans"/>
                        </a:rPr>
                        <a:t>Chemie</a:t>
                      </a:r>
                      <a:r>
                        <a:rPr lang="en-US" sz="810" b="0" i="0" u="none" strike="noStrike" cap="none" spc="0" baseline="0" dirty="0">
                          <a:ln>
                            <a:noFill/>
                          </a:ln>
                          <a:solidFill>
                            <a:srgbClr val="7030A0"/>
                          </a:solidFill>
                          <a:effectLst/>
                          <a:uFillTx/>
                          <a:latin typeface="+mj-lt"/>
                          <a:ea typeface="+mn-ea"/>
                          <a:cs typeface="+mn-cs"/>
                          <a:sym typeface="Gill Sans"/>
                        </a:rPr>
                        <a:t> </a:t>
                      </a:r>
                      <a:r>
                        <a:rPr lang="en-US" sz="810" b="0" i="0" u="none" strike="noStrike" cap="none" spc="0" baseline="0" dirty="0" err="1">
                          <a:ln>
                            <a:noFill/>
                          </a:ln>
                          <a:solidFill>
                            <a:srgbClr val="7030A0"/>
                          </a:solidFill>
                          <a:effectLst/>
                          <a:uFillTx/>
                          <a:latin typeface="+mj-lt"/>
                          <a:ea typeface="+mn-ea"/>
                          <a:cs typeface="+mn-cs"/>
                          <a:sym typeface="Gill Sans"/>
                        </a:rPr>
                        <a:t>Philipps-Universität</a:t>
                      </a:r>
                      <a:r>
                        <a:rPr lang="en-US" sz="810" b="0" i="0" u="none" strike="noStrike" cap="none" spc="0" baseline="0" dirty="0">
                          <a:ln>
                            <a:noFill/>
                          </a:ln>
                          <a:solidFill>
                            <a:srgbClr val="7030A0"/>
                          </a:solidFill>
                          <a:effectLst/>
                          <a:uFillTx/>
                          <a:latin typeface="+mj-lt"/>
                          <a:ea typeface="+mn-ea"/>
                          <a:cs typeface="+mn-cs"/>
                          <a:sym typeface="Gill Sans"/>
                        </a:rPr>
                        <a:t> Marburg, Germany (COST CM1406, Deutsche </a:t>
                      </a:r>
                      <a:r>
                        <a:rPr lang="en-US" sz="810" b="0" i="0" u="none" strike="noStrike" cap="none" spc="0" baseline="0" dirty="0" err="1">
                          <a:ln>
                            <a:noFill/>
                          </a:ln>
                          <a:solidFill>
                            <a:srgbClr val="7030A0"/>
                          </a:solidFill>
                          <a:effectLst/>
                          <a:uFillTx/>
                          <a:latin typeface="+mj-lt"/>
                          <a:ea typeface="+mn-ea"/>
                          <a:cs typeface="+mn-cs"/>
                          <a:sym typeface="Gill Sans"/>
                        </a:rPr>
                        <a:t>Forschungsgemeinschaft</a:t>
                      </a:r>
                      <a:r>
                        <a:rPr lang="en-US" sz="810" b="0" i="0" u="none" strike="noStrike" cap="none" spc="0" baseline="0" dirty="0">
                          <a:ln>
                            <a:noFill/>
                          </a:ln>
                          <a:solidFill>
                            <a:srgbClr val="7030A0"/>
                          </a:solidFill>
                          <a:effectLst/>
                          <a:uFillTx/>
                          <a:latin typeface="+mj-lt"/>
                          <a:ea typeface="+mn-ea"/>
                          <a:cs typeface="+mn-cs"/>
                          <a:sym typeface="Gill Sans"/>
                        </a:rPr>
                        <a:t> project), </a:t>
                      </a:r>
                      <a:r>
                        <a:rPr lang="en-US" sz="810" b="0" i="0" u="none" strike="noStrike" cap="none" spc="0" baseline="0" dirty="0" err="1">
                          <a:ln>
                            <a:noFill/>
                          </a:ln>
                          <a:solidFill>
                            <a:srgbClr val="7030A0"/>
                          </a:solidFill>
                          <a:effectLst/>
                          <a:uFillTx/>
                          <a:latin typeface="+mj-lt"/>
                          <a:ea typeface="+mn-ea"/>
                          <a:cs typeface="+mn-cs"/>
                          <a:sym typeface="Gill Sans"/>
                        </a:rPr>
                        <a:t>Fraunhofer</a:t>
                      </a:r>
                      <a:r>
                        <a:rPr lang="en-US" sz="810" b="0" i="0" u="none" strike="noStrike" cap="none" spc="0" baseline="0" dirty="0">
                          <a:ln>
                            <a:noFill/>
                          </a:ln>
                          <a:solidFill>
                            <a:srgbClr val="7030A0"/>
                          </a:solidFill>
                          <a:effectLst/>
                          <a:uFillTx/>
                          <a:latin typeface="+mj-lt"/>
                          <a:ea typeface="+mn-ea"/>
                          <a:cs typeface="+mn-cs"/>
                          <a:sym typeface="Gill Sans"/>
                        </a:rPr>
                        <a:t> IME-SP, Hamburg, Germany (COST CM1406, COST CA15135), University of Eastern Finland, Kuopio, Finland (COST CM1406).</a:t>
                      </a:r>
                      <a:endParaRPr lang="en-US" sz="810" dirty="0">
                        <a:solidFill>
                          <a:srgbClr val="7030A0"/>
                        </a:solidFill>
                        <a:effectLst/>
                        <a:latin typeface="+mj-lt"/>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810" b="0" kern="1200" dirty="0">
                          <a:solidFill>
                            <a:srgbClr val="003300"/>
                          </a:solidFill>
                          <a:effectLst/>
                          <a:latin typeface="Gill Sans Light (Body)"/>
                          <a:ea typeface="Times New Roman"/>
                          <a:cs typeface="Arial"/>
                        </a:rPr>
                        <a:t>Odabrane publikacije</a:t>
                      </a:r>
                      <a:endParaRPr lang="sr-Latn-RS" sz="810" b="0" dirty="0">
                        <a:solidFill>
                          <a:srgbClr val="003300"/>
                        </a:solidFill>
                        <a:effectLst/>
                        <a:latin typeface="Gill Sans Light (Body)"/>
                        <a:ea typeface="Times New Roman"/>
                        <a:cs typeface="Times New Roman"/>
                      </a:endParaRPr>
                    </a:p>
                    <a:p>
                      <a:pPr algn="l">
                        <a:spcAft>
                          <a:spcPts val="0"/>
                        </a:spcAft>
                      </a:pPr>
                      <a:endParaRPr lang="en-US" sz="81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85725" algn="l"/>
                      <a:r>
                        <a:rPr lang="en-US" sz="810" b="0" i="0" u="none" strike="noStrike" cap="none" spc="0" baseline="0" dirty="0" err="1" smtClean="0">
                          <a:ln>
                            <a:noFill/>
                          </a:ln>
                          <a:solidFill>
                            <a:srgbClr val="003300"/>
                          </a:solidFill>
                          <a:effectLst/>
                          <a:uFillTx/>
                          <a:latin typeface="+mn-lt"/>
                          <a:ea typeface="+mn-ea"/>
                          <a:cs typeface="+mn-cs"/>
                          <a:sym typeface="Gill Sans"/>
                        </a:rPr>
                        <a:t>Bouchet</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Linot</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Agbaba</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Fouchaq</a:t>
                      </a:r>
                      <a:r>
                        <a:rPr lang="en-US" sz="810" b="0" i="0" u="none" strike="noStrike" cap="none" spc="0" baseline="0" dirty="0" smtClean="0">
                          <a:ln>
                            <a:noFill/>
                          </a:ln>
                          <a:solidFill>
                            <a:srgbClr val="003300"/>
                          </a:solidFill>
                          <a:effectLst/>
                          <a:uFillTx/>
                          <a:latin typeface="+mn-lt"/>
                          <a:ea typeface="+mn-ea"/>
                          <a:cs typeface="+mn-cs"/>
                          <a:sym typeface="Gill Sans"/>
                        </a:rPr>
                        <a:t> B, Roche J,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Blanquart</a:t>
                      </a:r>
                      <a:r>
                        <a:rPr lang="en-US" sz="810" b="0" i="0" u="none" strike="noStrike" cap="none" spc="0" baseline="0" dirty="0" smtClean="0">
                          <a:ln>
                            <a:noFill/>
                          </a:ln>
                          <a:solidFill>
                            <a:srgbClr val="003300"/>
                          </a:solidFill>
                          <a:effectLst/>
                          <a:uFillTx/>
                          <a:latin typeface="+mn-lt"/>
                          <a:ea typeface="+mn-ea"/>
                          <a:cs typeface="+mn-cs"/>
                          <a:sym typeface="Gill Sans"/>
                        </a:rPr>
                        <a:t> C, Bertrand P. Extending Cross Metathesis To Identify Selective HDAC Inhibitors: Synthesis, Biological Activities, and Modeling. ACS Med. Chem. </a:t>
                      </a:r>
                      <a:r>
                        <a:rPr lang="en-US" sz="810" b="0" i="0" u="none" strike="noStrike" cap="none" spc="0" baseline="0" dirty="0" err="1" smtClean="0">
                          <a:ln>
                            <a:noFill/>
                          </a:ln>
                          <a:solidFill>
                            <a:srgbClr val="003300"/>
                          </a:solidFill>
                          <a:effectLst/>
                          <a:uFillTx/>
                          <a:latin typeface="+mn-lt"/>
                          <a:ea typeface="+mn-ea"/>
                          <a:cs typeface="+mn-cs"/>
                          <a:sym typeface="Gill Sans"/>
                        </a:rPr>
                        <a:t>Lett</a:t>
                      </a:r>
                      <a:r>
                        <a:rPr lang="en-US" sz="810" b="0" i="0" u="none" strike="noStrike" cap="none" spc="0" baseline="0" dirty="0" smtClean="0">
                          <a:ln>
                            <a:noFill/>
                          </a:ln>
                          <a:solidFill>
                            <a:srgbClr val="003300"/>
                          </a:solidFill>
                          <a:effectLst/>
                          <a:uFillTx/>
                          <a:latin typeface="+mn-lt"/>
                          <a:ea typeface="+mn-ea"/>
                          <a:cs typeface="+mn-cs"/>
                          <a:sym typeface="Gill Sans"/>
                        </a:rPr>
                        <a:t>. 2019, 10, 863−868. doi:10.1021/acsmedchemlett.8b00440. (M21)</a:t>
                      </a:r>
                    </a:p>
                    <a:p>
                      <a:pPr marL="85725" indent="-85725" algn="l"/>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Petkovic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Agbaba</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Ganesan</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K. Combined Ligand and Fragment-based Drug Design of Selective Histone Deacetylase-6 Inhibitors. Molecular Informatics 2019 May; 38 (5): e1800083. </a:t>
                      </a:r>
                      <a:r>
                        <a:rPr lang="en-US" sz="810" b="0" i="0" u="none" strike="noStrike" cap="none" spc="0" baseline="0" dirty="0" err="1" smtClean="0">
                          <a:ln>
                            <a:noFill/>
                          </a:ln>
                          <a:solidFill>
                            <a:srgbClr val="7030A0"/>
                          </a:solidFill>
                          <a:effectLst/>
                          <a:uFillTx/>
                          <a:latin typeface="+mn-lt"/>
                          <a:ea typeface="+mn-ea"/>
                          <a:cs typeface="+mn-cs"/>
                          <a:sym typeface="Gill Sans"/>
                        </a:rPr>
                        <a:t>doi</a:t>
                      </a:r>
                      <a:r>
                        <a:rPr lang="en-US" sz="810" b="0" i="0" u="none" strike="noStrike" cap="none" spc="0" baseline="0" dirty="0" smtClean="0">
                          <a:ln>
                            <a:noFill/>
                          </a:ln>
                          <a:solidFill>
                            <a:srgbClr val="7030A0"/>
                          </a:solidFill>
                          <a:effectLst/>
                          <a:uFillTx/>
                          <a:latin typeface="+mn-lt"/>
                          <a:ea typeface="+mn-ea"/>
                          <a:cs typeface="+mn-cs"/>
                          <a:sym typeface="Gill Sans"/>
                        </a:rPr>
                        <a:t>: 10.1002/minf.201800083.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Albert L, </a:t>
                      </a:r>
                      <a:r>
                        <a:rPr lang="en-US" sz="810" b="0" i="0" u="none" strike="noStrike" cap="none" spc="0" baseline="0" dirty="0" err="1" smtClean="0">
                          <a:ln>
                            <a:noFill/>
                          </a:ln>
                          <a:solidFill>
                            <a:srgbClr val="003300"/>
                          </a:solidFill>
                          <a:effectLst/>
                          <a:uFillTx/>
                          <a:latin typeface="+mn-lt"/>
                          <a:ea typeface="+mn-ea"/>
                          <a:cs typeface="+mn-cs"/>
                          <a:sym typeface="Gill Sans"/>
                        </a:rPr>
                        <a:t>Peñalver</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Werel</a:t>
                      </a:r>
                      <a:r>
                        <a:rPr lang="en-US" sz="810" b="0" i="0" u="none" strike="noStrike" cap="none" spc="0" baseline="0" dirty="0" smtClean="0">
                          <a:ln>
                            <a:noFill/>
                          </a:ln>
                          <a:solidFill>
                            <a:srgbClr val="003300"/>
                          </a:solidFill>
                          <a:effectLst/>
                          <a:uFillTx/>
                          <a:latin typeface="+mn-lt"/>
                          <a:ea typeface="+mn-ea"/>
                          <a:cs typeface="+mn-cs"/>
                          <a:sym typeface="Gill Sans"/>
                        </a:rPr>
                        <a:t> L, </a:t>
                      </a:r>
                      <a:r>
                        <a:rPr lang="en-US" sz="810" b="0" i="0" u="none" strike="noStrike" cap="none" spc="0" baseline="0" dirty="0" err="1" smtClean="0">
                          <a:ln>
                            <a:noFill/>
                          </a:ln>
                          <a:solidFill>
                            <a:srgbClr val="003300"/>
                          </a:solidFill>
                          <a:effectLst/>
                          <a:uFillTx/>
                          <a:latin typeface="+mn-lt"/>
                          <a:ea typeface="+mn-ea"/>
                          <a:cs typeface="+mn-cs"/>
                          <a:sym typeface="Gill Sans"/>
                        </a:rPr>
                        <a:t>Hoffarth</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Xu</a:t>
                      </a:r>
                      <a:r>
                        <a:rPr lang="en-US" sz="810" b="0" i="0" u="none" strike="noStrike" cap="none" spc="0" baseline="0" dirty="0" smtClean="0">
                          <a:ln>
                            <a:noFill/>
                          </a:ln>
                          <a:solidFill>
                            <a:srgbClr val="003300"/>
                          </a:solidFill>
                          <a:effectLst/>
                          <a:uFillTx/>
                          <a:latin typeface="+mn-lt"/>
                          <a:ea typeface="+mn-ea"/>
                          <a:cs typeface="+mn-cs"/>
                          <a:sym typeface="Gill Sans"/>
                        </a:rPr>
                        <a:t> J, Essen LO,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K, Dou Y, </a:t>
                      </a:r>
                      <a:r>
                        <a:rPr lang="en-US" sz="810" b="0" i="0" u="none" strike="noStrike" cap="none" spc="0" baseline="0" dirty="0" err="1" smtClean="0">
                          <a:ln>
                            <a:noFill/>
                          </a:ln>
                          <a:solidFill>
                            <a:srgbClr val="003300"/>
                          </a:solidFill>
                          <a:effectLst/>
                          <a:uFillTx/>
                          <a:latin typeface="+mn-lt"/>
                          <a:ea typeface="+mn-ea"/>
                          <a:cs typeface="+mn-cs"/>
                          <a:sym typeface="Gill Sans"/>
                        </a:rPr>
                        <a:t>Vázquez</a:t>
                      </a:r>
                      <a:r>
                        <a:rPr lang="en-US" sz="810" b="0" i="0" u="none" strike="noStrike" cap="none" spc="0" baseline="0" dirty="0" smtClean="0">
                          <a:ln>
                            <a:noFill/>
                          </a:ln>
                          <a:solidFill>
                            <a:srgbClr val="003300"/>
                          </a:solidFill>
                          <a:effectLst/>
                          <a:uFillTx/>
                          <a:latin typeface="+mn-lt"/>
                          <a:ea typeface="+mn-ea"/>
                          <a:cs typeface="+mn-cs"/>
                          <a:sym typeface="Gill Sans"/>
                        </a:rPr>
                        <a:t> O. Modulating Protein-Protein Interactions with Visible-Light Responsive Peptide Backbone </a:t>
                      </a:r>
                      <a:r>
                        <a:rPr lang="en-US" sz="810" b="0" i="0" u="none" strike="noStrike" cap="none" spc="0" baseline="0" dirty="0" err="1" smtClean="0">
                          <a:ln>
                            <a:noFill/>
                          </a:ln>
                          <a:solidFill>
                            <a:srgbClr val="003300"/>
                          </a:solidFill>
                          <a:effectLst/>
                          <a:uFillTx/>
                          <a:latin typeface="+mn-lt"/>
                          <a:ea typeface="+mn-ea"/>
                          <a:cs typeface="+mn-cs"/>
                          <a:sym typeface="Gill Sans"/>
                        </a:rPr>
                        <a:t>Photoswitches</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ChemBioChem</a:t>
                      </a:r>
                      <a:r>
                        <a:rPr lang="en-US" sz="810" b="0" i="0" u="none" strike="noStrike" cap="none" spc="0" baseline="0" dirty="0" smtClean="0">
                          <a:ln>
                            <a:noFill/>
                          </a:ln>
                          <a:solidFill>
                            <a:srgbClr val="003300"/>
                          </a:solidFill>
                          <a:effectLst/>
                          <a:uFillTx/>
                          <a:latin typeface="+mn-lt"/>
                          <a:ea typeface="+mn-ea"/>
                          <a:cs typeface="+mn-cs"/>
                          <a:sym typeface="Gill Sans"/>
                        </a:rPr>
                        <a:t> 2019 Jun 3; 20(11): 1417-1429. </a:t>
                      </a:r>
                      <a:r>
                        <a:rPr lang="en-US" sz="810" b="0" i="0" u="none" strike="noStrike" cap="none" spc="0" baseline="0" dirty="0" err="1" smtClean="0">
                          <a:ln>
                            <a:noFill/>
                          </a:ln>
                          <a:solidFill>
                            <a:srgbClr val="003300"/>
                          </a:solidFill>
                          <a:effectLst/>
                          <a:uFillTx/>
                          <a:latin typeface="+mn-lt"/>
                          <a:ea typeface="+mn-ea"/>
                          <a:cs typeface="+mn-cs"/>
                          <a:sym typeface="Gill Sans"/>
                        </a:rPr>
                        <a:t>doi</a:t>
                      </a:r>
                      <a:r>
                        <a:rPr lang="en-US" sz="810" b="0" i="0" u="none" strike="noStrike" cap="none" spc="0" baseline="0" dirty="0" smtClean="0">
                          <a:ln>
                            <a:noFill/>
                          </a:ln>
                          <a:solidFill>
                            <a:srgbClr val="003300"/>
                          </a:solidFill>
                          <a:effectLst/>
                          <a:uFillTx/>
                          <a:latin typeface="+mn-lt"/>
                          <a:ea typeface="+mn-ea"/>
                          <a:cs typeface="+mn-cs"/>
                          <a:sym typeface="Gill Sans"/>
                        </a:rPr>
                        <a:t>: 10.1002/cbic.201800737. (M22)</a:t>
                      </a:r>
                    </a:p>
                    <a:p>
                      <a:pPr marL="85725" indent="-85725" algn="l"/>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Vucicevic</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Laurila</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Radi</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Veljkovic</a:t>
                      </a:r>
                      <a:r>
                        <a:rPr lang="en-US" sz="810" b="0" i="0" u="none" strike="noStrike" cap="none" spc="0" baseline="0" dirty="0" smtClean="0">
                          <a:ln>
                            <a:noFill/>
                          </a:ln>
                          <a:solidFill>
                            <a:srgbClr val="7030A0"/>
                          </a:solidFill>
                          <a:effectLst/>
                          <a:uFillTx/>
                          <a:latin typeface="+mn-lt"/>
                          <a:ea typeface="+mn-ea"/>
                          <a:cs typeface="+mn-cs"/>
                          <a:sym typeface="Gill Sans"/>
                        </a:rPr>
                        <a:t> N,  </a:t>
                      </a:r>
                      <a:r>
                        <a:rPr lang="en-US" sz="810" b="0" i="0" u="none" strike="noStrike" cap="none" spc="0" baseline="0" dirty="0" err="1" smtClean="0">
                          <a:ln>
                            <a:noFill/>
                          </a:ln>
                          <a:solidFill>
                            <a:srgbClr val="7030A0"/>
                          </a:solidFill>
                          <a:effectLst/>
                          <a:uFillTx/>
                          <a:latin typeface="+mn-lt"/>
                          <a:ea typeface="+mn-ea"/>
                          <a:cs typeface="+mn-cs"/>
                          <a:sym typeface="Gill Sans"/>
                        </a:rPr>
                        <a:t>Xhaard</a:t>
                      </a:r>
                      <a:r>
                        <a:rPr lang="en-US" sz="810" b="0" i="0" u="none" strike="noStrike" cap="none" spc="0" baseline="0" dirty="0" smtClean="0">
                          <a:ln>
                            <a:noFill/>
                          </a:ln>
                          <a:solidFill>
                            <a:srgbClr val="7030A0"/>
                          </a:solidFill>
                          <a:effectLst/>
                          <a:uFillTx/>
                          <a:latin typeface="+mn-lt"/>
                          <a:ea typeface="+mn-ea"/>
                          <a:cs typeface="+mn-cs"/>
                          <a:sym typeface="Gill Sans"/>
                        </a:rPr>
                        <a:t> H,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K. Deciphering </a:t>
                      </a:r>
                      <a:r>
                        <a:rPr lang="en-US" sz="810" b="0" i="0" u="none" strike="noStrike" cap="none" spc="0" baseline="0" dirty="0" err="1" smtClean="0">
                          <a:ln>
                            <a:noFill/>
                          </a:ln>
                          <a:solidFill>
                            <a:srgbClr val="7030A0"/>
                          </a:solidFill>
                          <a:effectLst/>
                          <a:uFillTx/>
                          <a:latin typeface="+mn-lt"/>
                          <a:ea typeface="+mn-ea"/>
                          <a:cs typeface="+mn-cs"/>
                          <a:sym typeface="Gill Sans"/>
                        </a:rPr>
                        <a:t>Imidazoline</a:t>
                      </a:r>
                      <a:r>
                        <a:rPr lang="en-US" sz="810" b="0" i="0" u="none" strike="noStrike" cap="none" spc="0" baseline="0" dirty="0" smtClean="0">
                          <a:ln>
                            <a:noFill/>
                          </a:ln>
                          <a:solidFill>
                            <a:srgbClr val="7030A0"/>
                          </a:solidFill>
                          <a:effectLst/>
                          <a:uFillTx/>
                          <a:latin typeface="+mn-lt"/>
                          <a:ea typeface="+mn-ea"/>
                          <a:cs typeface="+mn-cs"/>
                          <a:sym typeface="Gill Sans"/>
                        </a:rPr>
                        <a:t> Off‐Targets by Fishing in the Class A of GPCR field. Molecular Informatics 2020 July, 39 (7):  1900165. </a:t>
                      </a:r>
                      <a:r>
                        <a:rPr lang="en-US" sz="810" b="0" i="0" u="none" strike="noStrike" cap="none" spc="0" baseline="0" dirty="0" err="1" smtClean="0">
                          <a:ln>
                            <a:noFill/>
                          </a:ln>
                          <a:solidFill>
                            <a:srgbClr val="7030A0"/>
                          </a:solidFill>
                          <a:effectLst/>
                          <a:uFillTx/>
                          <a:latin typeface="+mn-lt"/>
                          <a:ea typeface="+mn-ea"/>
                          <a:cs typeface="+mn-cs"/>
                          <a:sym typeface="Gill Sans"/>
                        </a:rPr>
                        <a:t>doi</a:t>
                      </a:r>
                      <a:r>
                        <a:rPr lang="en-US" sz="810" b="0" i="0" u="none" strike="noStrike" cap="none" spc="0" baseline="0" dirty="0" smtClean="0">
                          <a:ln>
                            <a:noFill/>
                          </a:ln>
                          <a:solidFill>
                            <a:srgbClr val="7030A0"/>
                          </a:solidFill>
                          <a:effectLst/>
                          <a:uFillTx/>
                          <a:latin typeface="+mn-lt"/>
                          <a:ea typeface="+mn-ea"/>
                          <a:cs typeface="+mn-cs"/>
                          <a:sym typeface="Gill Sans"/>
                        </a:rPr>
                        <a:t>: 10.1002/minf.201900165.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S. </a:t>
                      </a:r>
                      <a:r>
                        <a:rPr lang="en-US" sz="810" b="0" i="0" u="none" strike="noStrike" cap="none" spc="0" baseline="0" dirty="0" err="1" smtClean="0">
                          <a:ln>
                            <a:noFill/>
                          </a:ln>
                          <a:solidFill>
                            <a:srgbClr val="003300"/>
                          </a:solidFill>
                          <a:effectLst/>
                          <a:uFillTx/>
                          <a:latin typeface="+mn-lt"/>
                          <a:ea typeface="+mn-ea"/>
                          <a:cs typeface="+mn-cs"/>
                          <a:sym typeface="Gill Sans"/>
                        </a:rPr>
                        <a:t>Abás</a:t>
                      </a:r>
                      <a:r>
                        <a:rPr lang="en-US" sz="810" b="0" i="0" u="none" strike="noStrike" cap="none" spc="0" baseline="0" dirty="0" smtClean="0">
                          <a:ln>
                            <a:noFill/>
                          </a:ln>
                          <a:solidFill>
                            <a:srgbClr val="003300"/>
                          </a:solidFill>
                          <a:effectLst/>
                          <a:uFillTx/>
                          <a:latin typeface="+mn-lt"/>
                          <a:ea typeface="+mn-ea"/>
                          <a:cs typeface="+mn-cs"/>
                          <a:sym typeface="Gill Sans"/>
                        </a:rPr>
                        <a:t>, S. Rodríguez-</a:t>
                      </a:r>
                      <a:r>
                        <a:rPr lang="en-US" sz="810" b="0" i="0" u="none" strike="noStrike" cap="none" spc="0" baseline="0" dirty="0" err="1" smtClean="0">
                          <a:ln>
                            <a:noFill/>
                          </a:ln>
                          <a:solidFill>
                            <a:srgbClr val="003300"/>
                          </a:solidFill>
                          <a:effectLst/>
                          <a:uFillTx/>
                          <a:latin typeface="+mn-lt"/>
                          <a:ea typeface="+mn-ea"/>
                          <a:cs typeface="+mn-cs"/>
                          <a:sym typeface="Gill Sans"/>
                        </a:rPr>
                        <a:t>Arévalo</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Bagán</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Griñán-Ferré</a:t>
                      </a:r>
                      <a:r>
                        <a:rPr lang="en-US" sz="810" b="0" i="0" u="none" strike="noStrike" cap="none" spc="0" baseline="0" dirty="0" smtClean="0">
                          <a:ln>
                            <a:noFill/>
                          </a:ln>
                          <a:solidFill>
                            <a:srgbClr val="003300"/>
                          </a:solidFill>
                          <a:effectLst/>
                          <a:uFillTx/>
                          <a:latin typeface="+mn-lt"/>
                          <a:ea typeface="+mn-ea"/>
                          <a:cs typeface="+mn-cs"/>
                          <a:sym typeface="Gill Sans"/>
                        </a:rPr>
                        <a:t>, F. </a:t>
                      </a:r>
                      <a:r>
                        <a:rPr lang="en-US" sz="810" b="0" i="0" u="none" strike="noStrike" cap="none" spc="0" baseline="0" dirty="0" err="1" smtClean="0">
                          <a:ln>
                            <a:noFill/>
                          </a:ln>
                          <a:solidFill>
                            <a:srgbClr val="003300"/>
                          </a:solidFill>
                          <a:effectLst/>
                          <a:uFillTx/>
                          <a:latin typeface="+mn-lt"/>
                          <a:ea typeface="+mn-ea"/>
                          <a:cs typeface="+mn-cs"/>
                          <a:sym typeface="Gill Sans"/>
                        </a:rPr>
                        <a:t>Vasilopoulou</a:t>
                      </a:r>
                      <a:r>
                        <a:rPr lang="en-US" sz="810" b="0" i="0" u="none" strike="noStrike" cap="none" spc="0" baseline="0" dirty="0" smtClean="0">
                          <a:ln>
                            <a:noFill/>
                          </a:ln>
                          <a:solidFill>
                            <a:srgbClr val="003300"/>
                          </a:solidFill>
                          <a:effectLst/>
                          <a:uFillTx/>
                          <a:latin typeface="+mn-lt"/>
                          <a:ea typeface="+mn-ea"/>
                          <a:cs typeface="+mn-cs"/>
                          <a:sym typeface="Gill Sans"/>
                        </a:rPr>
                        <a:t>, I. </a:t>
                      </a:r>
                      <a:r>
                        <a:rPr lang="en-US" sz="810" b="0" i="0" u="none" strike="noStrike" cap="none" spc="0" baseline="0" dirty="0" err="1" smtClean="0">
                          <a:ln>
                            <a:noFill/>
                          </a:ln>
                          <a:solidFill>
                            <a:srgbClr val="003300"/>
                          </a:solidFill>
                          <a:effectLst/>
                          <a:uFillTx/>
                          <a:latin typeface="+mn-lt"/>
                          <a:ea typeface="+mn-ea"/>
                          <a:cs typeface="+mn-cs"/>
                          <a:sym typeface="Gill Sans"/>
                        </a:rPr>
                        <a:t>Brocos-Mosquera</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Muguruza</a:t>
                      </a:r>
                      <a:r>
                        <a:rPr lang="en-US" sz="810" b="0" i="0" u="none" strike="noStrike" cap="none" spc="0" baseline="0" dirty="0" smtClean="0">
                          <a:ln>
                            <a:noFill/>
                          </a:ln>
                          <a:solidFill>
                            <a:srgbClr val="003300"/>
                          </a:solidFill>
                          <a:effectLst/>
                          <a:uFillTx/>
                          <a:latin typeface="+mn-lt"/>
                          <a:ea typeface="+mn-ea"/>
                          <a:cs typeface="+mn-cs"/>
                          <a:sym typeface="Gill Sans"/>
                        </a:rPr>
                        <a:t>, B. Pérez, E. </a:t>
                      </a:r>
                      <a:r>
                        <a:rPr lang="en-US" sz="810" b="0" i="0" u="none" strike="noStrike" cap="none" spc="0" baseline="0" dirty="0" err="1" smtClean="0">
                          <a:ln>
                            <a:noFill/>
                          </a:ln>
                          <a:solidFill>
                            <a:srgbClr val="003300"/>
                          </a:solidFill>
                          <a:effectLst/>
                          <a:uFillTx/>
                          <a:latin typeface="+mn-lt"/>
                          <a:ea typeface="+mn-ea"/>
                          <a:cs typeface="+mn-cs"/>
                          <a:sym typeface="Gill Sans"/>
                        </a:rPr>
                        <a:t>Molins</a:t>
                      </a:r>
                      <a:r>
                        <a:rPr lang="en-US" sz="810" b="0" i="0" u="none" strike="noStrike" cap="none" spc="0" baseline="0" dirty="0" smtClean="0">
                          <a:ln>
                            <a:noFill/>
                          </a:ln>
                          <a:solidFill>
                            <a:srgbClr val="003300"/>
                          </a:solidFill>
                          <a:effectLst/>
                          <a:uFillTx/>
                          <a:latin typeface="+mn-lt"/>
                          <a:ea typeface="+mn-ea"/>
                          <a:cs typeface="+mn-cs"/>
                          <a:sym typeface="Gill Sans"/>
                        </a:rPr>
                        <a:t>, F. Javier </a:t>
                      </a:r>
                      <a:r>
                        <a:rPr lang="en-US" sz="810" b="0" i="0" u="none" strike="noStrike" cap="none" spc="0" baseline="0" dirty="0" err="1" smtClean="0">
                          <a:ln>
                            <a:noFill/>
                          </a:ln>
                          <a:solidFill>
                            <a:srgbClr val="003300"/>
                          </a:solidFill>
                          <a:effectLst/>
                          <a:uFillTx/>
                          <a:latin typeface="+mn-lt"/>
                          <a:ea typeface="+mn-ea"/>
                          <a:cs typeface="+mn-cs"/>
                          <a:sym typeface="Gill Sans"/>
                        </a:rPr>
                        <a:t>Luque</a:t>
                      </a:r>
                      <a:r>
                        <a:rPr lang="en-US" sz="810" b="0" i="0" u="none" strike="noStrike" cap="none" spc="0" baseline="0" dirty="0" smtClean="0">
                          <a:ln>
                            <a:noFill/>
                          </a:ln>
                          <a:solidFill>
                            <a:srgbClr val="003300"/>
                          </a:solidFill>
                          <a:effectLst/>
                          <a:uFillTx/>
                          <a:latin typeface="+mn-lt"/>
                          <a:ea typeface="+mn-ea"/>
                          <a:cs typeface="+mn-cs"/>
                          <a:sym typeface="Gill Sans"/>
                        </a:rPr>
                        <a:t>, P. Pérez-Lozano, S. de </a:t>
                      </a:r>
                      <a:r>
                        <a:rPr lang="en-US" sz="810" b="0" i="0" u="none" strike="noStrike" cap="none" spc="0" baseline="0" dirty="0" err="1" smtClean="0">
                          <a:ln>
                            <a:noFill/>
                          </a:ln>
                          <a:solidFill>
                            <a:srgbClr val="003300"/>
                          </a:solidFill>
                          <a:effectLst/>
                          <a:uFillTx/>
                          <a:latin typeface="+mn-lt"/>
                          <a:ea typeface="+mn-ea"/>
                          <a:cs typeface="+mn-cs"/>
                          <a:sym typeface="Gill Sans"/>
                        </a:rPr>
                        <a:t>Jonghe</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Daelemans</a:t>
                      </a:r>
                      <a:r>
                        <a:rPr lang="en-US" sz="810" b="0" i="0" u="none" strike="noStrike" cap="none" spc="0" baseline="0" dirty="0" smtClean="0">
                          <a:ln>
                            <a:noFill/>
                          </a:ln>
                          <a:solidFill>
                            <a:srgbClr val="003300"/>
                          </a:solidFill>
                          <a:effectLst/>
                          <a:uFillTx/>
                          <a:latin typeface="+mn-lt"/>
                          <a:ea typeface="+mn-ea"/>
                          <a:cs typeface="+mn-cs"/>
                          <a:sym typeface="Gill Sans"/>
                        </a:rPr>
                        <a:t>, L. </a:t>
                      </a:r>
                      <a:r>
                        <a:rPr lang="en-US" sz="810" b="0" i="0" u="none" strike="noStrike" cap="none" spc="0" baseline="0" dirty="0" err="1" smtClean="0">
                          <a:ln>
                            <a:noFill/>
                          </a:ln>
                          <a:solidFill>
                            <a:srgbClr val="003300"/>
                          </a:solidFill>
                          <a:effectLst/>
                          <a:uFillTx/>
                          <a:latin typeface="+mn-lt"/>
                          <a:ea typeface="+mn-ea"/>
                          <a:cs typeface="+mn-cs"/>
                          <a:sym typeface="Gill Sans"/>
                        </a:rPr>
                        <a:t>Naesens</a:t>
                      </a:r>
                      <a:r>
                        <a:rPr lang="en-US" sz="810" b="0" i="0" u="none" strike="noStrike" cap="none" spc="0" baseline="0" dirty="0" smtClean="0">
                          <a:ln>
                            <a:noFill/>
                          </a:ln>
                          <a:solidFill>
                            <a:srgbClr val="003300"/>
                          </a:solidFill>
                          <a:effectLst/>
                          <a:uFillTx/>
                          <a:latin typeface="+mn-lt"/>
                          <a:ea typeface="+mn-ea"/>
                          <a:cs typeface="+mn-cs"/>
                          <a:sym typeface="Gill Sans"/>
                        </a:rPr>
                        <a:t>, J. Brea, M. Isabel </a:t>
                      </a:r>
                      <a:r>
                        <a:rPr lang="en-US" sz="810" b="0" i="0" u="none" strike="noStrike" cap="none" spc="0" baseline="0" dirty="0" err="1" smtClean="0">
                          <a:ln>
                            <a:noFill/>
                          </a:ln>
                          <a:solidFill>
                            <a:srgbClr val="003300"/>
                          </a:solidFill>
                          <a:effectLst/>
                          <a:uFillTx/>
                          <a:latin typeface="+mn-lt"/>
                          <a:ea typeface="+mn-ea"/>
                          <a:cs typeface="+mn-cs"/>
                          <a:sym typeface="Gill Sans"/>
                        </a:rPr>
                        <a:t>Loza</a:t>
                      </a:r>
                      <a:r>
                        <a:rPr lang="en-US" sz="810" b="0" i="0" u="none" strike="noStrike" cap="none" spc="0" baseline="0" dirty="0" smtClean="0">
                          <a:ln>
                            <a:noFill/>
                          </a:ln>
                          <a:solidFill>
                            <a:srgbClr val="003300"/>
                          </a:solidFill>
                          <a:effectLst/>
                          <a:uFillTx/>
                          <a:latin typeface="+mn-lt"/>
                          <a:ea typeface="+mn-ea"/>
                          <a:cs typeface="+mn-cs"/>
                          <a:sym typeface="Gill Sans"/>
                        </a:rPr>
                        <a:t>, E. Hernández-Hernández, J. A. </a:t>
                      </a:r>
                      <a:r>
                        <a:rPr lang="en-US" sz="810" b="0" i="0" u="none" strike="noStrike" cap="none" spc="0" baseline="0" dirty="0" err="1" smtClean="0">
                          <a:ln>
                            <a:noFill/>
                          </a:ln>
                          <a:solidFill>
                            <a:srgbClr val="003300"/>
                          </a:solidFill>
                          <a:effectLst/>
                          <a:uFillTx/>
                          <a:latin typeface="+mn-lt"/>
                          <a:ea typeface="+mn-ea"/>
                          <a:cs typeface="+mn-cs"/>
                          <a:sym typeface="Gill Sans"/>
                        </a:rPr>
                        <a:t>García-Sevilla</a:t>
                      </a:r>
                      <a:r>
                        <a:rPr lang="en-US" sz="810" b="0" i="0" u="none" strike="noStrike" cap="none" spc="0" baseline="0" dirty="0" smtClean="0">
                          <a:ln>
                            <a:noFill/>
                          </a:ln>
                          <a:solidFill>
                            <a:srgbClr val="003300"/>
                          </a:solidFill>
                          <a:effectLst/>
                          <a:uFillTx/>
                          <a:latin typeface="+mn-lt"/>
                          <a:ea typeface="+mn-ea"/>
                          <a:cs typeface="+mn-cs"/>
                          <a:sym typeface="Gill Sans"/>
                        </a:rPr>
                        <a:t>, M. Julia </a:t>
                      </a:r>
                      <a:r>
                        <a:rPr lang="en-US" sz="810" b="0" i="0" u="none" strike="noStrike" cap="none" spc="0" baseline="0" dirty="0" err="1" smtClean="0">
                          <a:ln>
                            <a:noFill/>
                          </a:ln>
                          <a:solidFill>
                            <a:srgbClr val="003300"/>
                          </a:solidFill>
                          <a:effectLst/>
                          <a:uFillTx/>
                          <a:latin typeface="+mn-lt"/>
                          <a:ea typeface="+mn-ea"/>
                          <a:cs typeface="+mn-cs"/>
                          <a:sym typeface="Gill Sans"/>
                        </a:rPr>
                        <a:t>García-Fuster</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Radan</a:t>
                      </a:r>
                      <a:r>
                        <a:rPr lang="en-US" sz="810" b="0" i="0" u="none" strike="noStrike" cap="none" spc="0" baseline="0" dirty="0" smtClean="0">
                          <a:ln>
                            <a:noFill/>
                          </a:ln>
                          <a:solidFill>
                            <a:srgbClr val="003300"/>
                          </a:solidFill>
                          <a:effectLst/>
                          <a:uFillTx/>
                          <a:latin typeface="+mn-lt"/>
                          <a:ea typeface="+mn-ea"/>
                          <a:cs typeface="+mn-cs"/>
                          <a:sym typeface="Gill Sans"/>
                        </a:rPr>
                        <a:t>, T. </a:t>
                      </a:r>
                      <a:r>
                        <a:rPr lang="en-US" sz="810" b="0" i="0" u="none" strike="noStrike" cap="none" spc="0" baseline="0" dirty="0" err="1" smtClean="0">
                          <a:ln>
                            <a:noFill/>
                          </a:ln>
                          <a:solidFill>
                            <a:srgbClr val="003300"/>
                          </a:solidFill>
                          <a:effectLst/>
                          <a:uFillTx/>
                          <a:latin typeface="+mn-lt"/>
                          <a:ea typeface="+mn-ea"/>
                          <a:cs typeface="+mn-cs"/>
                          <a:sym typeface="Gill Sans"/>
                        </a:rPr>
                        <a:t>Djikic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Pallàs</a:t>
                      </a:r>
                      <a:r>
                        <a:rPr lang="en-US" sz="810" b="0" i="0" u="none" strike="noStrike" cap="none" spc="0" baseline="0" dirty="0" smtClean="0">
                          <a:ln>
                            <a:noFill/>
                          </a:ln>
                          <a:solidFill>
                            <a:srgbClr val="003300"/>
                          </a:solidFill>
                          <a:effectLst/>
                          <a:uFillTx/>
                          <a:latin typeface="+mn-lt"/>
                          <a:ea typeface="+mn-ea"/>
                          <a:cs typeface="+mn-cs"/>
                          <a:sym typeface="Gill Sans"/>
                        </a:rPr>
                        <a:t>, L. F. </a:t>
                      </a:r>
                      <a:r>
                        <a:rPr lang="en-US" sz="810" b="0" i="0" u="none" strike="noStrike" cap="none" spc="0" baseline="0" dirty="0" err="1" smtClean="0">
                          <a:ln>
                            <a:noFill/>
                          </a:ln>
                          <a:solidFill>
                            <a:srgbClr val="003300"/>
                          </a:solidFill>
                          <a:effectLst/>
                          <a:uFillTx/>
                          <a:latin typeface="+mn-lt"/>
                          <a:ea typeface="+mn-ea"/>
                          <a:cs typeface="+mn-cs"/>
                          <a:sym typeface="Gill Sans"/>
                        </a:rPr>
                        <a:t>Callado</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Escolano</a:t>
                      </a:r>
                      <a:r>
                        <a:rPr lang="en-US" sz="810" b="0" i="0" u="none" strike="noStrike" cap="none" spc="0" baseline="0" dirty="0" smtClean="0">
                          <a:ln>
                            <a:noFill/>
                          </a:ln>
                          <a:solidFill>
                            <a:srgbClr val="003300"/>
                          </a:solidFill>
                          <a:effectLst/>
                          <a:uFillTx/>
                          <a:latin typeface="+mn-lt"/>
                          <a:ea typeface="+mn-ea"/>
                          <a:cs typeface="+mn-cs"/>
                          <a:sym typeface="Gill Sans"/>
                        </a:rPr>
                        <a:t>. Bicyclic </a:t>
                      </a:r>
                      <a:r>
                        <a:rPr lang="el-GR" sz="810" b="0" i="0" u="none" strike="noStrike" cap="none" spc="0" baseline="0" dirty="0" smtClean="0">
                          <a:ln>
                            <a:noFill/>
                          </a:ln>
                          <a:solidFill>
                            <a:srgbClr val="003300"/>
                          </a:solidFill>
                          <a:effectLst/>
                          <a:uFillTx/>
                          <a:latin typeface="+mn-lt"/>
                          <a:ea typeface="+mn-ea"/>
                          <a:cs typeface="+mn-cs"/>
                          <a:sym typeface="Gill Sans"/>
                        </a:rPr>
                        <a:t>α-</a:t>
                      </a:r>
                      <a:r>
                        <a:rPr lang="en-US" sz="810" b="0" i="0" u="none" strike="noStrike" cap="none" spc="0" baseline="0" dirty="0" err="1" smtClean="0">
                          <a:ln>
                            <a:noFill/>
                          </a:ln>
                          <a:solidFill>
                            <a:srgbClr val="003300"/>
                          </a:solidFill>
                          <a:effectLst/>
                          <a:uFillTx/>
                          <a:latin typeface="+mn-lt"/>
                          <a:ea typeface="+mn-ea"/>
                          <a:cs typeface="+mn-cs"/>
                          <a:sym typeface="Gill Sans"/>
                        </a:rPr>
                        <a:t>Iminophosphonates</a:t>
                      </a:r>
                      <a:r>
                        <a:rPr lang="en-US" sz="810" b="0" i="0" u="none" strike="noStrike" cap="none" spc="0" baseline="0" dirty="0" smtClean="0">
                          <a:ln>
                            <a:noFill/>
                          </a:ln>
                          <a:solidFill>
                            <a:srgbClr val="003300"/>
                          </a:solidFill>
                          <a:effectLst/>
                          <a:uFillTx/>
                          <a:latin typeface="+mn-lt"/>
                          <a:ea typeface="+mn-ea"/>
                          <a:cs typeface="+mn-cs"/>
                          <a:sym typeface="Gill Sans"/>
                        </a:rPr>
                        <a:t> as High Affinity </a:t>
                      </a:r>
                      <a:r>
                        <a:rPr lang="en-US" sz="810" b="0" i="0" u="none" strike="noStrike" cap="none" spc="0" baseline="0" dirty="0" err="1" smtClean="0">
                          <a:ln>
                            <a:noFill/>
                          </a:ln>
                          <a:solidFill>
                            <a:srgbClr val="003300"/>
                          </a:solidFill>
                          <a:effectLst/>
                          <a:uFillTx/>
                          <a:latin typeface="+mn-lt"/>
                          <a:ea typeface="+mn-ea"/>
                          <a:cs typeface="+mn-cs"/>
                          <a:sym typeface="Gill Sans"/>
                        </a:rPr>
                        <a:t>Imidazoline</a:t>
                      </a:r>
                      <a:r>
                        <a:rPr lang="en-US" sz="810" b="0" i="0" u="none" strike="noStrike" cap="none" spc="0" baseline="0" dirty="0" smtClean="0">
                          <a:ln>
                            <a:noFill/>
                          </a:ln>
                          <a:solidFill>
                            <a:srgbClr val="003300"/>
                          </a:solidFill>
                          <a:effectLst/>
                          <a:uFillTx/>
                          <a:latin typeface="+mn-lt"/>
                          <a:ea typeface="+mn-ea"/>
                          <a:cs typeface="+mn-cs"/>
                          <a:sym typeface="Gill Sans"/>
                        </a:rPr>
                        <a:t> I2 Receptor Ligands for Alzheimer’s Disease. Journal of Medicinal Chemistry 2020 63 (7): 3610-3633, DOI: 10.1021/acs.jmedchem.9b02080 (M21a)</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M. </a:t>
                      </a:r>
                      <a:r>
                        <a:rPr lang="en-US" sz="810" b="0" i="0" u="none" strike="noStrike" cap="none" spc="0" baseline="0" dirty="0" err="1" smtClean="0">
                          <a:ln>
                            <a:noFill/>
                          </a:ln>
                          <a:solidFill>
                            <a:srgbClr val="7030A0"/>
                          </a:solidFill>
                          <a:effectLst/>
                          <a:uFillTx/>
                          <a:latin typeface="+mn-lt"/>
                          <a:ea typeface="+mn-ea"/>
                          <a:cs typeface="+mn-cs"/>
                          <a:sym typeface="Gill Sans"/>
                        </a:rPr>
                        <a:t>Radan</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Antonijevic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In silico Identification of Novel 5-HT2A Antagonists Supported with Ligand- and Target- Based Drug Design Methodologies, Journal of </a:t>
                      </a:r>
                      <a:r>
                        <a:rPr lang="en-US" sz="810" b="0" i="0" u="none" strike="noStrike" cap="none" spc="0" baseline="0" dirty="0" err="1" smtClean="0">
                          <a:ln>
                            <a:noFill/>
                          </a:ln>
                          <a:solidFill>
                            <a:srgbClr val="7030A0"/>
                          </a:solidFill>
                          <a:effectLst/>
                          <a:uFillTx/>
                          <a:latin typeface="+mn-lt"/>
                          <a:ea typeface="+mn-ea"/>
                          <a:cs typeface="+mn-cs"/>
                          <a:sym typeface="Gill Sans"/>
                        </a:rPr>
                        <a:t>Biomolecular</a:t>
                      </a:r>
                      <a:r>
                        <a:rPr lang="en-US" sz="810" b="0" i="0" u="none" strike="noStrike" cap="none" spc="0" baseline="0" dirty="0" smtClean="0">
                          <a:ln>
                            <a:noFill/>
                          </a:ln>
                          <a:solidFill>
                            <a:srgbClr val="7030A0"/>
                          </a:solidFill>
                          <a:effectLst/>
                          <a:uFillTx/>
                          <a:latin typeface="+mn-lt"/>
                          <a:ea typeface="+mn-ea"/>
                          <a:cs typeface="+mn-cs"/>
                          <a:sym typeface="Gill Sans"/>
                        </a:rPr>
                        <a:t> Structure and Dynamics 2020 March: 1819-1837 DOI: 10.1080/07391102.2020.1738961 (M22)</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M. </a:t>
                      </a:r>
                      <a:r>
                        <a:rPr lang="en-US" sz="810" b="0" i="0" u="none" strike="noStrike" cap="none" spc="0" baseline="0" dirty="0" err="1" smtClean="0">
                          <a:ln>
                            <a:noFill/>
                          </a:ln>
                          <a:solidFill>
                            <a:srgbClr val="003300"/>
                          </a:solidFill>
                          <a:effectLst/>
                          <a:uFillTx/>
                          <a:latin typeface="+mn-lt"/>
                          <a:ea typeface="+mn-ea"/>
                          <a:cs typeface="+mn-cs"/>
                          <a:sym typeface="Gill Sans"/>
                        </a:rPr>
                        <a:t>Elek</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A. Frank, S. </a:t>
                      </a:r>
                      <a:r>
                        <a:rPr lang="en-US" sz="810" b="0" i="0" u="none" strike="noStrike" cap="none" spc="0" baseline="0" dirty="0" err="1" smtClean="0">
                          <a:ln>
                            <a:noFill/>
                          </a:ln>
                          <a:solidFill>
                            <a:srgbClr val="003300"/>
                          </a:solidFill>
                          <a:effectLst/>
                          <a:uFillTx/>
                          <a:latin typeface="+mn-lt"/>
                          <a:ea typeface="+mn-ea"/>
                          <a:cs typeface="+mn-cs"/>
                          <a:sym typeface="Gill Sans"/>
                        </a:rPr>
                        <a:t>Oljacic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Zivkovic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H. Stark. Synthesis, in silico, and in vitro studies of novel dopamine D2 and D3 receptor ligands, Arch Pharm. 2021; 354: e2000486. DOI: 10.1002/ardp.202000486. (M22)</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N. </a:t>
                      </a:r>
                      <a:r>
                        <a:rPr lang="en-US" sz="810" b="0" i="0" u="none" strike="noStrike" cap="none" spc="0" baseline="0" dirty="0" err="1" smtClean="0">
                          <a:ln>
                            <a:noFill/>
                          </a:ln>
                          <a:solidFill>
                            <a:srgbClr val="7030A0"/>
                          </a:solidFill>
                          <a:effectLst/>
                          <a:uFillTx/>
                          <a:latin typeface="+mn-lt"/>
                          <a:ea typeface="+mn-ea"/>
                          <a:cs typeface="+mn-cs"/>
                          <a:sym typeface="Gill Sans"/>
                        </a:rPr>
                        <a:t>Djokovic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Cvijic</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Ignjatovic</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Ibric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Baralic</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Buha</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Djordjevic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Curcic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Djukic-Cosic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An Integrative in Silico Drug Repurposing Approach for Identification of Potential Inhibitors of SARS-CoV-2 Main Protease. Mol. Inf. 2021, 40, 2000187. DOI: 10.1002/minf.202000187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I. </a:t>
                      </a:r>
                      <a:r>
                        <a:rPr lang="en-US" sz="810" b="0" i="0" u="none" strike="noStrike" cap="none" spc="0" baseline="0" dirty="0" err="1" smtClean="0">
                          <a:ln>
                            <a:noFill/>
                          </a:ln>
                          <a:solidFill>
                            <a:srgbClr val="003300"/>
                          </a:solidFill>
                          <a:effectLst/>
                          <a:uFillTx/>
                          <a:latin typeface="+mn-lt"/>
                          <a:ea typeface="+mn-ea"/>
                          <a:cs typeface="+mn-cs"/>
                          <a:sym typeface="Gill Sans"/>
                        </a:rPr>
                        <a:t>Asanovic</a:t>
                      </a:r>
                      <a:r>
                        <a:rPr lang="en-US" sz="810" b="0" i="0" u="none" strike="noStrike" cap="none" spc="0" baseline="0" dirty="0" smtClean="0">
                          <a:ln>
                            <a:noFill/>
                          </a:ln>
                          <a:solidFill>
                            <a:srgbClr val="003300"/>
                          </a:solidFill>
                          <a:effectLst/>
                          <a:uFillTx/>
                          <a:latin typeface="+mn-lt"/>
                          <a:ea typeface="+mn-ea"/>
                          <a:cs typeface="+mn-cs"/>
                          <a:sym typeface="Gill Sans"/>
                        </a:rPr>
                        <a:t>, E. </a:t>
                      </a:r>
                      <a:r>
                        <a:rPr lang="en-US" sz="810" b="0" i="0" u="none" strike="noStrike" cap="none" spc="0" baseline="0" dirty="0" err="1" smtClean="0">
                          <a:ln>
                            <a:noFill/>
                          </a:ln>
                          <a:solidFill>
                            <a:srgbClr val="003300"/>
                          </a:solidFill>
                          <a:effectLst/>
                          <a:uFillTx/>
                          <a:latin typeface="+mn-lt"/>
                          <a:ea typeface="+mn-ea"/>
                          <a:cs typeface="+mn-cs"/>
                          <a:sym typeface="Gill Sans"/>
                        </a:rPr>
                        <a:t>Strandback</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Kroupova</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Dj</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Pasajlic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Meinhart</a:t>
                      </a:r>
                      <a:r>
                        <a:rPr lang="en-US" sz="810" b="0" i="0" u="none" strike="noStrike" cap="none" spc="0" baseline="0" dirty="0" smtClean="0">
                          <a:ln>
                            <a:noFill/>
                          </a:ln>
                          <a:solidFill>
                            <a:srgbClr val="003300"/>
                          </a:solidFill>
                          <a:effectLst/>
                          <a:uFillTx/>
                          <a:latin typeface="+mn-lt"/>
                          <a:ea typeface="+mn-ea"/>
                          <a:cs typeface="+mn-cs"/>
                          <a:sym typeface="Gill Sans"/>
                        </a:rPr>
                        <a:t>, P. </a:t>
                      </a:r>
                      <a:r>
                        <a:rPr lang="en-US" sz="810" b="0" i="0" u="none" strike="noStrike" cap="none" spc="0" baseline="0" dirty="0" err="1" smtClean="0">
                          <a:ln>
                            <a:noFill/>
                          </a:ln>
                          <a:solidFill>
                            <a:srgbClr val="003300"/>
                          </a:solidFill>
                          <a:effectLst/>
                          <a:uFillTx/>
                          <a:latin typeface="+mn-lt"/>
                          <a:ea typeface="+mn-ea"/>
                          <a:cs typeface="+mn-cs"/>
                          <a:sym typeface="Gill Sans"/>
                        </a:rPr>
                        <a:t>Tsung</a:t>
                      </a:r>
                      <a:r>
                        <a:rPr lang="en-US" sz="810" b="0" i="0" u="none" strike="noStrike" cap="none" spc="0" baseline="0" dirty="0" smtClean="0">
                          <a:ln>
                            <a:noFill/>
                          </a:ln>
                          <a:solidFill>
                            <a:srgbClr val="003300"/>
                          </a:solidFill>
                          <a:effectLst/>
                          <a:uFillTx/>
                          <a:latin typeface="+mn-lt"/>
                          <a:ea typeface="+mn-ea"/>
                          <a:cs typeface="+mn-cs"/>
                          <a:sym typeface="Gill Sans"/>
                        </a:rPr>
                        <a:t>-Pin,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Anrather</a:t>
                      </a:r>
                      <a:r>
                        <a:rPr lang="en-US" sz="810" b="0" i="0" u="none" strike="noStrike" cap="none" spc="0" baseline="0" dirty="0" smtClean="0">
                          <a:ln>
                            <a:noFill/>
                          </a:ln>
                          <a:solidFill>
                            <a:srgbClr val="003300"/>
                          </a:solidFill>
                          <a:effectLst/>
                          <a:uFillTx/>
                          <a:latin typeface="+mn-lt"/>
                          <a:ea typeface="+mn-ea"/>
                          <a:cs typeface="+mn-cs"/>
                          <a:sym typeface="Gill Sans"/>
                        </a:rPr>
                        <a:t>, T. </a:t>
                      </a:r>
                      <a:r>
                        <a:rPr lang="en-US" sz="810" b="0" i="0" u="none" strike="noStrike" cap="none" spc="0" baseline="0" dirty="0" err="1" smtClean="0">
                          <a:ln>
                            <a:noFill/>
                          </a:ln>
                          <a:solidFill>
                            <a:srgbClr val="003300"/>
                          </a:solidFill>
                          <a:effectLst/>
                          <a:uFillTx/>
                          <a:latin typeface="+mn-lt"/>
                          <a:ea typeface="+mn-ea"/>
                          <a:cs typeface="+mn-cs"/>
                          <a:sym typeface="Gill Sans"/>
                        </a:rPr>
                        <a:t>Schuetz</a:t>
                      </a:r>
                      <a:r>
                        <a:rPr lang="en-US" sz="810" b="0" i="0" u="none" strike="noStrike" cap="none" spc="0" baseline="0" dirty="0" smtClean="0">
                          <a:ln>
                            <a:noFill/>
                          </a:ln>
                          <a:solidFill>
                            <a:srgbClr val="003300"/>
                          </a:solidFill>
                          <a:effectLst/>
                          <a:uFillTx/>
                          <a:latin typeface="+mn-lt"/>
                          <a:ea typeface="+mn-ea"/>
                          <a:cs typeface="+mn-cs"/>
                          <a:sym typeface="Gill Sans"/>
                        </a:rPr>
                        <a:t>, M.J. </a:t>
                      </a:r>
                      <a:r>
                        <a:rPr lang="en-US" sz="810" b="0" i="0" u="none" strike="noStrike" cap="none" spc="0" baseline="0" dirty="0" err="1" smtClean="0">
                          <a:ln>
                            <a:noFill/>
                          </a:ln>
                          <a:solidFill>
                            <a:srgbClr val="003300"/>
                          </a:solidFill>
                          <a:effectLst/>
                          <a:uFillTx/>
                          <a:latin typeface="+mn-lt"/>
                          <a:ea typeface="+mn-ea"/>
                          <a:cs typeface="+mn-cs"/>
                          <a:sym typeface="Gill Sans"/>
                        </a:rPr>
                        <a:t>Suskiewicz</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Sillamaa</a:t>
                      </a:r>
                      <a:r>
                        <a:rPr lang="en-US" sz="810" b="0" i="0" u="none" strike="noStrike" cap="none" spc="0" baseline="0" dirty="0" smtClean="0">
                          <a:ln>
                            <a:noFill/>
                          </a:ln>
                          <a:solidFill>
                            <a:srgbClr val="003300"/>
                          </a:solidFill>
                          <a:effectLst/>
                          <a:uFillTx/>
                          <a:latin typeface="+mn-lt"/>
                          <a:ea typeface="+mn-ea"/>
                          <a:cs typeface="+mn-cs"/>
                          <a:sym typeface="Gill Sans"/>
                        </a:rPr>
                        <a:t>, T. Kocher, R. </a:t>
                      </a:r>
                      <a:r>
                        <a:rPr lang="en-US" sz="810" b="0" i="0" u="none" strike="noStrike" cap="none" spc="0" baseline="0" dirty="0" err="1" smtClean="0">
                          <a:ln>
                            <a:noFill/>
                          </a:ln>
                          <a:solidFill>
                            <a:srgbClr val="003300"/>
                          </a:solidFill>
                          <a:effectLst/>
                          <a:uFillTx/>
                          <a:latin typeface="+mn-lt"/>
                          <a:ea typeface="+mn-ea"/>
                          <a:cs typeface="+mn-cs"/>
                          <a:sym typeface="Gill Sans"/>
                        </a:rPr>
                        <a:t>Beveridge</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Schleiffer</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Jinek</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Hartl</a:t>
                      </a:r>
                      <a:r>
                        <a:rPr lang="en-US" sz="810" b="0" i="0" u="none" strike="noStrike" cap="none" spc="0" baseline="0" dirty="0" smtClean="0">
                          <a:ln>
                            <a:noFill/>
                          </a:ln>
                          <a:solidFill>
                            <a:srgbClr val="003300"/>
                          </a:solidFill>
                          <a:effectLst/>
                          <a:uFillTx/>
                          <a:latin typeface="+mn-lt"/>
                          <a:ea typeface="+mn-ea"/>
                          <a:cs typeface="+mn-cs"/>
                          <a:sym typeface="Gill Sans"/>
                        </a:rPr>
                        <a:t>, T. Clausen, </a:t>
                      </a:r>
                      <a:r>
                        <a:rPr lang="en-US" sz="810" b="0" i="0" u="none" strike="noStrike" cap="none" spc="0" baseline="0" dirty="0" err="1" smtClean="0">
                          <a:ln>
                            <a:noFill/>
                          </a:ln>
                          <a:solidFill>
                            <a:srgbClr val="003300"/>
                          </a:solidFill>
                          <a:effectLst/>
                          <a:uFillTx/>
                          <a:latin typeface="+mn-lt"/>
                          <a:ea typeface="+mn-ea"/>
                          <a:cs typeface="+mn-cs"/>
                          <a:sym typeface="Gill Sans"/>
                        </a:rPr>
                        <a:t>J.Penninger</a:t>
                      </a:r>
                      <a:r>
                        <a:rPr lang="en-US" sz="810" b="0" i="0" u="none" strike="noStrike" cap="none" spc="0" baseline="0" dirty="0" smtClean="0">
                          <a:ln>
                            <a:noFill/>
                          </a:ln>
                          <a:solidFill>
                            <a:srgbClr val="003300"/>
                          </a:solidFill>
                          <a:effectLst/>
                          <a:uFillTx/>
                          <a:latin typeface="+mn-lt"/>
                          <a:ea typeface="+mn-ea"/>
                          <a:cs typeface="+mn-cs"/>
                          <a:sym typeface="Gill Sans"/>
                        </a:rPr>
                        <a:t>, P. </a:t>
                      </a:r>
                      <a:r>
                        <a:rPr lang="en-US" sz="810" b="0" i="0" u="none" strike="noStrike" cap="none" spc="0" baseline="0" dirty="0" err="1" smtClean="0">
                          <a:ln>
                            <a:noFill/>
                          </a:ln>
                          <a:solidFill>
                            <a:srgbClr val="003300"/>
                          </a:solidFill>
                          <a:effectLst/>
                          <a:uFillTx/>
                          <a:latin typeface="+mn-lt"/>
                          <a:ea typeface="+mn-ea"/>
                          <a:cs typeface="+mn-cs"/>
                          <a:sym typeface="Gill Sans"/>
                        </a:rPr>
                        <a:t>Macheroux</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Weitzer</a:t>
                      </a:r>
                      <a:r>
                        <a:rPr lang="en-US" sz="810" b="0" i="0" u="none" strike="noStrike" cap="none" spc="0" baseline="0" dirty="0" smtClean="0">
                          <a:ln>
                            <a:noFill/>
                          </a:ln>
                          <a:solidFill>
                            <a:srgbClr val="003300"/>
                          </a:solidFill>
                          <a:effectLst/>
                          <a:uFillTx/>
                          <a:latin typeface="+mn-lt"/>
                          <a:ea typeface="+mn-ea"/>
                          <a:cs typeface="+mn-cs"/>
                          <a:sym typeface="Gill Sans"/>
                        </a:rPr>
                        <a:t>, J. Martinez. The </a:t>
                      </a:r>
                      <a:r>
                        <a:rPr lang="en-US" sz="810" b="0" i="0" u="none" strike="noStrike" cap="none" spc="0" baseline="0" dirty="0" err="1" smtClean="0">
                          <a:ln>
                            <a:noFill/>
                          </a:ln>
                          <a:solidFill>
                            <a:srgbClr val="003300"/>
                          </a:solidFill>
                          <a:effectLst/>
                          <a:uFillTx/>
                          <a:latin typeface="+mn-lt"/>
                          <a:ea typeface="+mn-ea"/>
                          <a:cs typeface="+mn-cs"/>
                          <a:sym typeface="Gill Sans"/>
                        </a:rPr>
                        <a:t>oxidoreductase</a:t>
                      </a:r>
                      <a:r>
                        <a:rPr lang="en-US" sz="810" b="0" i="0" u="none" strike="noStrike" cap="none" spc="0" baseline="0" dirty="0" smtClean="0">
                          <a:ln>
                            <a:noFill/>
                          </a:ln>
                          <a:solidFill>
                            <a:srgbClr val="003300"/>
                          </a:solidFill>
                          <a:effectLst/>
                          <a:uFillTx/>
                          <a:latin typeface="+mn-lt"/>
                          <a:ea typeface="+mn-ea"/>
                          <a:cs typeface="+mn-cs"/>
                          <a:sym typeface="Gill Sans"/>
                        </a:rPr>
                        <a:t> PYROXD1 uses NAD(P)+ as an antioxidant to sustain </a:t>
                      </a:r>
                      <a:r>
                        <a:rPr lang="en-US" sz="810" b="0" i="0" u="none" strike="noStrike" cap="none" spc="0" baseline="0" dirty="0" err="1" smtClean="0">
                          <a:ln>
                            <a:noFill/>
                          </a:ln>
                          <a:solidFill>
                            <a:srgbClr val="003300"/>
                          </a:solidFill>
                          <a:effectLst/>
                          <a:uFillTx/>
                          <a:latin typeface="+mn-lt"/>
                          <a:ea typeface="+mn-ea"/>
                          <a:cs typeface="+mn-cs"/>
                          <a:sym typeface="Gill Sans"/>
                        </a:rPr>
                        <a:t>tRNA</a:t>
                      </a:r>
                      <a:r>
                        <a:rPr lang="en-US" sz="810" b="0" i="0" u="none" strike="noStrike" cap="none" spc="0" baseline="0" dirty="0" smtClean="0">
                          <a:ln>
                            <a:noFill/>
                          </a:ln>
                          <a:solidFill>
                            <a:srgbClr val="003300"/>
                          </a:solidFill>
                          <a:effectLst/>
                          <a:uFillTx/>
                          <a:latin typeface="+mn-lt"/>
                          <a:ea typeface="+mn-ea"/>
                          <a:cs typeface="+mn-cs"/>
                          <a:sym typeface="Gill Sans"/>
                        </a:rPr>
                        <a:t> ligase activity in pre-</a:t>
                      </a:r>
                      <a:r>
                        <a:rPr lang="en-US" sz="810" b="0" i="0" u="none" strike="noStrike" cap="none" spc="0" baseline="0" dirty="0" err="1" smtClean="0">
                          <a:ln>
                            <a:noFill/>
                          </a:ln>
                          <a:solidFill>
                            <a:srgbClr val="003300"/>
                          </a:solidFill>
                          <a:effectLst/>
                          <a:uFillTx/>
                          <a:latin typeface="+mn-lt"/>
                          <a:ea typeface="+mn-ea"/>
                          <a:cs typeface="+mn-cs"/>
                          <a:sym typeface="Gill Sans"/>
                        </a:rPr>
                        <a:t>tRNA</a:t>
                      </a:r>
                      <a:r>
                        <a:rPr lang="en-US" sz="810" b="0" i="0" u="none" strike="noStrike" cap="none" spc="0" baseline="0" dirty="0" smtClean="0">
                          <a:ln>
                            <a:noFill/>
                          </a:ln>
                          <a:solidFill>
                            <a:srgbClr val="003300"/>
                          </a:solidFill>
                          <a:effectLst/>
                          <a:uFillTx/>
                          <a:latin typeface="+mn-lt"/>
                          <a:ea typeface="+mn-ea"/>
                          <a:cs typeface="+mn-cs"/>
                          <a:sym typeface="Gill Sans"/>
                        </a:rPr>
                        <a:t> splicing and unfolded protein response. Molecular Cell 81 (12), P2520-2532.E16, June 17, 2021. DOI: https://doi.org/10.1016/j.molcel.2021.04.007 (M21a)</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S. Rodriguez-</a:t>
                      </a:r>
                      <a:r>
                        <a:rPr lang="en-US" sz="810" b="0" i="0" u="none" strike="noStrike" cap="none" spc="0" baseline="0" dirty="0" err="1" smtClean="0">
                          <a:ln>
                            <a:noFill/>
                          </a:ln>
                          <a:solidFill>
                            <a:srgbClr val="7030A0"/>
                          </a:solidFill>
                          <a:effectLst/>
                          <a:uFillTx/>
                          <a:latin typeface="+mn-lt"/>
                          <a:ea typeface="+mn-ea"/>
                          <a:cs typeface="+mn-cs"/>
                          <a:sym typeface="Gill Sans"/>
                        </a:rPr>
                        <a:t>Arévalo</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Bagán</a:t>
                      </a:r>
                      <a:r>
                        <a:rPr lang="en-US" sz="810" b="0" i="0" u="none" strike="noStrike" cap="none" spc="0" baseline="0" dirty="0" smtClean="0">
                          <a:ln>
                            <a:noFill/>
                          </a:ln>
                          <a:solidFill>
                            <a:srgbClr val="7030A0"/>
                          </a:solidFill>
                          <a:effectLst/>
                          <a:uFillTx/>
                          <a:latin typeface="+mn-lt"/>
                          <a:ea typeface="+mn-ea"/>
                          <a:cs typeface="+mn-cs"/>
                          <a:sym typeface="Gill Sans"/>
                        </a:rPr>
                        <a:t>, Christian G. </a:t>
                      </a:r>
                      <a:r>
                        <a:rPr lang="en-US" sz="810" b="0" i="0" u="none" strike="noStrike" cap="none" spc="0" baseline="0" dirty="0" err="1" smtClean="0">
                          <a:ln>
                            <a:noFill/>
                          </a:ln>
                          <a:solidFill>
                            <a:srgbClr val="7030A0"/>
                          </a:solidFill>
                          <a:effectLst/>
                          <a:uFillTx/>
                          <a:latin typeface="+mn-lt"/>
                          <a:ea typeface="+mn-ea"/>
                          <a:cs typeface="+mn-cs"/>
                          <a:sym typeface="Gill Sans"/>
                        </a:rPr>
                        <a:t>Ferré</a:t>
                      </a:r>
                      <a:r>
                        <a:rPr lang="en-US" sz="810" b="0" i="0" u="none" strike="noStrike" cap="none" spc="0" baseline="0" dirty="0" smtClean="0">
                          <a:ln>
                            <a:noFill/>
                          </a:ln>
                          <a:solidFill>
                            <a:srgbClr val="7030A0"/>
                          </a:solidFill>
                          <a:effectLst/>
                          <a:uFillTx/>
                          <a:latin typeface="+mn-lt"/>
                          <a:ea typeface="+mn-ea"/>
                          <a:cs typeface="+mn-cs"/>
                          <a:sym typeface="Gill Sans"/>
                        </a:rPr>
                        <a:t>, F. </a:t>
                      </a:r>
                      <a:r>
                        <a:rPr lang="en-US" sz="810" b="0" i="0" u="none" strike="noStrike" cap="none" spc="0" baseline="0" dirty="0" err="1" smtClean="0">
                          <a:ln>
                            <a:noFill/>
                          </a:ln>
                          <a:solidFill>
                            <a:srgbClr val="7030A0"/>
                          </a:solidFill>
                          <a:effectLst/>
                          <a:uFillTx/>
                          <a:latin typeface="+mn-lt"/>
                          <a:ea typeface="+mn-ea"/>
                          <a:cs typeface="+mn-cs"/>
                          <a:sym typeface="Gill Sans"/>
                        </a:rPr>
                        <a:t>Vasilopoulou</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Pallàs</a:t>
                      </a:r>
                      <a:r>
                        <a:rPr lang="en-US" sz="810" b="0" i="0" u="none" strike="noStrike" cap="none" spc="0" baseline="0" dirty="0" smtClean="0">
                          <a:ln>
                            <a:noFill/>
                          </a:ln>
                          <a:solidFill>
                            <a:srgbClr val="7030A0"/>
                          </a:solidFill>
                          <a:effectLst/>
                          <a:uFillTx/>
                          <a:latin typeface="+mn-lt"/>
                          <a:ea typeface="+mn-ea"/>
                          <a:cs typeface="+mn-cs"/>
                          <a:sym typeface="Gill Sans"/>
                        </a:rPr>
                        <a:t>, I. </a:t>
                      </a:r>
                      <a:r>
                        <a:rPr lang="en-US" sz="810" b="0" i="0" u="none" strike="noStrike" cap="none" spc="0" baseline="0" dirty="0" err="1" smtClean="0">
                          <a:ln>
                            <a:noFill/>
                          </a:ln>
                          <a:solidFill>
                            <a:srgbClr val="7030A0"/>
                          </a:solidFill>
                          <a:effectLst/>
                          <a:uFillTx/>
                          <a:latin typeface="+mn-lt"/>
                          <a:ea typeface="+mn-ea"/>
                          <a:cs typeface="+mn-cs"/>
                          <a:sym typeface="Gill Sans"/>
                        </a:rPr>
                        <a:t>Brocos-Mosquera</a:t>
                      </a:r>
                      <a:r>
                        <a:rPr lang="en-US" sz="810" b="0" i="0" u="none" strike="noStrike" cap="none" spc="0" baseline="0" dirty="0" smtClean="0">
                          <a:ln>
                            <a:noFill/>
                          </a:ln>
                          <a:solidFill>
                            <a:srgbClr val="7030A0"/>
                          </a:solidFill>
                          <a:effectLst/>
                          <a:uFillTx/>
                          <a:latin typeface="+mn-lt"/>
                          <a:ea typeface="+mn-ea"/>
                          <a:cs typeface="+mn-cs"/>
                          <a:sym typeface="Gill Sans"/>
                        </a:rPr>
                        <a:t>, L.F. </a:t>
                      </a:r>
                      <a:r>
                        <a:rPr lang="en-US" sz="810" b="0" i="0" u="none" strike="noStrike" cap="none" spc="0" baseline="0" dirty="0" err="1" smtClean="0">
                          <a:ln>
                            <a:noFill/>
                          </a:ln>
                          <a:solidFill>
                            <a:srgbClr val="7030A0"/>
                          </a:solidFill>
                          <a:effectLst/>
                          <a:uFillTx/>
                          <a:latin typeface="+mn-lt"/>
                          <a:ea typeface="+mn-ea"/>
                          <a:cs typeface="+mn-cs"/>
                          <a:sym typeface="Gill Sans"/>
                        </a:rPr>
                        <a:t>Callado</a:t>
                      </a:r>
                      <a:r>
                        <a:rPr lang="en-US" sz="810" b="0" i="0" u="none" strike="noStrike" cap="none" spc="0" baseline="0" dirty="0" smtClean="0">
                          <a:ln>
                            <a:noFill/>
                          </a:ln>
                          <a:solidFill>
                            <a:srgbClr val="7030A0"/>
                          </a:solidFill>
                          <a:effectLst/>
                          <a:uFillTx/>
                          <a:latin typeface="+mn-lt"/>
                          <a:ea typeface="+mn-ea"/>
                          <a:cs typeface="+mn-cs"/>
                          <a:sym typeface="Gill Sans"/>
                        </a:rPr>
                        <a:t>, M. Isabel </a:t>
                      </a:r>
                      <a:r>
                        <a:rPr lang="en-US" sz="810" b="0" i="0" u="none" strike="noStrike" cap="none" spc="0" baseline="0" dirty="0" err="1" smtClean="0">
                          <a:ln>
                            <a:noFill/>
                          </a:ln>
                          <a:solidFill>
                            <a:srgbClr val="7030A0"/>
                          </a:solidFill>
                          <a:effectLst/>
                          <a:uFillTx/>
                          <a:latin typeface="+mn-lt"/>
                          <a:ea typeface="+mn-ea"/>
                          <a:cs typeface="+mn-cs"/>
                          <a:sym typeface="Gill Sans"/>
                        </a:rPr>
                        <a:t>Loza</a:t>
                      </a:r>
                      <a:r>
                        <a:rPr lang="en-US" sz="810" b="0" i="0" u="none" strike="noStrike" cap="none" spc="0" baseline="0" dirty="0" smtClean="0">
                          <a:ln>
                            <a:noFill/>
                          </a:ln>
                          <a:solidFill>
                            <a:srgbClr val="7030A0"/>
                          </a:solidFill>
                          <a:effectLst/>
                          <a:uFillTx/>
                          <a:latin typeface="+mn-lt"/>
                          <a:ea typeface="+mn-ea"/>
                          <a:cs typeface="+mn-cs"/>
                          <a:sym typeface="Gill Sans"/>
                        </a:rPr>
                        <a:t>, A.L. </a:t>
                      </a:r>
                      <a:r>
                        <a:rPr lang="en-US" sz="810" b="0" i="0" u="none" strike="noStrike" cap="none" spc="0" baseline="0" dirty="0" err="1" smtClean="0">
                          <a:ln>
                            <a:noFill/>
                          </a:ln>
                          <a:solidFill>
                            <a:srgbClr val="7030A0"/>
                          </a:solidFill>
                          <a:effectLst/>
                          <a:uFillTx/>
                          <a:latin typeface="+mn-lt"/>
                          <a:ea typeface="+mn-ea"/>
                          <a:cs typeface="+mn-cs"/>
                          <a:sym typeface="Gill Sans"/>
                        </a:rPr>
                        <a:t>Martínez</a:t>
                      </a:r>
                      <a:r>
                        <a:rPr lang="en-US" sz="810" b="0" i="0" u="none" strike="noStrike" cap="none" spc="0" baseline="0" dirty="0" smtClean="0">
                          <a:ln>
                            <a:noFill/>
                          </a:ln>
                          <a:solidFill>
                            <a:srgbClr val="7030A0"/>
                          </a:solidFill>
                          <a:effectLst/>
                          <a:uFillTx/>
                          <a:latin typeface="+mn-lt"/>
                          <a:ea typeface="+mn-ea"/>
                          <a:cs typeface="+mn-cs"/>
                          <a:sym typeface="Gill Sans"/>
                        </a:rPr>
                        <a:t>, J. Brea, B. Pérez, E. </a:t>
                      </a:r>
                      <a:r>
                        <a:rPr lang="en-US" sz="810" b="0" i="0" u="none" strike="noStrike" cap="none" spc="0" baseline="0" dirty="0" err="1" smtClean="0">
                          <a:ln>
                            <a:noFill/>
                          </a:ln>
                          <a:solidFill>
                            <a:srgbClr val="7030A0"/>
                          </a:solidFill>
                          <a:effectLst/>
                          <a:uFillTx/>
                          <a:latin typeface="+mn-lt"/>
                          <a:ea typeface="+mn-ea"/>
                          <a:cs typeface="+mn-cs"/>
                          <a:sym typeface="Gill Sans"/>
                        </a:rPr>
                        <a:t>Molins</a:t>
                      </a:r>
                      <a:r>
                        <a:rPr lang="en-US" sz="810" b="0" i="0" u="none" strike="noStrike" cap="none" spc="0" baseline="0" dirty="0" smtClean="0">
                          <a:ln>
                            <a:noFill/>
                          </a:ln>
                          <a:solidFill>
                            <a:srgbClr val="7030A0"/>
                          </a:solidFill>
                          <a:effectLst/>
                          <a:uFillTx/>
                          <a:latin typeface="+mn-lt"/>
                          <a:ea typeface="+mn-ea"/>
                          <a:cs typeface="+mn-cs"/>
                          <a:sym typeface="Gill Sans"/>
                        </a:rPr>
                        <a:t>, S. De </a:t>
                      </a:r>
                      <a:r>
                        <a:rPr lang="en-US" sz="810" b="0" i="0" u="none" strike="noStrike" cap="none" spc="0" baseline="0" dirty="0" err="1" smtClean="0">
                          <a:ln>
                            <a:noFill/>
                          </a:ln>
                          <a:solidFill>
                            <a:srgbClr val="7030A0"/>
                          </a:solidFill>
                          <a:effectLst/>
                          <a:uFillTx/>
                          <a:latin typeface="+mn-lt"/>
                          <a:ea typeface="+mn-ea"/>
                          <a:cs typeface="+mn-cs"/>
                          <a:sym typeface="Gill Sans"/>
                        </a:rPr>
                        <a:t>Jonghe</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Daelemans</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Radan</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E.H. Hernández, M.J. </a:t>
                      </a:r>
                      <a:r>
                        <a:rPr lang="en-US" sz="810" b="0" i="0" u="none" strike="noStrike" cap="none" spc="0" baseline="0" dirty="0" err="1" smtClean="0">
                          <a:ln>
                            <a:noFill/>
                          </a:ln>
                          <a:solidFill>
                            <a:srgbClr val="7030A0"/>
                          </a:solidFill>
                          <a:effectLst/>
                          <a:uFillTx/>
                          <a:latin typeface="+mn-lt"/>
                          <a:ea typeface="+mn-ea"/>
                          <a:cs typeface="+mn-cs"/>
                          <a:sym typeface="Gill Sans"/>
                        </a:rPr>
                        <a:t>García-Fuster</a:t>
                      </a:r>
                      <a:r>
                        <a:rPr lang="en-US" sz="810" b="0" i="0" u="none" strike="noStrike" cap="none" spc="0" baseline="0" dirty="0" smtClean="0">
                          <a:ln>
                            <a:noFill/>
                          </a:ln>
                          <a:solidFill>
                            <a:srgbClr val="7030A0"/>
                          </a:solidFill>
                          <a:effectLst/>
                          <a:uFillTx/>
                          <a:latin typeface="+mn-lt"/>
                          <a:ea typeface="+mn-ea"/>
                          <a:cs typeface="+mn-cs"/>
                          <a:sym typeface="Gill Sans"/>
                        </a:rPr>
                        <a:t>, J.A. </a:t>
                      </a:r>
                      <a:r>
                        <a:rPr lang="en-US" sz="810" b="0" i="0" u="none" strike="noStrike" cap="none" spc="0" baseline="0" dirty="0" err="1" smtClean="0">
                          <a:ln>
                            <a:noFill/>
                          </a:ln>
                          <a:solidFill>
                            <a:srgbClr val="7030A0"/>
                          </a:solidFill>
                          <a:effectLst/>
                          <a:uFillTx/>
                          <a:latin typeface="+mn-lt"/>
                          <a:ea typeface="+mn-ea"/>
                          <a:cs typeface="+mn-cs"/>
                          <a:sym typeface="Gill Sans"/>
                        </a:rPr>
                        <a:t>García-Sevilla</a:t>
                      </a:r>
                      <a:r>
                        <a:rPr lang="en-US" sz="810" b="0" i="0" u="none" strike="noStrike" cap="none" spc="0" baseline="0" dirty="0" smtClean="0">
                          <a:ln>
                            <a:noFill/>
                          </a:ln>
                          <a:solidFill>
                            <a:srgbClr val="7030A0"/>
                          </a:solidFill>
                          <a:effectLst/>
                          <a:uFillTx/>
                          <a:latin typeface="+mn-lt"/>
                          <a:ea typeface="+mn-ea"/>
                          <a:cs typeface="+mn-cs"/>
                          <a:sym typeface="Gill Sans"/>
                        </a:rPr>
                        <a:t>, C. </a:t>
                      </a:r>
                      <a:r>
                        <a:rPr lang="en-US" sz="810" b="0" i="0" u="none" strike="noStrike" cap="none" spc="0" baseline="0" dirty="0" err="1" smtClean="0">
                          <a:ln>
                            <a:noFill/>
                          </a:ln>
                          <a:solidFill>
                            <a:srgbClr val="7030A0"/>
                          </a:solidFill>
                          <a:effectLst/>
                          <a:uFillTx/>
                          <a:latin typeface="+mn-lt"/>
                          <a:ea typeface="+mn-ea"/>
                          <a:cs typeface="+mn-cs"/>
                          <a:sym typeface="Gill Sans"/>
                        </a:rPr>
                        <a:t>Escolano</a:t>
                      </a:r>
                      <a:r>
                        <a:rPr lang="en-US" sz="810" b="0" i="0" u="none" strike="noStrike" cap="none" spc="0" baseline="0" dirty="0" smtClean="0">
                          <a:ln>
                            <a:noFill/>
                          </a:ln>
                          <a:solidFill>
                            <a:srgbClr val="7030A0"/>
                          </a:solidFill>
                          <a:effectLst/>
                          <a:uFillTx/>
                          <a:latin typeface="+mn-lt"/>
                          <a:ea typeface="+mn-ea"/>
                          <a:cs typeface="+mn-cs"/>
                          <a:sym typeface="Gill Sans"/>
                        </a:rPr>
                        <a:t>, Benzofuranyl-2-imidazoles as </a:t>
                      </a:r>
                      <a:r>
                        <a:rPr lang="en-US" sz="810" b="0" i="0" u="none" strike="noStrike" cap="none" spc="0" baseline="0" dirty="0" err="1" smtClean="0">
                          <a:ln>
                            <a:noFill/>
                          </a:ln>
                          <a:solidFill>
                            <a:srgbClr val="7030A0"/>
                          </a:solidFill>
                          <a:effectLst/>
                          <a:uFillTx/>
                          <a:latin typeface="+mn-lt"/>
                          <a:ea typeface="+mn-ea"/>
                          <a:cs typeface="+mn-cs"/>
                          <a:sym typeface="Gill Sans"/>
                        </a:rPr>
                        <a:t>imidazoline</a:t>
                      </a:r>
                      <a:r>
                        <a:rPr lang="en-US" sz="810" b="0" i="0" u="none" strike="noStrike" cap="none" spc="0" baseline="0" dirty="0" smtClean="0">
                          <a:ln>
                            <a:noFill/>
                          </a:ln>
                          <a:solidFill>
                            <a:srgbClr val="7030A0"/>
                          </a:solidFill>
                          <a:effectLst/>
                          <a:uFillTx/>
                          <a:latin typeface="+mn-lt"/>
                          <a:ea typeface="+mn-ea"/>
                          <a:cs typeface="+mn-cs"/>
                          <a:sym typeface="Gill Sans"/>
                        </a:rPr>
                        <a:t> I2 receptor ligands for Alzheimer's disease, European Journal of Medicinal Chemistry 2021, 222, 113540, https://doi.org/10.1016/j.ejmech.2021.113540. (M21a)</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D.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and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(2021) Fragment-Based Drug Design of Selective HDAC6 Inhibitors. In: </a:t>
                      </a:r>
                      <a:r>
                        <a:rPr lang="en-US" sz="810" b="0" i="0" u="none" strike="noStrike" cap="none" spc="0" baseline="0" dirty="0" err="1" smtClean="0">
                          <a:ln>
                            <a:noFill/>
                          </a:ln>
                          <a:solidFill>
                            <a:srgbClr val="003300"/>
                          </a:solidFill>
                          <a:effectLst/>
                          <a:uFillTx/>
                          <a:latin typeface="+mn-lt"/>
                          <a:ea typeface="+mn-ea"/>
                          <a:cs typeface="+mn-cs"/>
                          <a:sym typeface="Gill Sans"/>
                        </a:rPr>
                        <a:t>Ballante</a:t>
                      </a:r>
                      <a:r>
                        <a:rPr lang="en-US" sz="810" b="0" i="0" u="none" strike="noStrike" cap="none" spc="0" baseline="0" dirty="0" smtClean="0">
                          <a:ln>
                            <a:noFill/>
                          </a:ln>
                          <a:solidFill>
                            <a:srgbClr val="003300"/>
                          </a:solidFill>
                          <a:effectLst/>
                          <a:uFillTx/>
                          <a:latin typeface="+mn-lt"/>
                          <a:ea typeface="+mn-ea"/>
                          <a:cs typeface="+mn-cs"/>
                          <a:sym typeface="Gill Sans"/>
                        </a:rPr>
                        <a:t> F. (Editor(s)) Protein-Ligand Interactions and Drug Design. Methods in Molecular Biology, </a:t>
                      </a:r>
                      <a:r>
                        <a:rPr lang="en-US" sz="810" b="0" i="0" u="none" strike="noStrike" cap="none" spc="0" baseline="0" dirty="0" err="1" smtClean="0">
                          <a:ln>
                            <a:noFill/>
                          </a:ln>
                          <a:solidFill>
                            <a:srgbClr val="003300"/>
                          </a:solidFill>
                          <a:effectLst/>
                          <a:uFillTx/>
                          <a:latin typeface="+mn-lt"/>
                          <a:ea typeface="+mn-ea"/>
                          <a:cs typeface="+mn-cs"/>
                          <a:sym typeface="Gill Sans"/>
                        </a:rPr>
                        <a:t>vol</a:t>
                      </a:r>
                      <a:r>
                        <a:rPr lang="en-US" sz="810" b="0" i="0" u="none" strike="noStrike" cap="none" spc="0" baseline="0" dirty="0" smtClean="0">
                          <a:ln>
                            <a:noFill/>
                          </a:ln>
                          <a:solidFill>
                            <a:srgbClr val="003300"/>
                          </a:solidFill>
                          <a:effectLst/>
                          <a:uFillTx/>
                          <a:latin typeface="+mn-lt"/>
                          <a:ea typeface="+mn-ea"/>
                          <a:cs typeface="+mn-cs"/>
                          <a:sym typeface="Gill Sans"/>
                        </a:rPr>
                        <a:t> 2266. Humana, New York, NY. https://doi.org/10.1007/978-1-0716-1209-5_9</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Z. </a:t>
                      </a:r>
                      <a:r>
                        <a:rPr lang="en-US" sz="810" b="0" i="0" u="none" strike="noStrike" cap="none" spc="0" baseline="0" dirty="0" err="1" smtClean="0">
                          <a:ln>
                            <a:noFill/>
                          </a:ln>
                          <a:solidFill>
                            <a:srgbClr val="7030A0"/>
                          </a:solidFill>
                          <a:effectLst/>
                          <a:uFillTx/>
                          <a:latin typeface="+mn-lt"/>
                          <a:ea typeface="+mn-ea"/>
                          <a:cs typeface="+mn-cs"/>
                          <a:sym typeface="Gill Sans"/>
                        </a:rPr>
                        <a:t>Gagic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Chapter 16 - Design and Discovery of Kinase Inhibitors Using Docking Studies, Editor(s): </a:t>
                      </a:r>
                      <a:r>
                        <a:rPr lang="en-US" sz="810" b="0" i="0" u="none" strike="noStrike" cap="none" spc="0" baseline="0" dirty="0" err="1" smtClean="0">
                          <a:ln>
                            <a:noFill/>
                          </a:ln>
                          <a:solidFill>
                            <a:srgbClr val="7030A0"/>
                          </a:solidFill>
                          <a:effectLst/>
                          <a:uFillTx/>
                          <a:latin typeface="+mn-lt"/>
                          <a:ea typeface="+mn-ea"/>
                          <a:cs typeface="+mn-cs"/>
                          <a:sym typeface="Gill Sans"/>
                        </a:rPr>
                        <a:t>Mohane</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Coumar</a:t>
                      </a:r>
                      <a:r>
                        <a:rPr lang="en-US" sz="810" b="0" i="0" u="none" strike="noStrike" cap="none" spc="0" baseline="0" dirty="0" smtClean="0">
                          <a:ln>
                            <a:noFill/>
                          </a:ln>
                          <a:solidFill>
                            <a:srgbClr val="7030A0"/>
                          </a:solidFill>
                          <a:effectLst/>
                          <a:uFillTx/>
                          <a:latin typeface="+mn-lt"/>
                          <a:ea typeface="+mn-ea"/>
                          <a:cs typeface="+mn-cs"/>
                          <a:sym typeface="Gill Sans"/>
                        </a:rPr>
                        <a:t>, Molecular Docking for Computer-Aided Drug Design, Academic Press, 2021, Pages 337-365, ISBN 9780128223123, https://doi.org/10.1016/B978-0-12-822312-3.00009-6.J. </a:t>
                      </a:r>
                      <a:r>
                        <a:rPr lang="en-US" sz="810" b="0" i="0" u="none" strike="noStrike" cap="none" spc="0" baseline="0" dirty="0" err="1" smtClean="0">
                          <a:ln>
                            <a:noFill/>
                          </a:ln>
                          <a:solidFill>
                            <a:srgbClr val="7030A0"/>
                          </a:solidFill>
                          <a:effectLst/>
                          <a:uFillTx/>
                          <a:latin typeface="+mn-lt"/>
                          <a:ea typeface="+mn-ea"/>
                          <a:cs typeface="+mn-cs"/>
                          <a:sym typeface="Gill Sans"/>
                        </a:rPr>
                        <a:t>Rupar</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Aleksić</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Nikolić</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Popović</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Nikolić</a:t>
                      </a:r>
                      <a:r>
                        <a:rPr lang="en-US" sz="810" b="0" i="0" u="none" strike="noStrike" cap="none" spc="0" baseline="0" dirty="0" smtClean="0">
                          <a:ln>
                            <a:noFill/>
                          </a:ln>
                          <a:solidFill>
                            <a:srgbClr val="7030A0"/>
                          </a:solidFill>
                          <a:effectLst/>
                          <a:uFillTx/>
                          <a:latin typeface="+mn-lt"/>
                          <a:ea typeface="+mn-ea"/>
                          <a:cs typeface="+mn-cs"/>
                          <a:sym typeface="Gill Sans"/>
                        </a:rPr>
                        <a:t>. Comparative electrochemical studies of kinetic and thermodynamic parameters of </a:t>
                      </a:r>
                      <a:r>
                        <a:rPr lang="en-US" sz="810" b="0" i="0" u="none" strike="noStrike" cap="none" spc="0" baseline="0" dirty="0" err="1" smtClean="0">
                          <a:ln>
                            <a:noFill/>
                          </a:ln>
                          <a:solidFill>
                            <a:srgbClr val="7030A0"/>
                          </a:solidFill>
                          <a:effectLst/>
                          <a:uFillTx/>
                          <a:latin typeface="+mn-lt"/>
                          <a:ea typeface="+mn-ea"/>
                          <a:cs typeface="+mn-cs"/>
                          <a:sym typeface="Gill Sans"/>
                        </a:rPr>
                        <a:t>Quinoxaline</a:t>
                      </a:r>
                      <a:r>
                        <a:rPr lang="en-US" sz="810" b="0" i="0" u="none" strike="noStrike" cap="none" spc="0" baseline="0" dirty="0" smtClean="0">
                          <a:ln>
                            <a:noFill/>
                          </a:ln>
                          <a:solidFill>
                            <a:srgbClr val="7030A0"/>
                          </a:solidFill>
                          <a:effectLst/>
                          <a:uFillTx/>
                          <a:latin typeface="+mn-lt"/>
                          <a:ea typeface="+mn-ea"/>
                          <a:cs typeface="+mn-cs"/>
                          <a:sym typeface="Gill Sans"/>
                        </a:rPr>
                        <a:t> and </a:t>
                      </a:r>
                      <a:r>
                        <a:rPr lang="en-US" sz="810" b="0" i="0" u="none" strike="noStrike" cap="none" spc="0" baseline="0" dirty="0" err="1" smtClean="0">
                          <a:ln>
                            <a:noFill/>
                          </a:ln>
                          <a:solidFill>
                            <a:srgbClr val="7030A0"/>
                          </a:solidFill>
                          <a:effectLst/>
                          <a:uFillTx/>
                          <a:latin typeface="+mn-lt"/>
                          <a:ea typeface="+mn-ea"/>
                          <a:cs typeface="+mn-cs"/>
                          <a:sym typeface="Gill Sans"/>
                        </a:rPr>
                        <a:t>Brimonidine</a:t>
                      </a:r>
                      <a:r>
                        <a:rPr lang="en-US" sz="810" b="0" i="0" u="none" strike="noStrike" cap="none" spc="0" baseline="0" dirty="0" smtClean="0">
                          <a:ln>
                            <a:noFill/>
                          </a:ln>
                          <a:solidFill>
                            <a:srgbClr val="7030A0"/>
                          </a:solidFill>
                          <a:effectLst/>
                          <a:uFillTx/>
                          <a:latin typeface="+mn-lt"/>
                          <a:ea typeface="+mn-ea"/>
                          <a:cs typeface="+mn-cs"/>
                          <a:sym typeface="Gill Sans"/>
                        </a:rPr>
                        <a:t> redox process, </a:t>
                      </a:r>
                      <a:r>
                        <a:rPr lang="en-US" sz="810" b="0" i="0" u="none" strike="noStrike" cap="none" spc="0" baseline="0" dirty="0" err="1" smtClean="0">
                          <a:ln>
                            <a:noFill/>
                          </a:ln>
                          <a:solidFill>
                            <a:srgbClr val="7030A0"/>
                          </a:solidFill>
                          <a:effectLst/>
                          <a:uFillTx/>
                          <a:latin typeface="+mn-lt"/>
                          <a:ea typeface="+mn-ea"/>
                          <a:cs typeface="+mn-cs"/>
                          <a:sym typeface="Gill Sans"/>
                        </a:rPr>
                        <a:t>Electrochimica</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acta</a:t>
                      </a:r>
                      <a:r>
                        <a:rPr lang="en-US" sz="810" b="0" i="0" u="none" strike="noStrike" cap="none" spc="0" baseline="0" dirty="0" smtClean="0">
                          <a:ln>
                            <a:noFill/>
                          </a:ln>
                          <a:solidFill>
                            <a:srgbClr val="7030A0"/>
                          </a:solidFill>
                          <a:effectLst/>
                          <a:uFillTx/>
                          <a:latin typeface="+mn-lt"/>
                          <a:ea typeface="+mn-ea"/>
                          <a:cs typeface="+mn-cs"/>
                          <a:sym typeface="Gill Sans"/>
                        </a:rPr>
                        <a:t>. 2018; May 278: 220-231. (M21, IF 5,116) https://doi.org/10.1016/j.electacta.2018.03.114</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V. </a:t>
                      </a:r>
                      <a:r>
                        <a:rPr lang="en-US" sz="810" b="0" i="0" u="none" strike="noStrike" cap="none" spc="0" baseline="0" dirty="0" err="1" smtClean="0">
                          <a:ln>
                            <a:noFill/>
                          </a:ln>
                          <a:solidFill>
                            <a:srgbClr val="003300"/>
                          </a:solidFill>
                          <a:effectLst/>
                          <a:uFillTx/>
                          <a:latin typeface="+mn-lt"/>
                          <a:ea typeface="+mn-ea"/>
                          <a:cs typeface="+mn-cs"/>
                          <a:sym typeface="Gill Sans"/>
                        </a:rPr>
                        <a:t>Radulović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Aleksić</a:t>
                      </a:r>
                      <a:r>
                        <a:rPr lang="en-US" sz="810" b="0" i="0" u="none" strike="noStrike" cap="none" spc="0" baseline="0" dirty="0" smtClean="0">
                          <a:ln>
                            <a:noFill/>
                          </a:ln>
                          <a:solidFill>
                            <a:srgbClr val="003300"/>
                          </a:solidFill>
                          <a:effectLst/>
                          <a:uFillTx/>
                          <a:latin typeface="+mn-lt"/>
                          <a:ea typeface="+mn-ea"/>
                          <a:cs typeface="+mn-cs"/>
                          <a:sym typeface="Gill Sans"/>
                        </a:rPr>
                        <a:t>, V. </a:t>
                      </a:r>
                      <a:r>
                        <a:rPr lang="en-US" sz="810" b="0" i="0" u="none" strike="noStrike" cap="none" spc="0" baseline="0" dirty="0" err="1" smtClean="0">
                          <a:ln>
                            <a:noFill/>
                          </a:ln>
                          <a:solidFill>
                            <a:srgbClr val="003300"/>
                          </a:solidFill>
                          <a:effectLst/>
                          <a:uFillTx/>
                          <a:latin typeface="+mn-lt"/>
                          <a:ea typeface="+mn-ea"/>
                          <a:cs typeface="+mn-cs"/>
                          <a:sym typeface="Gill Sans"/>
                        </a:rPr>
                        <a:t>Kapetanović</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Karljiković</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Rajić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Jovanović</a:t>
                      </a:r>
                      <a:r>
                        <a:rPr lang="en-US" sz="810" b="0" i="0" u="none" strike="noStrike" cap="none" spc="0" baseline="0" dirty="0" smtClean="0">
                          <a:ln>
                            <a:noFill/>
                          </a:ln>
                          <a:solidFill>
                            <a:srgbClr val="003300"/>
                          </a:solidFill>
                          <a:effectLst/>
                          <a:uFillTx/>
                          <a:latin typeface="+mn-lt"/>
                          <a:ea typeface="+mn-ea"/>
                          <a:cs typeface="+mn-cs"/>
                          <a:sym typeface="Gill Sans"/>
                        </a:rPr>
                        <a:t>, I. </a:t>
                      </a:r>
                      <a:r>
                        <a:rPr lang="en-US" sz="810" b="0" i="0" u="none" strike="noStrike" cap="none" spc="0" baseline="0" dirty="0" err="1" smtClean="0">
                          <a:ln>
                            <a:noFill/>
                          </a:ln>
                          <a:solidFill>
                            <a:srgbClr val="003300"/>
                          </a:solidFill>
                          <a:effectLst/>
                          <a:uFillTx/>
                          <a:latin typeface="+mn-lt"/>
                          <a:ea typeface="+mn-ea"/>
                          <a:cs typeface="+mn-cs"/>
                          <a:sym typeface="Gill Sans"/>
                        </a:rPr>
                        <a:t>Marjanović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Stojković</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Agbaba</a:t>
                      </a:r>
                      <a:r>
                        <a:rPr lang="en-US" sz="810" b="0" i="0" u="none" strike="noStrike" cap="none" spc="0" baseline="0" dirty="0" smtClean="0">
                          <a:ln>
                            <a:noFill/>
                          </a:ln>
                          <a:solidFill>
                            <a:srgbClr val="003300"/>
                          </a:solidFill>
                          <a:effectLst/>
                          <a:uFillTx/>
                          <a:latin typeface="+mn-lt"/>
                          <a:ea typeface="+mn-ea"/>
                          <a:cs typeface="+mn-cs"/>
                          <a:sym typeface="Gill Sans"/>
                        </a:rPr>
                        <a:t>. The evaluation of short- and long-term stability studies for </a:t>
                      </a:r>
                      <a:r>
                        <a:rPr lang="en-US" sz="810" b="0" i="0" u="none" strike="noStrike" cap="none" spc="0" baseline="0" dirty="0" err="1" smtClean="0">
                          <a:ln>
                            <a:noFill/>
                          </a:ln>
                          <a:solidFill>
                            <a:srgbClr val="003300"/>
                          </a:solidFill>
                          <a:effectLst/>
                          <a:uFillTx/>
                          <a:latin typeface="+mn-lt"/>
                          <a:ea typeface="+mn-ea"/>
                          <a:cs typeface="+mn-cs"/>
                          <a:sym typeface="Gill Sans"/>
                        </a:rPr>
                        <a:t>brimonidine</a:t>
                      </a:r>
                      <a:r>
                        <a:rPr lang="en-US" sz="810" b="0" i="0" u="none" strike="noStrike" cap="none" spc="0" baseline="0" dirty="0" smtClean="0">
                          <a:ln>
                            <a:noFill/>
                          </a:ln>
                          <a:solidFill>
                            <a:srgbClr val="003300"/>
                          </a:solidFill>
                          <a:effectLst/>
                          <a:uFillTx/>
                          <a:latin typeface="+mn-lt"/>
                          <a:ea typeface="+mn-ea"/>
                          <a:cs typeface="+mn-cs"/>
                          <a:sym typeface="Gill Sans"/>
                        </a:rPr>
                        <a:t> in aqueous humor by DPV/BDDE method - possible application for direct assay in native samples. Anal </a:t>
                      </a:r>
                      <a:r>
                        <a:rPr lang="en-US" sz="810" b="0" i="0" u="none" strike="noStrike" cap="none" spc="0" baseline="0" dirty="0" err="1" smtClean="0">
                          <a:ln>
                            <a:noFill/>
                          </a:ln>
                          <a:solidFill>
                            <a:srgbClr val="003300"/>
                          </a:solidFill>
                          <a:effectLst/>
                          <a:uFillTx/>
                          <a:latin typeface="+mn-lt"/>
                          <a:ea typeface="+mn-ea"/>
                          <a:cs typeface="+mn-cs"/>
                          <a:sym typeface="Gill Sans"/>
                        </a:rPr>
                        <a:t>Bioanal</a:t>
                      </a:r>
                      <a:r>
                        <a:rPr lang="en-US" sz="810" b="0" i="0" u="none" strike="noStrike" cap="none" spc="0" baseline="0" dirty="0" smtClean="0">
                          <a:ln>
                            <a:noFill/>
                          </a:ln>
                          <a:solidFill>
                            <a:srgbClr val="003300"/>
                          </a:solidFill>
                          <a:effectLst/>
                          <a:uFillTx/>
                          <a:latin typeface="+mn-lt"/>
                          <a:ea typeface="+mn-ea"/>
                          <a:cs typeface="+mn-cs"/>
                          <a:sym typeface="Gill Sans"/>
                        </a:rPr>
                        <a:t> Chem. 2019; Sept 411(22):5755–63.  (M21; IF 3,286) https://doi.org/10.1007/s00216-019-01955-3</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J. </a:t>
                      </a:r>
                      <a:r>
                        <a:rPr lang="en-US" sz="810" b="0" i="0" u="none" strike="noStrike" cap="none" spc="0" baseline="0" dirty="0" err="1" smtClean="0">
                          <a:ln>
                            <a:noFill/>
                          </a:ln>
                          <a:solidFill>
                            <a:srgbClr val="7030A0"/>
                          </a:solidFill>
                          <a:effectLst/>
                          <a:uFillTx/>
                          <a:latin typeface="+mn-lt"/>
                          <a:ea typeface="+mn-ea"/>
                          <a:cs typeface="+mn-cs"/>
                          <a:sym typeface="Gill Sans"/>
                        </a:rPr>
                        <a:t>Rupar</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Aleksić</a:t>
                      </a:r>
                      <a:r>
                        <a:rPr lang="en-US" sz="810" b="0" i="0" u="none" strike="noStrike" cap="none" spc="0" baseline="0" dirty="0" smtClean="0">
                          <a:ln>
                            <a:noFill/>
                          </a:ln>
                          <a:solidFill>
                            <a:srgbClr val="7030A0"/>
                          </a:solidFill>
                          <a:effectLst/>
                          <a:uFillTx/>
                          <a:latin typeface="+mn-lt"/>
                          <a:ea typeface="+mn-ea"/>
                          <a:cs typeface="+mn-cs"/>
                          <a:sym typeface="Gill Sans"/>
                        </a:rPr>
                        <a:t>, V. </a:t>
                      </a:r>
                      <a:r>
                        <a:rPr lang="en-US" sz="810" b="0" i="0" u="none" strike="noStrike" cap="none" spc="0" baseline="0" dirty="0" err="1" smtClean="0">
                          <a:ln>
                            <a:noFill/>
                          </a:ln>
                          <a:solidFill>
                            <a:srgbClr val="7030A0"/>
                          </a:solidFill>
                          <a:effectLst/>
                          <a:uFillTx/>
                          <a:latin typeface="+mn-lt"/>
                          <a:ea typeface="+mn-ea"/>
                          <a:cs typeface="+mn-cs"/>
                          <a:sym typeface="Gill Sans"/>
                        </a:rPr>
                        <a:t>Dobričić</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Brborić</a:t>
                      </a:r>
                      <a:r>
                        <a:rPr lang="en-US" sz="810" b="0" i="0" u="none" strike="noStrike" cap="none" spc="0" baseline="0" dirty="0" smtClean="0">
                          <a:ln>
                            <a:noFill/>
                          </a:ln>
                          <a:solidFill>
                            <a:srgbClr val="7030A0"/>
                          </a:solidFill>
                          <a:effectLst/>
                          <a:uFillTx/>
                          <a:latin typeface="+mn-lt"/>
                          <a:ea typeface="+mn-ea"/>
                          <a:cs typeface="+mn-cs"/>
                          <a:sym typeface="Gill Sans"/>
                        </a:rPr>
                        <a:t>, O. </a:t>
                      </a:r>
                      <a:r>
                        <a:rPr lang="en-US" sz="810" b="0" i="0" u="none" strike="noStrike" cap="none" spc="0" baseline="0" dirty="0" err="1" smtClean="0">
                          <a:ln>
                            <a:noFill/>
                          </a:ln>
                          <a:solidFill>
                            <a:srgbClr val="7030A0"/>
                          </a:solidFill>
                          <a:effectLst/>
                          <a:uFillTx/>
                          <a:latin typeface="+mn-lt"/>
                          <a:ea typeface="+mn-ea"/>
                          <a:cs typeface="+mn-cs"/>
                          <a:sym typeface="Gill Sans"/>
                        </a:rPr>
                        <a:t>Čudina</a:t>
                      </a:r>
                      <a:r>
                        <a:rPr lang="en-US" sz="810" b="0" i="0" u="none" strike="noStrike" cap="none" spc="0" baseline="0" dirty="0" smtClean="0">
                          <a:ln>
                            <a:noFill/>
                          </a:ln>
                          <a:solidFill>
                            <a:srgbClr val="7030A0"/>
                          </a:solidFill>
                          <a:effectLst/>
                          <a:uFillTx/>
                          <a:latin typeface="+mn-lt"/>
                          <a:ea typeface="+mn-ea"/>
                          <a:cs typeface="+mn-cs"/>
                          <a:sym typeface="Gill Sans"/>
                        </a:rPr>
                        <a:t>. An electrochemical study of 9-chloroacridine redox behavior and its interaction with double-stranded DNA, </a:t>
                      </a:r>
                      <a:r>
                        <a:rPr lang="en-US" sz="810" b="0" i="0" u="none" strike="noStrike" cap="none" spc="0" baseline="0" dirty="0" err="1" smtClean="0">
                          <a:ln>
                            <a:noFill/>
                          </a:ln>
                          <a:solidFill>
                            <a:srgbClr val="7030A0"/>
                          </a:solidFill>
                          <a:effectLst/>
                          <a:uFillTx/>
                          <a:latin typeface="+mn-lt"/>
                          <a:ea typeface="+mn-ea"/>
                          <a:cs typeface="+mn-cs"/>
                          <a:sym typeface="Gill Sans"/>
                        </a:rPr>
                        <a:t>Bioelectrochemistry</a:t>
                      </a:r>
                      <a:r>
                        <a:rPr lang="en-US" sz="810" b="0" i="0" u="none" strike="noStrike" cap="none" spc="0" baseline="0" dirty="0" smtClean="0">
                          <a:ln>
                            <a:noFill/>
                          </a:ln>
                          <a:solidFill>
                            <a:srgbClr val="7030A0"/>
                          </a:solidFill>
                          <a:effectLst/>
                          <a:uFillTx/>
                          <a:latin typeface="+mn-lt"/>
                          <a:ea typeface="+mn-ea"/>
                          <a:cs typeface="+mn-cs"/>
                          <a:sym typeface="Gill Sans"/>
                        </a:rPr>
                        <a:t>, 2020 October; 135: 107579 (M21, IF 4,722) https://doi.org/10.1016/j.bioelechem.2020.107579</a:t>
                      </a:r>
                    </a:p>
                    <a:p>
                      <a:pPr marL="177800" indent="-177800" algn="l"/>
                      <a:endParaRPr lang="en-US" sz="810" b="0" i="0" u="none" strike="noStrike" cap="none" spc="0" baseline="0" dirty="0">
                        <a:ln>
                          <a:noFill/>
                        </a:ln>
                        <a:solidFill>
                          <a:srgbClr val="00330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26484" y="857972"/>
            <a:ext cx="5708294"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pl-PL" sz="2400" dirty="0">
                <a:solidFill>
                  <a:srgbClr val="7030A0"/>
                </a:solidFill>
              </a:rPr>
              <a:t>dr. Katarina Nikolić, vanR. proF.</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73108847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0" y="691360"/>
            <a:ext cx="3863237"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fi-FI" sz="2400" dirty="0">
                <a:solidFill>
                  <a:srgbClr val="7030A0"/>
                </a:solidFill>
              </a:rPr>
              <a:t>Prof. </a:t>
            </a:r>
            <a:r>
              <a:rPr lang="fi-FI" sz="2400" dirty="0" smtClean="0">
                <a:solidFill>
                  <a:srgbClr val="7030A0"/>
                </a:solidFill>
              </a:rPr>
              <a:t>dr </a:t>
            </a:r>
            <a:r>
              <a:rPr lang="fi-FI" sz="2400" dirty="0">
                <a:solidFill>
                  <a:srgbClr val="7030A0"/>
                </a:solidFill>
              </a:rPr>
              <a:t>Slavica Erić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0" y="2715078"/>
            <a:ext cx="5194499" cy="394980"/>
          </a:xfrm>
        </p:spPr>
        <p:txBody>
          <a:bodyPr/>
          <a:lstStyle/>
          <a:p>
            <a:r>
              <a:rPr lang="sr-Latn-RS" dirty="0" smtClean="0">
                <a:solidFill>
                  <a:srgbClr val="7030A0"/>
                </a:solidFill>
              </a:rPr>
              <a:t>Farmaceutska hemija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54708463"/>
              </p:ext>
            </p:extLst>
          </p:nvPr>
        </p:nvGraphicFramePr>
        <p:xfrm>
          <a:off x="932080" y="3248793"/>
          <a:ext cx="6280762" cy="7032950"/>
        </p:xfrm>
        <a:graphic>
          <a:graphicData uri="http://schemas.openxmlformats.org/drawingml/2006/table">
            <a:tbl>
              <a:tblPr firstRow="1" firstCol="1" bandRow="1">
                <a:tableStyleId>{5940675A-B579-460E-94D1-54222C63F5DA}</a:tableStyleId>
              </a:tblPr>
              <a:tblGrid>
                <a:gridCol w="992254">
                  <a:extLst>
                    <a:ext uri="{9D8B030D-6E8A-4147-A177-3AD203B41FA5}">
                      <a16:colId xmlns:a16="http://schemas.microsoft.com/office/drawing/2014/main" xmlns="" val="20000"/>
                    </a:ext>
                  </a:extLst>
                </a:gridCol>
                <a:gridCol w="5288508">
                  <a:extLst>
                    <a:ext uri="{9D8B030D-6E8A-4147-A177-3AD203B41FA5}">
                      <a16:colId xmlns:a16="http://schemas.microsoft.com/office/drawing/2014/main" xmlns="" val="20001"/>
                    </a:ext>
                  </a:extLst>
                </a:gridCol>
              </a:tblGrid>
              <a:tr h="555950">
                <a:tc>
                  <a:txBody>
                    <a:bodyPr/>
                    <a:lstStyle/>
                    <a:p>
                      <a:pPr algn="l">
                        <a:spcAft>
                          <a:spcPts val="0"/>
                        </a:spcAft>
                      </a:pPr>
                      <a:r>
                        <a:rPr lang="sr-Latn-RS" sz="1000" kern="1200" dirty="0">
                          <a:solidFill>
                            <a:srgbClr val="7030A0"/>
                          </a:solidFill>
                          <a:effectLst/>
                          <a:latin typeface="Gill Sans Light (Body)"/>
                        </a:rPr>
                        <a:t>Naslov istraživačke teme:</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Dizajniranje novih lekova iz prirodnih izvora</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89076">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Slavica Erić, </a:t>
                      </a:r>
                      <a:r>
                        <a:rPr lang="sr-Latn-RS" sz="1000" kern="1200" dirty="0" smtClean="0">
                          <a:solidFill>
                            <a:srgbClr val="003300"/>
                          </a:solidFill>
                          <a:effectLst/>
                          <a:latin typeface="Gill Sans Light (Body)"/>
                        </a:rPr>
                        <a:t>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Mire Zloh</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Mr Aleksandar Vukadinović</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Zoran Bijelović</a:t>
                      </a:r>
                      <a:endParaRPr lang="vi-VN" sz="10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4165">
                <a:tc>
                  <a:txBody>
                    <a:bodyPr/>
                    <a:lstStyle/>
                    <a:p>
                      <a:pPr algn="l">
                        <a:spcAft>
                          <a:spcPts val="0"/>
                        </a:spcAft>
                      </a:pPr>
                      <a:r>
                        <a:rPr lang="sr-Latn-RS" sz="1000" kern="1200" dirty="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kern="1200" dirty="0" smtClean="0">
                          <a:solidFill>
                            <a:srgbClr val="7030A0"/>
                          </a:solidFill>
                          <a:effectLst/>
                          <a:latin typeface="Gill Sans Light (Body)"/>
                        </a:rPr>
                        <a:t>Kompjuterski operativni sistemi za dizajniranje lekova, kompjuterski programi za razjašnjavanje mehanizama dejstva konstituenata prirodnih izvora i dizajniranje novih lekova iz prirodnih izvora, upotreba opreme za ekstrakciju i identifikaciju konstituenata prirodnih izvora, upotreba opreme za testiranje aktivnosti konstituenata prirodnih izvora na određenim targetima.</a:t>
                      </a:r>
                      <a:endParaRPr lang="vi-VN"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16">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000" b="0" dirty="0" smtClean="0">
                          <a:solidFill>
                            <a:srgbClr val="003300"/>
                          </a:solidFill>
                          <a:latin typeface="Gill Sans Light (Body)"/>
                        </a:rPr>
                        <a:t>Institucionalno finansiranje putem Ugovora sa MPNTR-om, evidencioni br. 451-03-9/2021-14/200161</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3868">
                <a:tc>
                  <a:txBody>
                    <a:bodyPr/>
                    <a:lstStyle/>
                    <a:p>
                      <a:pPr algn="l">
                        <a:spcAft>
                          <a:spcPts val="0"/>
                        </a:spcAft>
                      </a:pPr>
                      <a:r>
                        <a:rPr lang="sr-Latn-RS" sz="1000" kern="1200" dirty="0">
                          <a:solidFill>
                            <a:srgbClr val="7030A0"/>
                          </a:solidFill>
                          <a:effectLst/>
                          <a:latin typeface="Gill Sans Light (Body)"/>
                        </a:rPr>
                        <a:t>Saradnje: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Katedre</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Botaniku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Analitičku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hemiju</a:t>
                      </a:r>
                      <a:r>
                        <a:rPr lang="en-US" sz="1000" kern="1200" dirty="0" smtClean="0">
                          <a:solidFill>
                            <a:srgbClr val="7030A0"/>
                          </a:solidFill>
                          <a:effectLst/>
                          <a:latin typeface="Gill Sans Light (Body)"/>
                        </a:rPr>
                        <a:t> i </a:t>
                      </a:r>
                      <a:r>
                        <a:rPr lang="en-US" sz="1000" kern="1200" dirty="0" err="1" smtClean="0">
                          <a:solidFill>
                            <a:srgbClr val="7030A0"/>
                          </a:solidFill>
                          <a:effectLst/>
                          <a:latin typeface="Gill Sans Light (Body)"/>
                        </a:rPr>
                        <a:t>Farmakokinetiku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Farmaceutskog</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Univerziteta</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Beogradu</a:t>
                      </a:r>
                      <a:r>
                        <a:rPr lang="en-US" sz="1000" kern="1200" dirty="0" smtClean="0">
                          <a:solidFill>
                            <a:srgbClr val="7030A0"/>
                          </a:solidFill>
                          <a:effectLst/>
                          <a:latin typeface="Gill Sans Light (Body)"/>
                        </a:rPr>
                        <a:t> (UB), </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Institut</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molekularnu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genetiku</a:t>
                      </a:r>
                      <a:r>
                        <a:rPr lang="en-US" sz="1000" kern="1200" dirty="0" smtClean="0">
                          <a:solidFill>
                            <a:srgbClr val="7030A0"/>
                          </a:solidFill>
                          <a:effectLst/>
                          <a:latin typeface="Gill Sans Light (Body)"/>
                        </a:rPr>
                        <a:t> i </a:t>
                      </a:r>
                      <a:r>
                        <a:rPr lang="en-US" sz="1000" kern="1200" dirty="0" err="1" smtClean="0">
                          <a:solidFill>
                            <a:srgbClr val="7030A0"/>
                          </a:solidFill>
                          <a:effectLst/>
                          <a:latin typeface="Gill Sans Light (Body)"/>
                        </a:rPr>
                        <a:t>genetičko</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inženjerstvo</a:t>
                      </a:r>
                      <a:r>
                        <a:rPr lang="en-US" sz="1000" kern="1200" dirty="0" smtClean="0">
                          <a:solidFill>
                            <a:srgbClr val="7030A0"/>
                          </a:solidFill>
                          <a:effectLst/>
                          <a:latin typeface="Gill Sans Light (Body)"/>
                        </a:rPr>
                        <a:t> (UB), </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Institut</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hemiju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tehnologiju</a:t>
                      </a:r>
                      <a:r>
                        <a:rPr lang="en-US" sz="1000" kern="1200" dirty="0" smtClean="0">
                          <a:solidFill>
                            <a:srgbClr val="7030A0"/>
                          </a:solidFill>
                          <a:effectLst/>
                          <a:latin typeface="Gill Sans Light (Body)"/>
                        </a:rPr>
                        <a:t> i </a:t>
                      </a:r>
                      <a:r>
                        <a:rPr lang="en-US" sz="1000" kern="1200" dirty="0" err="1" smtClean="0">
                          <a:solidFill>
                            <a:srgbClr val="7030A0"/>
                          </a:solidFill>
                          <a:effectLst/>
                          <a:latin typeface="Gill Sans Light (Body)"/>
                        </a:rPr>
                        <a:t>metalurgiju</a:t>
                      </a:r>
                      <a:r>
                        <a:rPr lang="en-US" sz="1000" kern="1200" dirty="0" smtClean="0">
                          <a:solidFill>
                            <a:srgbClr val="7030A0"/>
                          </a:solidFill>
                          <a:effectLst/>
                          <a:latin typeface="Gill Sans Light (Body)"/>
                        </a:rPr>
                        <a:t> (UB), </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Institut</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nuklearne</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nauke</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Vinča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Medicinski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a:t>
                      </a:r>
                      <a:r>
                        <a:rPr lang="en-US" sz="1000" kern="1200" dirty="0" smtClean="0">
                          <a:solidFill>
                            <a:srgbClr val="7030A0"/>
                          </a:solidFill>
                          <a:effectLst/>
                          <a:latin typeface="Gill Sans Light (Body)"/>
                        </a:rPr>
                        <a:t> (UB), </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Hemijski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a:t>
                      </a:r>
                      <a:r>
                        <a:rPr lang="en-US" sz="1000" kern="1200" dirty="0" smtClean="0">
                          <a:solidFill>
                            <a:srgbClr val="7030A0"/>
                          </a:solidFill>
                          <a:effectLst/>
                          <a:latin typeface="Gill Sans Light (Body)"/>
                        </a:rPr>
                        <a:t> (UB).</a:t>
                      </a:r>
                      <a:endParaRPr lang="en-U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b="0" kern="1200" dirty="0" smtClean="0">
                          <a:solidFill>
                            <a:srgbClr val="003300"/>
                          </a:solidFill>
                          <a:effectLst/>
                          <a:latin typeface="Gill Sans Light (Body)"/>
                          <a:ea typeface="Times New Roman"/>
                          <a:cs typeface="Arial"/>
                        </a:rPr>
                        <a:t>Odabrane publikacije</a:t>
                      </a:r>
                      <a:endParaRPr lang="sr-Latn-RS" sz="1000" b="0" dirty="0" smtClean="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3D-QSAR study of adenosine 5'-phosphosulfate (APS) analogs as ligands for APS </a:t>
                      </a:r>
                      <a:r>
                        <a:rPr lang="en-US" sz="1000" kern="1200" dirty="0" err="1" smtClean="0">
                          <a:solidFill>
                            <a:srgbClr val="003300"/>
                          </a:solidFill>
                          <a:effectLst/>
                          <a:latin typeface="Gill Sans Light (Body)"/>
                        </a:rPr>
                        <a:t>reductase</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Erić</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Ilija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Cvijetić</a:t>
                      </a:r>
                      <a:r>
                        <a:rPr lang="en-US" sz="1000" kern="1200" dirty="0" smtClean="0">
                          <a:solidFill>
                            <a:srgbClr val="003300"/>
                          </a:solidFill>
                          <a:effectLst/>
                          <a:latin typeface="Gill Sans Light (Body)"/>
                        </a:rPr>
                        <a:t> and Mire </a:t>
                      </a:r>
                      <a:r>
                        <a:rPr lang="en-US" sz="1000" kern="1200" dirty="0" err="1" smtClean="0">
                          <a:solidFill>
                            <a:srgbClr val="003300"/>
                          </a:solidFill>
                          <a:effectLst/>
                          <a:latin typeface="Gill Sans Light (Body)"/>
                        </a:rPr>
                        <a:t>Zloh</a:t>
                      </a:r>
                      <a:r>
                        <a:rPr lang="en-US" sz="1000" kern="1200" dirty="0" smtClean="0">
                          <a:solidFill>
                            <a:srgbClr val="003300"/>
                          </a:solidFill>
                          <a:effectLst/>
                          <a:latin typeface="Gill Sans Light (Body)"/>
                        </a:rPr>
                        <a:t>. J. Serb. Chem. Soc. 86 (0) 1–10 (2021)</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Insights into mechanism of anticancer activity of </a:t>
                      </a:r>
                      <a:r>
                        <a:rPr lang="en-US" sz="1000" kern="1200" dirty="0" err="1" smtClean="0">
                          <a:solidFill>
                            <a:srgbClr val="7030A0"/>
                          </a:solidFill>
                          <a:effectLst/>
                          <a:latin typeface="Gill Sans Light (Body)"/>
                        </a:rPr>
                        <a:t>pentacyclic</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oxindole</a:t>
                      </a:r>
                      <a:r>
                        <a:rPr lang="en-US" sz="1000" kern="1200" dirty="0" smtClean="0">
                          <a:solidFill>
                            <a:srgbClr val="7030A0"/>
                          </a:solidFill>
                          <a:effectLst/>
                          <a:latin typeface="Gill Sans Light (Body)"/>
                        </a:rPr>
                        <a:t> alkaloids of </a:t>
                      </a:r>
                      <a:r>
                        <a:rPr lang="en-US" sz="1000" i="1" kern="1200" dirty="0" err="1" smtClean="0">
                          <a:solidFill>
                            <a:srgbClr val="7030A0"/>
                          </a:solidFill>
                          <a:effectLst/>
                          <a:latin typeface="Gill Sans Light (Body)"/>
                        </a:rPr>
                        <a:t>Uncaria</a:t>
                      </a:r>
                      <a:r>
                        <a:rPr lang="en-US" sz="1000" i="1" kern="1200" dirty="0" smtClean="0">
                          <a:solidFill>
                            <a:srgbClr val="7030A0"/>
                          </a:solidFill>
                          <a:effectLst/>
                          <a:latin typeface="Gill Sans Light (Body)"/>
                        </a:rPr>
                        <a:t> </a:t>
                      </a:r>
                      <a:r>
                        <a:rPr lang="en-US" sz="1000" i="1" kern="1200" dirty="0" err="1" smtClean="0">
                          <a:solidFill>
                            <a:srgbClr val="7030A0"/>
                          </a:solidFill>
                          <a:effectLst/>
                          <a:latin typeface="Gill Sans Light (Body)"/>
                        </a:rPr>
                        <a:t>tomentosa</a:t>
                      </a:r>
                      <a:r>
                        <a:rPr lang="en-US" sz="1000" i="1" kern="1200" dirty="0" smtClean="0">
                          <a:solidFill>
                            <a:srgbClr val="7030A0"/>
                          </a:solidFill>
                          <a:effectLst/>
                          <a:latin typeface="Gill Sans Light (Body)"/>
                        </a:rPr>
                        <a:t> </a:t>
                      </a:r>
                      <a:r>
                        <a:rPr lang="en-US" sz="1000" kern="1200" dirty="0" smtClean="0">
                          <a:solidFill>
                            <a:srgbClr val="7030A0"/>
                          </a:solidFill>
                          <a:effectLst/>
                          <a:latin typeface="Gill Sans Light (Body)"/>
                        </a:rPr>
                        <a:t>by means of a computational reverse virtual screening and molecular docking approach. </a:t>
                      </a:r>
                      <a:r>
                        <a:rPr lang="en-US" sz="1000" kern="1200" dirty="0" err="1" smtClean="0">
                          <a:solidFill>
                            <a:srgbClr val="7030A0"/>
                          </a:solidFill>
                          <a:effectLst/>
                          <a:latin typeface="Gill Sans Light (Body)"/>
                        </a:rPr>
                        <a:t>Kozielewicz</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Pawel</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Paradowska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Katarzyna</a:t>
                      </a:r>
                      <a:r>
                        <a:rPr lang="en-US" sz="1000" kern="1200" dirty="0" smtClean="0">
                          <a:solidFill>
                            <a:srgbClr val="7030A0"/>
                          </a:solidFill>
                          <a:effectLst/>
                          <a:latin typeface="Gill Sans Light (Body)"/>
                        </a:rPr>
                        <a:t>, Eric </a:t>
                      </a:r>
                      <a:r>
                        <a:rPr lang="en-US" sz="1000" kern="1200" dirty="0" err="1" smtClean="0">
                          <a:solidFill>
                            <a:srgbClr val="7030A0"/>
                          </a:solidFill>
                          <a:effectLst/>
                          <a:latin typeface="Gill Sans Light (Body)"/>
                        </a:rPr>
                        <a:t>Slavica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Wawer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Iwona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Zloh</a:t>
                      </a:r>
                      <a:r>
                        <a:rPr lang="en-US" sz="1000" kern="1200" dirty="0" smtClean="0">
                          <a:solidFill>
                            <a:srgbClr val="7030A0"/>
                          </a:solidFill>
                          <a:effectLst/>
                          <a:latin typeface="Gill Sans Light (Body)"/>
                        </a:rPr>
                        <a:t> Mire. </a:t>
                      </a:r>
                      <a:r>
                        <a:rPr lang="en-US" sz="1000" kern="1200" dirty="0" err="1" smtClean="0">
                          <a:solidFill>
                            <a:srgbClr val="7030A0"/>
                          </a:solidFill>
                          <a:effectLst/>
                          <a:latin typeface="Gill Sans Light (Body)"/>
                        </a:rPr>
                        <a:t>Monatshefte</a:t>
                      </a:r>
                      <a:r>
                        <a:rPr lang="en-US" sz="1000" kern="1200" dirty="0" smtClean="0">
                          <a:solidFill>
                            <a:srgbClr val="7030A0"/>
                          </a:solidFill>
                          <a:effectLst/>
                          <a:latin typeface="Gill Sans Light (Body)"/>
                        </a:rPr>
                        <a:t> fur </a:t>
                      </a:r>
                      <a:r>
                        <a:rPr lang="en-US" sz="1000" kern="1200" dirty="0" err="1" smtClean="0">
                          <a:solidFill>
                            <a:srgbClr val="7030A0"/>
                          </a:solidFill>
                          <a:effectLst/>
                          <a:latin typeface="Gill Sans Light (Body)"/>
                        </a:rPr>
                        <a:t>Chemie</a:t>
                      </a:r>
                      <a:r>
                        <a:rPr lang="en-US" sz="1000" kern="1200" dirty="0" smtClean="0">
                          <a:solidFill>
                            <a:srgbClr val="7030A0"/>
                          </a:solidFill>
                          <a:effectLst/>
                          <a:latin typeface="Gill Sans Light (Body)"/>
                        </a:rPr>
                        <a:t> (2014), 145 (7), 1201-1211   </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Structural insight into binding of small molecule inhibitors to Enhancer of </a:t>
                      </a:r>
                      <a:r>
                        <a:rPr lang="en-US" sz="1000" kern="1200" dirty="0" err="1" smtClean="0">
                          <a:solidFill>
                            <a:srgbClr val="003300"/>
                          </a:solidFill>
                          <a:effectLst/>
                          <a:latin typeface="Gill Sans Light (Body)"/>
                        </a:rPr>
                        <a:t>Zeste</a:t>
                      </a:r>
                      <a:r>
                        <a:rPr lang="en-US" sz="1000" kern="1200" dirty="0" smtClean="0">
                          <a:solidFill>
                            <a:srgbClr val="003300"/>
                          </a:solidFill>
                          <a:effectLst/>
                          <a:latin typeface="Gill Sans Light (Body)"/>
                        </a:rPr>
                        <a:t> Homolog 2. </a:t>
                      </a:r>
                      <a:r>
                        <a:rPr lang="en-US" sz="1000" kern="1200" dirty="0" err="1" smtClean="0">
                          <a:solidFill>
                            <a:srgbClr val="003300"/>
                          </a:solidFill>
                          <a:effectLst/>
                          <a:latin typeface="Gill Sans Light (Body)"/>
                        </a:rPr>
                        <a:t>Kalinic</a:t>
                      </a:r>
                      <a:r>
                        <a:rPr lang="en-US" sz="1000" kern="1200" dirty="0" smtClean="0">
                          <a:solidFill>
                            <a:srgbClr val="003300"/>
                          </a:solidFill>
                          <a:effectLst/>
                          <a:latin typeface="Gill Sans Light (Body)"/>
                        </a:rPr>
                        <a:t> Marko, </a:t>
                      </a:r>
                      <a:r>
                        <a:rPr lang="en-US" sz="1000" kern="1200" dirty="0" err="1" smtClean="0">
                          <a:solidFill>
                            <a:srgbClr val="003300"/>
                          </a:solidFill>
                          <a:effectLst/>
                          <a:latin typeface="Gill Sans Light (Body)"/>
                        </a:rPr>
                        <a:t>Zloh</a:t>
                      </a:r>
                      <a:r>
                        <a:rPr lang="en-US" sz="1000" kern="1200" dirty="0" smtClean="0">
                          <a:solidFill>
                            <a:srgbClr val="003300"/>
                          </a:solidFill>
                          <a:effectLst/>
                          <a:latin typeface="Gill Sans Light (Body)"/>
                        </a:rPr>
                        <a:t> Mire, Eric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Journal of Computer-Aided Molecular Design (2014), 28 (11), 1109-1128</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Computational classification models for predicting the inter</a:t>
                      </a:r>
                      <a:r>
                        <a:rPr lang="sr-Latn-RS" sz="1000" kern="1200" dirty="0" smtClean="0">
                          <a:solidFill>
                            <a:srgbClr val="7030A0"/>
                          </a:solidFill>
                          <a:effectLst/>
                          <a:latin typeface="Gill Sans Light (Body)"/>
                        </a:rPr>
                        <a:t>a</a:t>
                      </a:r>
                      <a:r>
                        <a:rPr lang="en-US" sz="1000" kern="1200" dirty="0" err="1" smtClean="0">
                          <a:solidFill>
                            <a:srgbClr val="7030A0"/>
                          </a:solidFill>
                          <a:effectLst/>
                          <a:latin typeface="Gill Sans Light (Body)"/>
                        </a:rPr>
                        <a:t>ction</a:t>
                      </a:r>
                      <a:r>
                        <a:rPr lang="en-US" sz="1000" kern="1200" dirty="0" smtClean="0">
                          <a:solidFill>
                            <a:srgbClr val="7030A0"/>
                          </a:solidFill>
                          <a:effectLst/>
                          <a:latin typeface="Gill Sans Light (Body)"/>
                        </a:rPr>
                        <a:t> of drugs with P-glycoprotein and breast cancer resistance protein. Eric </a:t>
                      </a:r>
                      <a:r>
                        <a:rPr lang="en-US" sz="1000" kern="1200" dirty="0" err="1" smtClean="0">
                          <a:solidFill>
                            <a:srgbClr val="7030A0"/>
                          </a:solidFill>
                          <a:effectLst/>
                          <a:latin typeface="Gill Sans Light (Body)"/>
                        </a:rPr>
                        <a:t>Slavica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Kalinic</a:t>
                      </a:r>
                      <a:r>
                        <a:rPr lang="en-US" sz="1000" kern="1200" dirty="0" smtClean="0">
                          <a:solidFill>
                            <a:srgbClr val="7030A0"/>
                          </a:solidFill>
                          <a:effectLst/>
                          <a:latin typeface="Gill Sans Light (Body)"/>
                        </a:rPr>
                        <a:t> Marko, </a:t>
                      </a:r>
                      <a:r>
                        <a:rPr lang="en-US" sz="1000" kern="1200" dirty="0" err="1" smtClean="0">
                          <a:solidFill>
                            <a:srgbClr val="7030A0"/>
                          </a:solidFill>
                          <a:effectLst/>
                          <a:latin typeface="Gill Sans Light (Body)"/>
                        </a:rPr>
                        <a:t>Ilic</a:t>
                      </a:r>
                      <a:r>
                        <a:rPr lang="en-US" sz="1000" kern="1200" dirty="0" smtClean="0">
                          <a:solidFill>
                            <a:srgbClr val="7030A0"/>
                          </a:solidFill>
                          <a:effectLst/>
                          <a:latin typeface="Gill Sans Light (Body)"/>
                        </a:rPr>
                        <a:t> Katarina, </a:t>
                      </a:r>
                      <a:r>
                        <a:rPr lang="en-US" sz="1000" kern="1200" dirty="0" err="1" smtClean="0">
                          <a:solidFill>
                            <a:srgbClr val="7030A0"/>
                          </a:solidFill>
                          <a:effectLst/>
                          <a:latin typeface="Gill Sans Light (Body)"/>
                        </a:rPr>
                        <a:t>Zloh</a:t>
                      </a:r>
                      <a:r>
                        <a:rPr lang="en-US" sz="1000" kern="1200" dirty="0" smtClean="0">
                          <a:solidFill>
                            <a:srgbClr val="7030A0"/>
                          </a:solidFill>
                          <a:effectLst/>
                          <a:latin typeface="Gill Sans Light (Body)"/>
                        </a:rPr>
                        <a:t> Mire. SAR and QSAR in Environmental Research (2014), 25 (12), 955-982</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Application of Counter-propagation Artificial Neural Networks in Prediction of </a:t>
                      </a:r>
                      <a:r>
                        <a:rPr lang="en-US" sz="1000" kern="1200" dirty="0" err="1" smtClean="0">
                          <a:solidFill>
                            <a:srgbClr val="003300"/>
                          </a:solidFill>
                          <a:effectLst/>
                          <a:latin typeface="Gill Sans Light (Body)"/>
                        </a:rPr>
                        <a:t>Topiramate</a:t>
                      </a:r>
                      <a:r>
                        <a:rPr lang="en-US" sz="1000" kern="1200" dirty="0" smtClean="0">
                          <a:solidFill>
                            <a:srgbClr val="003300"/>
                          </a:solidFill>
                          <a:effectLst/>
                          <a:latin typeface="Gill Sans Light (Body)"/>
                        </a:rPr>
                        <a:t> Concentration in Patients with Epilepsy. </a:t>
                      </a:r>
                      <a:r>
                        <a:rPr lang="en-US" sz="1000" kern="1200" dirty="0" err="1" smtClean="0">
                          <a:solidFill>
                            <a:srgbClr val="003300"/>
                          </a:solidFill>
                          <a:effectLst/>
                          <a:latin typeface="Gill Sans Light (Body)"/>
                        </a:rPr>
                        <a:t>Jovanovic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Marija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Sokic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Dragoslav</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Grabnar</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Iztok</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Vovk</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Tomaz</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Prostran</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Milica</a:t>
                      </a:r>
                      <a:r>
                        <a:rPr lang="en-US" sz="1000" kern="1200" dirty="0" smtClean="0">
                          <a:solidFill>
                            <a:srgbClr val="003300"/>
                          </a:solidFill>
                          <a:effectLst/>
                          <a:latin typeface="Gill Sans Light (Body)"/>
                        </a:rPr>
                        <a:t>, Eric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Kuzmanovski</a:t>
                      </a:r>
                      <a:r>
                        <a:rPr lang="en-US" sz="1000" kern="1200" dirty="0" smtClean="0">
                          <a:solidFill>
                            <a:srgbClr val="003300"/>
                          </a:solidFill>
                          <a:effectLst/>
                          <a:latin typeface="Gill Sans Light (Body)"/>
                        </a:rPr>
                        <a:t> Igor, </a:t>
                      </a:r>
                      <a:r>
                        <a:rPr lang="en-US" sz="1000" kern="1200" dirty="0" err="1" smtClean="0">
                          <a:solidFill>
                            <a:srgbClr val="003300"/>
                          </a:solidFill>
                          <a:effectLst/>
                          <a:latin typeface="Gill Sans Light (Body)"/>
                        </a:rPr>
                        <a:t>Vucicevic</a:t>
                      </a:r>
                      <a:r>
                        <a:rPr lang="en-US" sz="1000" kern="1200" dirty="0" smtClean="0">
                          <a:solidFill>
                            <a:srgbClr val="003300"/>
                          </a:solidFill>
                          <a:effectLst/>
                          <a:latin typeface="Gill Sans Light (Body)"/>
                        </a:rPr>
                        <a:t> Katarina, </a:t>
                      </a:r>
                      <a:r>
                        <a:rPr lang="en-US" sz="1000" kern="1200" dirty="0" err="1" smtClean="0">
                          <a:solidFill>
                            <a:srgbClr val="003300"/>
                          </a:solidFill>
                          <a:effectLst/>
                          <a:latin typeface="Gill Sans Light (Body)"/>
                        </a:rPr>
                        <a:t>Miljkovic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Branislava</a:t>
                      </a:r>
                      <a:r>
                        <a:rPr lang="en-US" sz="1000" kern="1200" dirty="0" smtClean="0">
                          <a:solidFill>
                            <a:srgbClr val="003300"/>
                          </a:solidFill>
                          <a:effectLst/>
                          <a:latin typeface="Gill Sans Light (Body)"/>
                        </a:rPr>
                        <a:t>. Journal of Pharmacy and Pharmaceutical Sciences (2015), 18 (5), 856-862</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319" y="1557858"/>
            <a:ext cx="1117099" cy="1117099"/>
          </a:xfrm>
          <a:prstGeom prst="rect">
            <a:avLst/>
          </a:prstGeom>
          <a:ln w="57150">
            <a:solidFill>
              <a:srgbClr val="ADCD99"/>
            </a:solidFill>
          </a:ln>
        </p:spPr>
      </p:pic>
    </p:spTree>
    <p:extLst>
      <p:ext uri="{BB962C8B-B14F-4D97-AF65-F5344CB8AC3E}">
        <p14:creationId xmlns:p14="http://schemas.microsoft.com/office/powerpoint/2010/main" val="1869444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1609" y="857972"/>
            <a:ext cx="4531690"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Doc. dr Vladimir Dobričić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1609" y="3496257"/>
            <a:ext cx="5194499" cy="394980"/>
          </a:xfrm>
        </p:spPr>
        <p:txBody>
          <a:bodyPr/>
          <a:lstStyle/>
          <a:p>
            <a:r>
              <a:rPr lang="sr-Latn-RS" dirty="0" smtClean="0">
                <a:solidFill>
                  <a:srgbClr val="7030A0"/>
                </a:solidFill>
              </a:rPr>
              <a:t>Farmaceutska hemija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07381075"/>
              </p:ext>
            </p:extLst>
          </p:nvPr>
        </p:nvGraphicFramePr>
        <p:xfrm>
          <a:off x="911609" y="4127188"/>
          <a:ext cx="6355824" cy="6172200"/>
        </p:xfrm>
        <a:graphic>
          <a:graphicData uri="http://schemas.openxmlformats.org/drawingml/2006/table">
            <a:tbl>
              <a:tblPr firstRow="1" firstCol="1" bandRow="1">
                <a:tableStyleId>{5940675A-B579-460E-94D1-54222C63F5DA}</a:tableStyleId>
              </a:tblPr>
              <a:tblGrid>
                <a:gridCol w="1243825">
                  <a:extLst>
                    <a:ext uri="{9D8B030D-6E8A-4147-A177-3AD203B41FA5}">
                      <a16:colId xmlns:a16="http://schemas.microsoft.com/office/drawing/2014/main" xmlns="" val="20000"/>
                    </a:ext>
                  </a:extLst>
                </a:gridCol>
                <a:gridCol w="5111999">
                  <a:extLst>
                    <a:ext uri="{9D8B030D-6E8A-4147-A177-3AD203B41FA5}">
                      <a16:colId xmlns:a16="http://schemas.microsoft.com/office/drawing/2014/main" xmlns="" val="20001"/>
                    </a:ext>
                  </a:extLst>
                </a:gridCol>
              </a:tblGrid>
              <a:tr h="198672">
                <a:tc>
                  <a:txBody>
                    <a:bodyPr/>
                    <a:lstStyle/>
                    <a:p>
                      <a:pPr algn="l">
                        <a:spcAft>
                          <a:spcPts val="0"/>
                        </a:spcAft>
                      </a:pPr>
                      <a:r>
                        <a:rPr lang="sr-Latn-RS" sz="1000" kern="1200" dirty="0" smtClean="0">
                          <a:solidFill>
                            <a:srgbClr val="7030A0"/>
                          </a:solidFill>
                          <a:effectLst/>
                          <a:latin typeface="Gill Sans Light (Body)"/>
                        </a:rPr>
                        <a:t>Naslovi istraživačkih tema:</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7030A0"/>
                          </a:solidFill>
                          <a:effectLst/>
                          <a:latin typeface="Gill Sans Light (Body)"/>
                        </a:rPr>
                        <a:t>1.</a:t>
                      </a:r>
                      <a:r>
                        <a:rPr lang="sr-Latn-RS" sz="1000" kern="1200" baseline="0" dirty="0" smtClean="0">
                          <a:solidFill>
                            <a:srgbClr val="7030A0"/>
                          </a:solidFill>
                          <a:effectLst/>
                          <a:latin typeface="Gill Sans Light (Body)"/>
                        </a:rPr>
                        <a:t> </a:t>
                      </a:r>
                      <a:r>
                        <a:rPr lang="vi-VN" sz="1000" kern="1200" dirty="0" smtClean="0">
                          <a:solidFill>
                            <a:srgbClr val="7030A0"/>
                          </a:solidFill>
                          <a:effectLst/>
                          <a:latin typeface="Gill Sans Light (Body)"/>
                        </a:rPr>
                        <a:t>Dizajniranje, sinteza, ispitivanje fizičko-hemijskih i biofarmaceutskih osobina farmakološki aktivnih jedinjenja</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7030A0"/>
                          </a:solidFill>
                          <a:effectLst/>
                          <a:latin typeface="Gill Sans Light (Body)"/>
                        </a:rPr>
                        <a:t>2.</a:t>
                      </a:r>
                      <a:r>
                        <a:rPr lang="sr-Latn-RS" sz="1000" kern="1200" baseline="0" dirty="0" smtClean="0">
                          <a:solidFill>
                            <a:srgbClr val="7030A0"/>
                          </a:solidFill>
                          <a:effectLst/>
                          <a:latin typeface="Gill Sans Light (Body)"/>
                        </a:rPr>
                        <a:t> </a:t>
                      </a:r>
                      <a:r>
                        <a:rPr lang="vi-VN" sz="1000" kern="1200" dirty="0" smtClean="0">
                          <a:solidFill>
                            <a:srgbClr val="7030A0"/>
                          </a:solidFill>
                          <a:effectLst/>
                          <a:latin typeface="Gill Sans Light (Body)"/>
                        </a:rPr>
                        <a:t>Razvoj i validacija analitičkih metoda za određivanje sadržaja farmaceutskih supstanci u doziranim oblicima i biološkim uzorcima</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04457">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Zorica Vujić</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Olivera Čudina</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Katarina Karljiković Rajić</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Jasmina Brborić</a:t>
                      </a:r>
                      <a:r>
                        <a:rPr lang="sr-Latn-RS" sz="1000" kern="1200" dirty="0" smtClean="0">
                          <a:solidFill>
                            <a:srgbClr val="003300"/>
                          </a:solidFill>
                          <a:effectLst/>
                          <a:latin typeface="Gill Sans Light (Body)"/>
                        </a:rPr>
                        <a:t>, vanredni</a:t>
                      </a:r>
                      <a:r>
                        <a:rPr lang="sr-Latn-RS" sz="1000" kern="1200" baseline="0" dirty="0" smtClean="0">
                          <a:solidFill>
                            <a:srgbClr val="003300"/>
                          </a:solidFill>
                          <a:effectLst/>
                          <a:latin typeface="Gill Sans Light (Body)"/>
                        </a:rPr>
                        <a:t>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Bojan Marković</a:t>
                      </a:r>
                      <a:r>
                        <a:rPr lang="sr-Latn-RS" sz="1000" kern="1200" dirty="0" smtClean="0">
                          <a:solidFill>
                            <a:srgbClr val="003300"/>
                          </a:solidFill>
                          <a:effectLst/>
                          <a:latin typeface="Gill Sans Light (Body)"/>
                        </a:rPr>
                        <a:t>, vanredni</a:t>
                      </a:r>
                      <a:r>
                        <a:rPr lang="sr-Latn-RS" sz="1000" kern="1200" baseline="0" dirty="0" smtClean="0">
                          <a:solidFill>
                            <a:srgbClr val="003300"/>
                          </a:solidFill>
                          <a:effectLst/>
                          <a:latin typeface="Gill Sans Light (Body)"/>
                        </a:rPr>
                        <a:t>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Branka Ivković</a:t>
                      </a:r>
                      <a:r>
                        <a:rPr lang="sr-Latn-RS" sz="1000" kern="1200" dirty="0" smtClean="0">
                          <a:solidFill>
                            <a:srgbClr val="003300"/>
                          </a:solidFill>
                          <a:effectLst/>
                          <a:latin typeface="Gill Sans Light (Body)"/>
                        </a:rPr>
                        <a:t>, vanredni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Milkica Crevar Sakač</a:t>
                      </a:r>
                      <a:r>
                        <a:rPr lang="sr-Latn-RS" sz="1000" kern="1200" dirty="0" smtClean="0">
                          <a:solidFill>
                            <a:srgbClr val="003300"/>
                          </a:solidFill>
                          <a:effectLst/>
                          <a:latin typeface="Gill Sans Light (Body)"/>
                        </a:rPr>
                        <a:t>, docent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Jelena Savić</a:t>
                      </a:r>
                      <a:r>
                        <a:rPr lang="sr-Latn-RS" sz="1000" kern="1200" dirty="0" smtClean="0">
                          <a:solidFill>
                            <a:srgbClr val="003300"/>
                          </a:solidFill>
                          <a:effectLst/>
                          <a:latin typeface="Gill Sans Light (Body)"/>
                        </a:rPr>
                        <a:t>, docent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ag. farm. Jelena Rupar</a:t>
                      </a:r>
                      <a:r>
                        <a:rPr lang="sr-Latn-RS" sz="1000" kern="1200" dirty="0" smtClean="0">
                          <a:solidFill>
                            <a:srgbClr val="003300"/>
                          </a:solidFill>
                          <a:effectLst/>
                          <a:latin typeface="Gill Sans Light (Body)"/>
                        </a:rPr>
                        <a:t>, asistent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ag. farm. Jelena Bošković</a:t>
                      </a:r>
                      <a:r>
                        <a:rPr lang="sr-Latn-RS" sz="1000" kern="1200" dirty="0" smtClean="0">
                          <a:solidFill>
                            <a:srgbClr val="003300"/>
                          </a:solidFill>
                          <a:effectLst/>
                          <a:latin typeface="Gill Sans Light (Body)"/>
                        </a:rPr>
                        <a:t>, istraživač saradnik</a:t>
                      </a:r>
                      <a:endParaRPr lang="vi-VN" sz="1000" kern="120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804762">
                <a:tc>
                  <a:txBody>
                    <a:bodyPr/>
                    <a:lstStyle/>
                    <a:p>
                      <a:pPr algn="l">
                        <a:spcAft>
                          <a:spcPts val="0"/>
                        </a:spcAft>
                      </a:pPr>
                      <a:r>
                        <a:rPr lang="sr-Latn-RS" sz="1000" kern="1200" dirty="0" smtClean="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lgn="l">
                        <a:spcAft>
                          <a:spcPts val="0"/>
                        </a:spcAft>
                        <a:buFont typeface="+mj-lt"/>
                        <a:buAutoNum type="arabicPeriod"/>
                      </a:pPr>
                      <a:r>
                        <a:rPr lang="vi-VN" sz="1000" b="1" i="0" kern="1200" dirty="0" smtClean="0">
                          <a:solidFill>
                            <a:srgbClr val="7030A0"/>
                          </a:solidFill>
                          <a:effectLst/>
                          <a:latin typeface="Gill Sans Light (Body)"/>
                        </a:rPr>
                        <a:t>Računari sa Windows operativnim sistemima i različitim programa za dizajn lekova </a:t>
                      </a:r>
                      <a:r>
                        <a:rPr lang="vi-VN" sz="1000" i="0" kern="1200" dirty="0" smtClean="0">
                          <a:solidFill>
                            <a:srgbClr val="7030A0"/>
                          </a:solidFill>
                          <a:effectLst/>
                          <a:latin typeface="Gill Sans Light (Body)"/>
                        </a:rPr>
                        <a:t>- VMD, NAMD, AutoDock, AutoDock Vina, OpenEye softverski paket, Statistica </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HPLC-PDA-CAD</a:t>
                      </a:r>
                      <a:r>
                        <a:rPr lang="vi-VN" sz="1000" i="0" kern="1200" dirty="0" smtClean="0">
                          <a:solidFill>
                            <a:srgbClr val="7030A0"/>
                          </a:solidFill>
                          <a:effectLst/>
                          <a:latin typeface="Gill Sans Light (Body)"/>
                        </a:rPr>
                        <a:t> (Dionex Ultimate 3000); </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HPLC-PDA</a:t>
                      </a:r>
                      <a:r>
                        <a:rPr lang="vi-VN" sz="1000" i="0" kern="1200" dirty="0" smtClean="0">
                          <a:solidFill>
                            <a:srgbClr val="7030A0"/>
                          </a:solidFill>
                          <a:effectLst/>
                          <a:latin typeface="Gill Sans Light (Body)"/>
                        </a:rPr>
                        <a:t> (Agilent 1200);</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HPLC-UV</a:t>
                      </a:r>
                      <a:r>
                        <a:rPr lang="vi-VN" sz="1000" i="0" kern="1200" dirty="0" smtClean="0">
                          <a:solidFill>
                            <a:srgbClr val="7030A0"/>
                          </a:solidFill>
                          <a:effectLst/>
                          <a:latin typeface="Gill Sans Light (Body)"/>
                        </a:rPr>
                        <a:t> (HP 1100);</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UHPLC-MS/MS</a:t>
                      </a:r>
                      <a:r>
                        <a:rPr lang="vi-VN" sz="1000" i="0" kern="1200" dirty="0" smtClean="0">
                          <a:solidFill>
                            <a:srgbClr val="7030A0"/>
                          </a:solidFill>
                          <a:effectLst/>
                          <a:latin typeface="Gill Sans Light (Body)"/>
                        </a:rPr>
                        <a:t> (Accela 6000 TSQ Quantum Access Max), </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FT-IR spektrofotometar </a:t>
                      </a:r>
                      <a:r>
                        <a:rPr lang="vi-VN" sz="1000" i="0" kern="1200" dirty="0" smtClean="0">
                          <a:solidFill>
                            <a:srgbClr val="7030A0"/>
                          </a:solidFill>
                          <a:effectLst/>
                          <a:latin typeface="Gill Sans Light (Body)"/>
                        </a:rPr>
                        <a:t>(Nicolet iS10);</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UV-Vis spektrofotometar </a:t>
                      </a:r>
                      <a:r>
                        <a:rPr lang="vi-VN" sz="1000" i="0" kern="1200" dirty="0" smtClean="0">
                          <a:solidFill>
                            <a:srgbClr val="7030A0"/>
                          </a:solidFill>
                          <a:effectLst/>
                          <a:latin typeface="Gill Sans Light (Body)"/>
                        </a:rPr>
                        <a:t>(Evolution 300);</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UV-Vis spektrofotometar </a:t>
                      </a:r>
                      <a:r>
                        <a:rPr lang="vi-VN" sz="1000" i="0" kern="1200" dirty="0" smtClean="0">
                          <a:solidFill>
                            <a:srgbClr val="7030A0"/>
                          </a:solidFill>
                          <a:effectLst/>
                          <a:latin typeface="Gill Sans Light (Body)"/>
                        </a:rPr>
                        <a:t>(GBC Scientific Equipment Cintra 20);</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Automatski titrator 798 MPT Titrino</a:t>
                      </a:r>
                      <a:r>
                        <a:rPr lang="vi-VN" sz="1000" i="0" kern="1200" dirty="0" smtClean="0">
                          <a:solidFill>
                            <a:srgbClr val="7030A0"/>
                          </a:solidFill>
                          <a:effectLst/>
                          <a:latin typeface="Gill Sans Light (Body)"/>
                        </a:rPr>
                        <a:t> sa elektrodom LL unitrode Pt 1000. </a:t>
                      </a:r>
                    </a:p>
                    <a:p>
                      <a:pPr marL="177800" indent="-177800" algn="l">
                        <a:spcAft>
                          <a:spcPts val="0"/>
                        </a:spcAft>
                        <a:buFont typeface="+mj-lt"/>
                        <a:buAutoNum type="arabicPeriod"/>
                      </a:pPr>
                      <a:r>
                        <a:rPr lang="vi-VN" sz="1000" b="1" i="0" kern="1200" dirty="0" smtClean="0">
                          <a:solidFill>
                            <a:srgbClr val="7030A0"/>
                          </a:solidFill>
                          <a:effectLst/>
                          <a:latin typeface="Gill Sans Light (Body)"/>
                        </a:rPr>
                        <a:t>Vakuum sušnica </a:t>
                      </a:r>
                      <a:r>
                        <a:rPr lang="vi-VN" sz="1000" i="0" kern="1200" dirty="0" smtClean="0">
                          <a:solidFill>
                            <a:srgbClr val="7030A0"/>
                          </a:solidFill>
                          <a:effectLst/>
                          <a:latin typeface="Gill Sans Light (Body)"/>
                        </a:rPr>
                        <a:t>(Thermo Heraeus)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buFont typeface="+mj-lt"/>
                        <a:buAutoNum type="arabicPeriod"/>
                      </a:pPr>
                      <a:r>
                        <a:rPr lang="sr-Latn-RS" sz="1000" b="1" i="0" u="none" strike="noStrike" cap="none" spc="0" baseline="0" dirty="0" smtClean="0">
                          <a:ln>
                            <a:noFill/>
                          </a:ln>
                          <a:solidFill>
                            <a:srgbClr val="003300"/>
                          </a:solidFill>
                          <a:effectLst/>
                          <a:uFillTx/>
                          <a:latin typeface="+mn-lt"/>
                          <a:ea typeface="+mn-ea"/>
                          <a:cs typeface="+mn-cs"/>
                          <a:sym typeface="Gill Sans"/>
                        </a:rPr>
                        <a:t>Institucionalno finansiranje putem Ugovora sa MPNTR-om</a:t>
                      </a:r>
                      <a:r>
                        <a:rPr lang="sr-Latn-RS" sz="1000" b="0" i="0" u="none" strike="noStrike" cap="none" spc="0" baseline="0" dirty="0" smtClean="0">
                          <a:ln>
                            <a:noFill/>
                          </a:ln>
                          <a:solidFill>
                            <a:srgbClr val="003300"/>
                          </a:solidFill>
                          <a:effectLst/>
                          <a:uFillTx/>
                          <a:latin typeface="+mn-lt"/>
                          <a:ea typeface="+mn-ea"/>
                          <a:cs typeface="+mn-cs"/>
                          <a:sym typeface="Gill Sans"/>
                        </a:rPr>
                        <a:t>, evidencioni br. 451-03-9/2021-14/200161;</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buFont typeface="+mj-lt"/>
                        <a:buAutoNum type="arabicPeriod"/>
                      </a:pPr>
                      <a:r>
                        <a:rPr lang="sr-Latn-RS" sz="1000" b="1" i="0" u="none" strike="noStrike" cap="none" spc="0" baseline="0" dirty="0" smtClean="0">
                          <a:ln>
                            <a:noFill/>
                          </a:ln>
                          <a:solidFill>
                            <a:srgbClr val="003300"/>
                          </a:solidFill>
                          <a:effectLst/>
                          <a:uFillTx/>
                          <a:latin typeface="+mn-lt"/>
                          <a:ea typeface="+mn-ea"/>
                          <a:cs typeface="+mn-cs"/>
                          <a:sym typeface="Gill Sans"/>
                        </a:rPr>
                        <a:t>Dokaz koncepta </a:t>
                      </a:r>
                      <a:r>
                        <a:rPr lang="sr-Latn-RS" sz="1000" b="0" i="0" u="none" strike="noStrike" cap="none" spc="0" baseline="0" dirty="0" smtClean="0">
                          <a:ln>
                            <a:noFill/>
                          </a:ln>
                          <a:solidFill>
                            <a:srgbClr val="003300"/>
                          </a:solidFill>
                          <a:effectLst/>
                          <a:uFillTx/>
                          <a:latin typeface="+mn-lt"/>
                          <a:ea typeface="+mn-ea"/>
                          <a:cs typeface="+mn-cs"/>
                          <a:sym typeface="Gill Sans"/>
                        </a:rPr>
                        <a:t>(PoC – Fond za inovacionu delatnost Republike Srbije</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Razvoj</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novog</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antiseptika</a:t>
                      </a:r>
                      <a:r>
                        <a:rPr lang="en-US" sz="1000" b="0" i="0" u="none" strike="noStrike" cap="none" spc="0" baseline="0" dirty="0" smtClean="0">
                          <a:ln>
                            <a:noFill/>
                          </a:ln>
                          <a:solidFill>
                            <a:srgbClr val="003300"/>
                          </a:solidFill>
                          <a:effectLst/>
                          <a:uFillTx/>
                          <a:latin typeface="+mn-lt"/>
                          <a:ea typeface="+mn-ea"/>
                          <a:cs typeface="+mn-cs"/>
                          <a:sym typeface="Gill Sans"/>
                        </a:rPr>
                        <a:t>/</a:t>
                      </a:r>
                      <a:r>
                        <a:rPr lang="en-US" sz="1000" b="0" i="0" u="none" strike="noStrike" cap="none" spc="0" baseline="0" dirty="0" err="1" smtClean="0">
                          <a:ln>
                            <a:noFill/>
                          </a:ln>
                          <a:solidFill>
                            <a:srgbClr val="003300"/>
                          </a:solidFill>
                          <a:effectLst/>
                          <a:uFillTx/>
                          <a:latin typeface="+mn-lt"/>
                          <a:ea typeface="+mn-ea"/>
                          <a:cs typeface="+mn-cs"/>
                          <a:sym typeface="Gill Sans"/>
                        </a:rPr>
                        <a:t>dezinficijensa</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koji</a:t>
                      </a:r>
                      <a:r>
                        <a:rPr lang="en-US" sz="1000" b="0" i="0" u="none" strike="noStrike" cap="none" spc="0" baseline="0" dirty="0" smtClean="0">
                          <a:ln>
                            <a:noFill/>
                          </a:ln>
                          <a:solidFill>
                            <a:srgbClr val="003300"/>
                          </a:solidFill>
                          <a:effectLst/>
                          <a:uFillTx/>
                          <a:latin typeface="+mn-lt"/>
                          <a:ea typeface="+mn-ea"/>
                          <a:cs typeface="+mn-cs"/>
                          <a:sym typeface="Gill Sans"/>
                        </a:rPr>
                        <a:t> se </a:t>
                      </a:r>
                      <a:r>
                        <a:rPr lang="en-US" sz="1000" b="0" i="0" u="none" strike="noStrike" cap="none" spc="0" baseline="0" dirty="0" err="1" smtClean="0">
                          <a:ln>
                            <a:noFill/>
                          </a:ln>
                          <a:solidFill>
                            <a:srgbClr val="003300"/>
                          </a:solidFill>
                          <a:effectLst/>
                          <a:uFillTx/>
                          <a:latin typeface="+mn-lt"/>
                          <a:ea typeface="+mn-ea"/>
                          <a:cs typeface="+mn-cs"/>
                          <a:sym typeface="Gill Sans"/>
                        </a:rPr>
                        <a:t>zasniva</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na</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antimikrobnom</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efektu</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novosintetisanih</a:t>
                      </a:r>
                      <a:r>
                        <a:rPr lang="en-US" sz="1000" b="0" i="0" u="none" strike="noStrike" cap="none" spc="0" baseline="0" dirty="0" smtClean="0">
                          <a:ln>
                            <a:noFill/>
                          </a:ln>
                          <a:solidFill>
                            <a:srgbClr val="003300"/>
                          </a:solidFill>
                          <a:effectLst/>
                          <a:uFillTx/>
                          <a:latin typeface="+mn-lt"/>
                          <a:ea typeface="+mn-ea"/>
                          <a:cs typeface="+mn-cs"/>
                          <a:sym typeface="Gill Sans"/>
                        </a:rPr>
                        <a:t> </a:t>
                      </a:r>
                      <a:r>
                        <a:rPr lang="en-US" sz="1000" b="0" i="0" u="none" strike="noStrike" cap="none" spc="0" baseline="0" dirty="0" err="1" smtClean="0">
                          <a:ln>
                            <a:noFill/>
                          </a:ln>
                          <a:solidFill>
                            <a:srgbClr val="003300"/>
                          </a:solidFill>
                          <a:effectLst/>
                          <a:uFillTx/>
                          <a:latin typeface="+mn-lt"/>
                          <a:ea typeface="+mn-ea"/>
                          <a:cs typeface="+mn-cs"/>
                          <a:sym typeface="Gill Sans"/>
                        </a:rPr>
                        <a:t>halkona</a:t>
                      </a:r>
                      <a:r>
                        <a:rPr lang="en-US" sz="1000" b="0" i="0" u="none" strike="noStrike" cap="none" spc="0" baseline="0" dirty="0" smtClean="0">
                          <a:ln>
                            <a:noFill/>
                          </a:ln>
                          <a:solidFill>
                            <a:srgbClr val="003300"/>
                          </a:solidFill>
                          <a:effectLst/>
                          <a:uFillTx/>
                          <a:latin typeface="+mn-lt"/>
                          <a:ea typeface="+mn-ea"/>
                          <a:cs typeface="+mn-cs"/>
                          <a:sym typeface="Gill Sans"/>
                        </a:rPr>
                        <a:t>“)</a:t>
                      </a:r>
                      <a:r>
                        <a:rPr lang="sr-Latn-RS" sz="1000" b="0" i="0" u="none" strike="noStrike" cap="none" spc="0" baseline="0" dirty="0" smtClean="0">
                          <a:ln>
                            <a:noFill/>
                          </a:ln>
                          <a:solidFill>
                            <a:srgbClr val="003300"/>
                          </a:solidFill>
                          <a:effectLst/>
                          <a:uFillTx/>
                          <a:latin typeface="+mn-lt"/>
                          <a:ea typeface="+mn-ea"/>
                          <a:cs typeface="+mn-cs"/>
                          <a:sym typeface="Gill Sans"/>
                        </a:rPr>
                        <a:t>;</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buFont typeface="+mj-lt"/>
                        <a:buAutoNum type="arabicPeriod"/>
                      </a:pPr>
                      <a:r>
                        <a:rPr lang="sr-Latn-RS" sz="1000" b="1" i="0" u="none" strike="noStrike" cap="none" spc="0" baseline="0" dirty="0" smtClean="0">
                          <a:ln>
                            <a:noFill/>
                          </a:ln>
                          <a:solidFill>
                            <a:srgbClr val="003300"/>
                          </a:solidFill>
                          <a:effectLst/>
                          <a:uFillTx/>
                          <a:latin typeface="+mn-lt"/>
                          <a:ea typeface="+mn-ea"/>
                          <a:cs typeface="+mn-cs"/>
                          <a:sym typeface="Gill Sans"/>
                        </a:rPr>
                        <a:t>Program za izvrsne projekte mladih istraživača – PROMIS; Fond za nauku R.Srbije</a:t>
                      </a:r>
                      <a:r>
                        <a:rPr lang="sr-Latn-RS" sz="1000" b="0" i="0" u="none" strike="noStrike" cap="none" spc="0" baseline="0" dirty="0" smtClean="0">
                          <a:ln>
                            <a:noFill/>
                          </a:ln>
                          <a:solidFill>
                            <a:srgbClr val="003300"/>
                          </a:solidFill>
                          <a:effectLst/>
                          <a:uFillTx/>
                          <a:latin typeface="+mn-lt"/>
                          <a:ea typeface="+mn-ea"/>
                          <a:cs typeface="+mn-cs"/>
                          <a:sym typeface="Gill Sans"/>
                        </a:rPr>
                        <a:t> („Korisnost CYP2C19 i CYP2D6 genotipizacije i kvantifikacije koncentracije leka u plazmi u personalizaciji doziranja antidepresiva i antipsihotika“);  </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indent="-177800" algn="l">
                        <a:buFont typeface="+mj-lt"/>
                        <a:buAutoNum type="arabicPeriod"/>
                      </a:pPr>
                      <a:r>
                        <a:rPr lang="en-US" sz="1000" b="1" i="0" u="none" strike="noStrike" cap="none" spc="0" baseline="0" dirty="0" smtClean="0">
                          <a:ln>
                            <a:noFill/>
                          </a:ln>
                          <a:solidFill>
                            <a:srgbClr val="003300"/>
                          </a:solidFill>
                          <a:effectLst/>
                          <a:uFillTx/>
                          <a:latin typeface="+mn-lt"/>
                          <a:ea typeface="+mn-ea"/>
                          <a:cs typeface="+mn-cs"/>
                          <a:sym typeface="Gill Sans"/>
                        </a:rPr>
                        <a:t>COST action CA17104 (2018-2022)</a:t>
                      </a:r>
                      <a:r>
                        <a:rPr lang="en-US" sz="1000" b="0" i="0" u="none" strike="noStrike" cap="none" spc="0" baseline="0" dirty="0" smtClean="0">
                          <a:ln>
                            <a:noFill/>
                          </a:ln>
                          <a:solidFill>
                            <a:srgbClr val="003300"/>
                          </a:solidFill>
                          <a:effectLst/>
                          <a:uFillTx/>
                          <a:latin typeface="+mn-lt"/>
                          <a:ea typeface="+mn-ea"/>
                          <a:cs typeface="+mn-cs"/>
                          <a:sym typeface="Gill Sans"/>
                        </a:rPr>
                        <a:t>: “New diagnostic and therapeutic tools against multidrug resistant </a:t>
                      </a:r>
                      <a:r>
                        <a:rPr lang="en-US" sz="1000" b="0" i="0" u="none" strike="noStrike" cap="none" spc="0" baseline="0" dirty="0" err="1" smtClean="0">
                          <a:ln>
                            <a:noFill/>
                          </a:ln>
                          <a:solidFill>
                            <a:srgbClr val="003300"/>
                          </a:solidFill>
                          <a:effectLst/>
                          <a:uFillTx/>
                          <a:latin typeface="+mn-lt"/>
                          <a:ea typeface="+mn-ea"/>
                          <a:cs typeface="+mn-cs"/>
                          <a:sym typeface="Gill Sans"/>
                        </a:rPr>
                        <a:t>tumours</a:t>
                      </a:r>
                      <a:r>
                        <a:rPr lang="en-US" sz="1000" b="0" i="0" u="none" strike="noStrike" cap="none" spc="0" baseline="0" dirty="0" smtClean="0">
                          <a:ln>
                            <a:noFill/>
                          </a:ln>
                          <a:solidFill>
                            <a:srgbClr val="003300"/>
                          </a:solidFill>
                          <a:effectLst/>
                          <a:uFillTx/>
                          <a:latin typeface="+mn-lt"/>
                          <a:ea typeface="+mn-ea"/>
                          <a:cs typeface="+mn-cs"/>
                          <a:sym typeface="Gill Sans"/>
                        </a:rPr>
                        <a:t>”.</a:t>
                      </a:r>
                      <a:endParaRPr lang="pt-BR"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497" y="1765269"/>
            <a:ext cx="1298020" cy="1649097"/>
          </a:xfrm>
          <a:prstGeom prst="rect">
            <a:avLst/>
          </a:prstGeom>
          <a:ln w="57150">
            <a:solidFill>
              <a:srgbClr val="ADCD99"/>
            </a:solidFill>
          </a:ln>
        </p:spPr>
      </p:pic>
    </p:spTree>
    <p:extLst>
      <p:ext uri="{BB962C8B-B14F-4D97-AF65-F5344CB8AC3E}">
        <p14:creationId xmlns:p14="http://schemas.microsoft.com/office/powerpoint/2010/main" val="180304167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7966" y="1112340"/>
            <a:ext cx="7085330" cy="290830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6" name="object 6"/>
          <p:cNvSpPr txBox="1"/>
          <p:nvPr/>
        </p:nvSpPr>
        <p:spPr>
          <a:xfrm>
            <a:off x="1007390" y="4122564"/>
            <a:ext cx="6504069" cy="3825534"/>
          </a:xfrm>
          <a:prstGeom prst="rect">
            <a:avLst/>
          </a:prstGeom>
        </p:spPr>
        <p:txBody>
          <a:bodyPr vert="horz" wrap="square" lIns="0" tIns="6985" rIns="0" bIns="0" rtlCol="0">
            <a:spAutoFit/>
          </a:bodyPr>
          <a:lstStyle/>
          <a:p>
            <a:pPr marL="355600" marR="5080" lvl="0" indent="-342900" algn="l" defTabSz="584200" rtl="0" eaLnBrk="1" fontAlgn="auto" latinLnBrk="0" hangingPunct="0">
              <a:lnSpc>
                <a:spcPct val="101899"/>
              </a:lnSpc>
              <a:spcBef>
                <a:spcPts val="55"/>
              </a:spcBef>
              <a:spcAft>
                <a:spcPts val="0"/>
              </a:spcAft>
              <a:buClr>
                <a:srgbClr val="5A2781"/>
              </a:buClr>
              <a:buSzTx/>
              <a:buFont typeface="Wingdings" pitchFamily="2" charset="2"/>
              <a:buChar char="v"/>
              <a:tabLst/>
              <a:defRPr/>
            </a:pPr>
            <a:r>
              <a:rPr kumimoji="0" lang="sr-Latn-RS" sz="2000" i="1" u="none" strike="noStrike" kern="0" cap="none" spc="20" normalizeH="0" noProof="0" dirty="0">
                <a:ln>
                  <a:noFill/>
                </a:ln>
                <a:solidFill>
                  <a:srgbClr val="003300"/>
                </a:solidFill>
                <a:effectLst/>
                <a:uLnTx/>
                <a:uFillTx/>
                <a:latin typeface="Gill Sans Light (Body)"/>
                <a:cs typeface="Carlito"/>
                <a:sym typeface="Gill Sans Light"/>
              </a:rPr>
              <a:t>Više od</a:t>
            </a:r>
            <a:r>
              <a:rPr kumimoji="0" lang="sr-Latn-RS" sz="2000" b="1" i="1" u="none" strike="noStrike" kern="0" cap="none" spc="20" normalizeH="0" noProof="0" dirty="0">
                <a:ln>
                  <a:noFill/>
                </a:ln>
                <a:solidFill>
                  <a:srgbClr val="5A2781"/>
                </a:solidFill>
                <a:effectLst/>
                <a:uLnTx/>
                <a:uFillTx/>
                <a:latin typeface="Gill Sans Light (Body)"/>
                <a:cs typeface="Carlito"/>
                <a:sym typeface="Gill Sans Light"/>
              </a:rPr>
              <a:t> </a:t>
            </a:r>
            <a:r>
              <a:rPr kumimoji="0" sz="2000" b="1" i="1" u="none" strike="noStrike" kern="0" cap="none" spc="20" normalizeH="0" noProof="0" dirty="0">
                <a:ln>
                  <a:noFill/>
                </a:ln>
                <a:solidFill>
                  <a:srgbClr val="5A2781"/>
                </a:solidFill>
                <a:effectLst/>
                <a:uLnTx/>
                <a:uFillTx/>
                <a:latin typeface="Gill Sans Light (Body)"/>
                <a:cs typeface="Carlito"/>
                <a:sym typeface="Gill Sans Light"/>
              </a:rPr>
              <a:t>80 </a:t>
            </a:r>
            <a:r>
              <a:rPr kumimoji="0" lang="sr-Latn-RS" sz="2000" b="1" i="1" u="none" strike="noStrike" kern="0" cap="none" spc="20" normalizeH="0" noProof="0" dirty="0">
                <a:ln>
                  <a:noFill/>
                </a:ln>
                <a:solidFill>
                  <a:srgbClr val="5A2781"/>
                </a:solidFill>
                <a:effectLst/>
                <a:uLnTx/>
                <a:uFillTx/>
                <a:latin typeface="Gill Sans Light (Body)"/>
                <a:cs typeface="Carlito"/>
                <a:sym typeface="Gill Sans Light"/>
              </a:rPr>
              <a:t>godina </a:t>
            </a:r>
            <a:r>
              <a:rPr lang="sr-Latn-RS" sz="2000" spc="20" dirty="0">
                <a:solidFill>
                  <a:srgbClr val="003300"/>
                </a:solidFill>
                <a:latin typeface="Gill Sans Light (Body)"/>
                <a:cs typeface="Arial"/>
              </a:rPr>
              <a:t>pružanja usluga </a:t>
            </a: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visokog obrazovanja</a:t>
            </a:r>
            <a:r>
              <a:rPr kumimoji="0" sz="2000" b="0" i="1" u="none" strike="noStrike" kern="0" cap="none" spc="20" normalizeH="0" noProof="0" dirty="0">
                <a:ln>
                  <a:noFill/>
                </a:ln>
                <a:solidFill>
                  <a:srgbClr val="003300"/>
                </a:solidFill>
                <a:effectLst/>
                <a:uLnTx/>
                <a:uFillTx/>
                <a:latin typeface="Gill Sans Light (Body)"/>
                <a:cs typeface="Arial"/>
                <a:sym typeface="Gill Sans Light"/>
              </a:rPr>
              <a:t>.  </a:t>
            </a:r>
            <a:endParaRPr kumimoji="0" lang="sr-Latn-RS" sz="2000" b="0" i="1" u="none" strike="noStrike" kern="0" cap="none" spc="20" normalizeH="0" noProof="0" dirty="0">
              <a:ln>
                <a:noFill/>
              </a:ln>
              <a:solidFill>
                <a:srgbClr val="003300"/>
              </a:solidFill>
              <a:effectLst/>
              <a:uLnTx/>
              <a:uFillTx/>
              <a:latin typeface="Gill Sans Light (Body)"/>
              <a:cs typeface="Arial"/>
              <a:sym typeface="Gill Sans Light"/>
            </a:endParaRPr>
          </a:p>
          <a:p>
            <a:pPr marL="355600" marR="5080" lvl="0" indent="-342900" algn="l" defTabSz="584200" rtl="0" eaLnBrk="1" fontAlgn="auto" latinLnBrk="0" hangingPunct="0">
              <a:lnSpc>
                <a:spcPct val="101899"/>
              </a:lnSpc>
              <a:spcBef>
                <a:spcPts val="55"/>
              </a:spcBef>
              <a:spcAft>
                <a:spcPts val="0"/>
              </a:spcAft>
              <a:buClr>
                <a:srgbClr val="5A2781"/>
              </a:buClr>
              <a:buSzTx/>
              <a:buFont typeface="Wingdings" pitchFamily="2" charset="2"/>
              <a:buChar char="v"/>
              <a:tabLst/>
              <a:defRPr/>
            </a:pP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Član </a:t>
            </a:r>
            <a:r>
              <a:rPr kumimoji="0" sz="2000" b="0" i="1" u="none" strike="noStrike" kern="0" cap="none" spc="20" normalizeH="0" noProof="0" dirty="0" err="1">
                <a:ln>
                  <a:noFill/>
                </a:ln>
                <a:solidFill>
                  <a:srgbClr val="003300"/>
                </a:solidFill>
                <a:effectLst/>
                <a:uLnTx/>
                <a:uFillTx/>
                <a:latin typeface="Gill Sans Light (Body)"/>
                <a:cs typeface="Arial"/>
                <a:sym typeface="Gill Sans Light"/>
              </a:rPr>
              <a:t>Univer</a:t>
            </a: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ziteta</a:t>
            </a:r>
            <a:r>
              <a:rPr kumimoji="0" sz="2000" b="0" i="1" u="none" strike="noStrike" kern="0" cap="none" spc="20" normalizeH="0" noProof="0" dirty="0">
                <a:ln>
                  <a:noFill/>
                </a:ln>
                <a:solidFill>
                  <a:srgbClr val="003300"/>
                </a:solidFill>
                <a:effectLst/>
                <a:uLnTx/>
                <a:uFillTx/>
                <a:latin typeface="Gill Sans Light (Body)"/>
                <a:cs typeface="Arial"/>
                <a:sym typeface="Gill Sans Light"/>
              </a:rPr>
              <a:t> </a:t>
            </a: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u</a:t>
            </a:r>
            <a:r>
              <a:rPr kumimoji="0" sz="2000" b="0" i="1" u="none" strike="noStrike" kern="0" cap="none" spc="20" normalizeH="0" noProof="0" dirty="0">
                <a:ln>
                  <a:noFill/>
                </a:ln>
                <a:solidFill>
                  <a:srgbClr val="003300"/>
                </a:solidFill>
                <a:effectLst/>
                <a:uLnTx/>
                <a:uFillTx/>
                <a:latin typeface="Gill Sans Light (Body)"/>
                <a:cs typeface="Arial"/>
                <a:sym typeface="Gill Sans Light"/>
              </a:rPr>
              <a:t> </a:t>
            </a: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Beogradu</a:t>
            </a:r>
            <a:r>
              <a:rPr kumimoji="0" sz="2000" b="0" i="1" u="none" strike="noStrike" kern="0" cap="none" spc="20" normalizeH="0" noProof="0" dirty="0">
                <a:ln>
                  <a:noFill/>
                </a:ln>
                <a:solidFill>
                  <a:srgbClr val="003300"/>
                </a:solidFill>
                <a:effectLst/>
                <a:uLnTx/>
                <a:uFillTx/>
                <a:latin typeface="Gill Sans Light (Body)"/>
                <a:cs typeface="Arial"/>
                <a:sym typeface="Gill Sans Light"/>
              </a:rPr>
              <a:t>, </a:t>
            </a:r>
            <a:r>
              <a:rPr kumimoji="0" lang="sr-Latn-RS" sz="2000" b="1" i="1" u="none" strike="noStrike" kern="0" cap="none" spc="20" normalizeH="0" noProof="0" dirty="0">
                <a:ln>
                  <a:noFill/>
                </a:ln>
                <a:solidFill>
                  <a:schemeClr val="accent1">
                    <a:lumMod val="75000"/>
                  </a:schemeClr>
                </a:solidFill>
                <a:effectLst/>
                <a:uLnTx/>
                <a:uFillTx/>
                <a:latin typeface="Gill Sans Light (Body)"/>
                <a:cs typeface="Carlito"/>
                <a:sym typeface="Gill Sans Light"/>
              </a:rPr>
              <a:t>najstarijeg univerziteta</a:t>
            </a:r>
            <a:r>
              <a:rPr kumimoji="0" sz="2000" b="1" i="1" u="none" strike="noStrike" kern="0" cap="none" spc="20" normalizeH="0" noProof="0" dirty="0">
                <a:ln>
                  <a:noFill/>
                </a:ln>
                <a:solidFill>
                  <a:srgbClr val="0FBB23"/>
                </a:solidFill>
                <a:effectLst/>
                <a:uLnTx/>
                <a:uFillTx/>
                <a:latin typeface="Gill Sans Light (Body)"/>
                <a:cs typeface="Carlito"/>
                <a:sym typeface="Gill Sans Light"/>
              </a:rPr>
              <a:t> </a:t>
            </a:r>
            <a:r>
              <a:rPr kumimoji="0" lang="sr-Latn-RS" sz="2000" b="0" i="1" u="none" strike="noStrike" kern="0" cap="none" spc="20" normalizeH="0" noProof="0" dirty="0">
                <a:ln>
                  <a:noFill/>
                </a:ln>
                <a:solidFill>
                  <a:srgbClr val="003300"/>
                </a:solidFill>
                <a:effectLst/>
                <a:uLnTx/>
                <a:uFillTx/>
                <a:latin typeface="Gill Sans Light (Body)"/>
                <a:cs typeface="Arial"/>
                <a:sym typeface="Gill Sans Light"/>
              </a:rPr>
              <a:t>u Republici Srbiji</a:t>
            </a:r>
            <a:r>
              <a:rPr kumimoji="0" sz="2000" b="0" i="1" u="none" strike="noStrike" kern="0" cap="none" spc="20" normalizeH="0" noProof="0" dirty="0">
                <a:ln>
                  <a:noFill/>
                </a:ln>
                <a:solidFill>
                  <a:srgbClr val="003300"/>
                </a:solidFill>
                <a:effectLst/>
                <a:uLnTx/>
                <a:uFillTx/>
                <a:latin typeface="Gill Sans Light (Body)"/>
                <a:cs typeface="Arial"/>
                <a:sym typeface="Gill Sans Light"/>
              </a:rPr>
              <a:t>.  </a:t>
            </a:r>
            <a:endParaRPr kumimoji="0" lang="sr-Latn-RS" sz="2000" b="0" i="1" u="none" strike="noStrike" kern="0" cap="none" spc="20" normalizeH="0" noProof="0" dirty="0">
              <a:ln>
                <a:noFill/>
              </a:ln>
              <a:solidFill>
                <a:srgbClr val="003300"/>
              </a:solidFill>
              <a:effectLst/>
              <a:uLnTx/>
              <a:uFillTx/>
              <a:latin typeface="Gill Sans Light (Body)"/>
              <a:cs typeface="Arial"/>
              <a:sym typeface="Gill Sans Light"/>
            </a:endParaRPr>
          </a:p>
          <a:p>
            <a:pPr marL="355600" marR="5080" indent="-342900" algn="l">
              <a:lnSpc>
                <a:spcPct val="101899"/>
              </a:lnSpc>
              <a:spcBef>
                <a:spcPts val="55"/>
              </a:spcBef>
              <a:buClr>
                <a:srgbClr val="5A2781"/>
              </a:buClr>
              <a:buFont typeface="Wingdings" pitchFamily="2" charset="2"/>
              <a:buChar char="v"/>
              <a:defRPr/>
            </a:pPr>
            <a:r>
              <a:rPr lang="sr-Latn-RS" sz="2000" b="1" spc="20" dirty="0">
                <a:solidFill>
                  <a:srgbClr val="5A2781"/>
                </a:solidFill>
                <a:latin typeface="Gill Sans Light (Body)"/>
                <a:cs typeface="Carlito"/>
              </a:rPr>
              <a:t>Duga tradicija </a:t>
            </a:r>
            <a:r>
              <a:rPr lang="sr-Latn-RS" sz="2000" spc="20" dirty="0">
                <a:solidFill>
                  <a:srgbClr val="003300"/>
                </a:solidFill>
                <a:latin typeface="Gill Sans Light (Body)"/>
                <a:cs typeface="Arial"/>
              </a:rPr>
              <a:t>istraživanja u nekoliko oblasti.</a:t>
            </a:r>
          </a:p>
          <a:p>
            <a:pPr marL="355600" marR="5080" lvl="0" indent="-342900" algn="l" defTabSz="584200" rtl="0" eaLnBrk="1" fontAlgn="auto" latinLnBrk="0" hangingPunct="0">
              <a:lnSpc>
                <a:spcPct val="101899"/>
              </a:lnSpc>
              <a:spcBef>
                <a:spcPts val="55"/>
              </a:spcBef>
              <a:spcAft>
                <a:spcPts val="0"/>
              </a:spcAft>
              <a:buClr>
                <a:srgbClr val="5A2781"/>
              </a:buClr>
              <a:buSzTx/>
              <a:buFont typeface="Wingdings" pitchFamily="2" charset="2"/>
              <a:buChar char="v"/>
              <a:tabLst/>
              <a:defRPr/>
            </a:pPr>
            <a:r>
              <a:rPr lang="sr-Latn-RS" sz="2000" spc="20" dirty="0">
                <a:solidFill>
                  <a:srgbClr val="003300"/>
                </a:solidFill>
                <a:latin typeface="Gill Sans Light (Body)"/>
                <a:cs typeface="Arial"/>
              </a:rPr>
              <a:t>U oblasti farmacije i farmaceutskih nauka Univerzitet u Beogradu bio je rangiran </a:t>
            </a:r>
            <a:r>
              <a:rPr lang="sr-Latn-RS" sz="2000" b="1" spc="20" dirty="0">
                <a:solidFill>
                  <a:schemeClr val="accent1">
                    <a:lumMod val="75000"/>
                  </a:schemeClr>
                </a:solidFill>
                <a:latin typeface="Gill Sans Light (Body)"/>
                <a:cs typeface="Arial"/>
              </a:rPr>
              <a:t>u prvih 200 univerziteta </a:t>
            </a:r>
            <a:r>
              <a:rPr lang="sr-Latn-RS" sz="2000" spc="20" dirty="0">
                <a:solidFill>
                  <a:srgbClr val="003300"/>
                </a:solidFill>
                <a:latin typeface="Gill Sans Light (Body)"/>
                <a:cs typeface="Arial"/>
              </a:rPr>
              <a:t>na Šangajskoj listi 2018. </a:t>
            </a:r>
            <a:r>
              <a:rPr lang="sr-Latn-RS" sz="2000" spc="20" dirty="0" smtClean="0">
                <a:solidFill>
                  <a:srgbClr val="003300"/>
                </a:solidFill>
                <a:latin typeface="Gill Sans Light (Body)"/>
                <a:cs typeface="Arial"/>
              </a:rPr>
              <a:t>god. </a:t>
            </a:r>
            <a:r>
              <a:rPr lang="sr-Latn-RS" sz="2000" spc="20" dirty="0">
                <a:solidFill>
                  <a:srgbClr val="003300"/>
                </a:solidFill>
                <a:latin typeface="Gill Sans Light (Body)"/>
                <a:cs typeface="Arial"/>
              </a:rPr>
              <a:t>i</a:t>
            </a:r>
            <a:r>
              <a:rPr lang="sr-Latn-RS" sz="2000" spc="20" dirty="0" smtClean="0">
                <a:solidFill>
                  <a:srgbClr val="003300"/>
                </a:solidFill>
                <a:latin typeface="Gill Sans Light (Body)"/>
                <a:cs typeface="Arial"/>
              </a:rPr>
              <a:t> među </a:t>
            </a:r>
            <a:r>
              <a:rPr lang="sr-Latn-RS" sz="2000" spc="20" dirty="0" smtClean="0">
                <a:solidFill>
                  <a:srgbClr val="5A2781"/>
                </a:solidFill>
                <a:latin typeface="Gill Sans Light (Body)"/>
                <a:cs typeface="Arial"/>
              </a:rPr>
              <a:t>500 najboljih univerziteta u istoj naučnoj oblasti u 2020, prema broju publikacija u 25% vodećih naučnih časopisa (Q1).</a:t>
            </a:r>
            <a:endParaRPr lang="sr-Latn-RS" sz="2000" spc="20" dirty="0">
              <a:solidFill>
                <a:srgbClr val="5A2781"/>
              </a:solidFill>
              <a:latin typeface="Gill Sans Light (Body)"/>
              <a:cs typeface="Arial"/>
            </a:endParaRPr>
          </a:p>
          <a:p>
            <a:pPr marL="355600" marR="5080" lvl="0" indent="-342900" algn="l" defTabSz="584200" rtl="0" eaLnBrk="1" fontAlgn="auto" latinLnBrk="0" hangingPunct="0">
              <a:lnSpc>
                <a:spcPct val="101899"/>
              </a:lnSpc>
              <a:spcBef>
                <a:spcPts val="55"/>
              </a:spcBef>
              <a:spcAft>
                <a:spcPts val="0"/>
              </a:spcAft>
              <a:buClr>
                <a:srgbClr val="5A2781"/>
              </a:buClr>
              <a:buSzTx/>
              <a:buFont typeface="Wingdings" pitchFamily="2" charset="2"/>
              <a:buChar char="v"/>
              <a:tabLst/>
              <a:defRPr/>
            </a:pPr>
            <a:endParaRPr lang="sr-Latn-RS" sz="2000" spc="20" dirty="0">
              <a:solidFill>
                <a:srgbClr val="003300"/>
              </a:solidFill>
              <a:latin typeface="Gill Sans Light (Body)"/>
              <a:cs typeface="Arial"/>
            </a:endParaRPr>
          </a:p>
        </p:txBody>
      </p:sp>
      <p:sp>
        <p:nvSpPr>
          <p:cNvPr id="9" name="object 9"/>
          <p:cNvSpPr txBox="1"/>
          <p:nvPr/>
        </p:nvSpPr>
        <p:spPr>
          <a:xfrm>
            <a:off x="1199673" y="7593782"/>
            <a:ext cx="5161915" cy="2839303"/>
          </a:xfrm>
          <a:prstGeom prst="rect">
            <a:avLst/>
          </a:prstGeom>
          <a:ln w="6350">
            <a:solidFill>
              <a:srgbClr val="5A2781"/>
            </a:solidFill>
          </a:ln>
        </p:spPr>
        <p:txBody>
          <a:bodyPr vert="horz" wrap="square" lIns="0" tIns="33655" rIns="0" bIns="0" rtlCol="0">
            <a:spAutoFit/>
          </a:bodyPr>
          <a:lstStyle/>
          <a:p>
            <a:pPr marL="156210" marR="83820" lvl="0" indent="130175" algn="r">
              <a:lnSpc>
                <a:spcPct val="101800"/>
              </a:lnSpc>
              <a:defRPr/>
            </a:pPr>
            <a:r>
              <a:rPr lang="en-US" sz="2000" b="1" spc="-5" dirty="0" err="1">
                <a:solidFill>
                  <a:srgbClr val="003300"/>
                </a:solidFill>
                <a:latin typeface="Gill Sans Light (Body)"/>
                <a:cs typeface="Carlito"/>
              </a:rPr>
              <a:t>Katedra</a:t>
            </a:r>
            <a:r>
              <a:rPr lang="en-US" sz="2000" b="1" spc="-5" dirty="0">
                <a:solidFill>
                  <a:srgbClr val="003300"/>
                </a:solidFill>
                <a:latin typeface="Gill Sans Light (Body)"/>
                <a:cs typeface="Carlito"/>
              </a:rPr>
              <a:t> </a:t>
            </a:r>
            <a:r>
              <a:rPr lang="en-US" sz="2000" b="1" spc="-5" dirty="0" err="1">
                <a:solidFill>
                  <a:srgbClr val="003300"/>
                </a:solidFill>
                <a:latin typeface="Gill Sans Light (Body)"/>
                <a:cs typeface="Carlito"/>
              </a:rPr>
              <a:t>za</a:t>
            </a:r>
            <a:r>
              <a:rPr lang="en-US" sz="2000" b="1" spc="-5" dirty="0">
                <a:solidFill>
                  <a:srgbClr val="003300"/>
                </a:solidFill>
                <a:latin typeface="Gill Sans Light (Body)"/>
                <a:cs typeface="Carlito"/>
              </a:rPr>
              <a:t> </a:t>
            </a:r>
            <a:r>
              <a:rPr lang="en-US" sz="2000" b="1" spc="-5" dirty="0" err="1">
                <a:solidFill>
                  <a:srgbClr val="003300"/>
                </a:solidFill>
                <a:latin typeface="Gill Sans Light (Body)"/>
                <a:cs typeface="Carlito"/>
              </a:rPr>
              <a:t>farmaciju</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prvi</a:t>
            </a:r>
            <a:r>
              <a:rPr lang="en-US" sz="2000" spc="-5" dirty="0">
                <a:solidFill>
                  <a:srgbClr val="5A2781"/>
                </a:solidFill>
                <a:latin typeface="Gill Sans Light (Body)"/>
                <a:cs typeface="Carlito"/>
              </a:rPr>
              <a:t> put je </a:t>
            </a:r>
            <a:r>
              <a:rPr lang="en-US" sz="2000" spc="-5" dirty="0" err="1">
                <a:solidFill>
                  <a:srgbClr val="5A2781"/>
                </a:solidFill>
                <a:latin typeface="Gill Sans Light (Body)"/>
                <a:cs typeface="Carlito"/>
              </a:rPr>
              <a:t>osnovana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na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Medicinskom</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fakultetu</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Univerziteta</a:t>
            </a:r>
            <a:r>
              <a:rPr lang="en-US" sz="2000" spc="-5" dirty="0">
                <a:solidFill>
                  <a:srgbClr val="5A2781"/>
                </a:solidFill>
                <a:latin typeface="Gill Sans Light (Body)"/>
                <a:cs typeface="Carlito"/>
              </a:rPr>
              <a:t> u </a:t>
            </a:r>
            <a:r>
              <a:rPr lang="en-US" sz="2000" spc="-5" dirty="0" err="1">
                <a:solidFill>
                  <a:srgbClr val="5A2781"/>
                </a:solidFill>
                <a:latin typeface="Gill Sans Light (Body)"/>
                <a:cs typeface="Carlito"/>
              </a:rPr>
              <a:t>Beogradu</a:t>
            </a:r>
            <a:r>
              <a:rPr lang="en-US" sz="2000" spc="-5" dirty="0">
                <a:solidFill>
                  <a:srgbClr val="5A2781"/>
                </a:solidFill>
                <a:latin typeface="Gill Sans Light (Body)"/>
                <a:cs typeface="Carlito"/>
              </a:rPr>
              <a:t> 24. </a:t>
            </a:r>
            <a:r>
              <a:rPr lang="en-US" sz="2000" spc="-5" dirty="0" err="1">
                <a:solidFill>
                  <a:srgbClr val="5A2781"/>
                </a:solidFill>
                <a:latin typeface="Gill Sans Light (Body)"/>
                <a:cs typeface="Carlito"/>
              </a:rPr>
              <a:t>oktobra</a:t>
            </a:r>
            <a:r>
              <a:rPr lang="en-US" sz="2000" spc="-5" dirty="0">
                <a:solidFill>
                  <a:srgbClr val="5A2781"/>
                </a:solidFill>
                <a:latin typeface="Gill Sans Light (Body)"/>
                <a:cs typeface="Carlito"/>
              </a:rPr>
              <a:t> 1939. </a:t>
            </a:r>
            <a:r>
              <a:rPr lang="en-US" sz="2000" b="1" spc="-5" dirty="0" err="1">
                <a:solidFill>
                  <a:srgbClr val="003300"/>
                </a:solidFill>
                <a:latin typeface="Gill Sans Light (Body)"/>
                <a:cs typeface="Carlito"/>
              </a:rPr>
              <a:t>Farmaceutski</a:t>
            </a:r>
            <a:r>
              <a:rPr lang="en-US" sz="2000" b="1" spc="-5" dirty="0">
                <a:solidFill>
                  <a:srgbClr val="003300"/>
                </a:solidFill>
                <a:latin typeface="Gill Sans Light (Body)"/>
                <a:cs typeface="Carlito"/>
              </a:rPr>
              <a:t> </a:t>
            </a:r>
            <a:r>
              <a:rPr lang="en-US" sz="2000" b="1" spc="-5" dirty="0" err="1">
                <a:solidFill>
                  <a:srgbClr val="003300"/>
                </a:solidFill>
                <a:latin typeface="Gill Sans Light (Body)"/>
                <a:cs typeface="Carlito"/>
              </a:rPr>
              <a:t>fakultet</a:t>
            </a:r>
            <a:r>
              <a:rPr lang="en-US" sz="2000" b="1" spc="-5" dirty="0">
                <a:solidFill>
                  <a:srgbClr val="003300"/>
                </a:solidFill>
                <a:latin typeface="Gill Sans Light (Body)"/>
                <a:cs typeface="Carlito"/>
              </a:rPr>
              <a:t> </a:t>
            </a:r>
            <a:r>
              <a:rPr lang="en-US" sz="2000" spc="-5" dirty="0">
                <a:solidFill>
                  <a:srgbClr val="5A2781"/>
                </a:solidFill>
                <a:latin typeface="Gill Sans Light (Body)"/>
                <a:cs typeface="Carlito"/>
              </a:rPr>
              <a:t>je </a:t>
            </a:r>
            <a:r>
              <a:rPr lang="en-US" sz="2000" spc="-5" dirty="0" err="1">
                <a:solidFill>
                  <a:srgbClr val="5A2781"/>
                </a:solidFill>
                <a:latin typeface="Gill Sans Light (Body)"/>
                <a:cs typeface="Carlito"/>
              </a:rPr>
              <a:t>postao</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nezavisna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visokoškolska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ustanova</a:t>
            </a:r>
            <a:r>
              <a:rPr lang="sr-Latn-RS" sz="2000" spc="-5" dirty="0">
                <a:solidFill>
                  <a:srgbClr val="5A2781"/>
                </a:solidFill>
                <a:latin typeface="Gill Sans Light (Body)"/>
                <a:cs typeface="Carlito"/>
              </a:rPr>
              <a:t> </a:t>
            </a:r>
            <a:r>
              <a:rPr lang="en-US" sz="2000" spc="-5" dirty="0">
                <a:solidFill>
                  <a:srgbClr val="5A2781"/>
                </a:solidFill>
                <a:latin typeface="Gill Sans Light (Body)"/>
                <a:cs typeface="Carlito"/>
              </a:rPr>
              <a:t>19. </a:t>
            </a:r>
            <a:r>
              <a:rPr lang="en-US" sz="2000" spc="-5" dirty="0" err="1">
                <a:solidFill>
                  <a:srgbClr val="5A2781"/>
                </a:solidFill>
                <a:latin typeface="Gill Sans Light (Body)"/>
                <a:cs typeface="Carlito"/>
              </a:rPr>
              <a:t>oktobra</a:t>
            </a:r>
            <a:r>
              <a:rPr lang="en-US" sz="2000" spc="-5" dirty="0">
                <a:solidFill>
                  <a:srgbClr val="5A2781"/>
                </a:solidFill>
                <a:latin typeface="Gill Sans Light (Body)"/>
                <a:cs typeface="Carlito"/>
              </a:rPr>
              <a:t> 1945. </a:t>
            </a:r>
            <a:r>
              <a:rPr lang="en-US" sz="2000" spc="-5" dirty="0" err="1">
                <a:solidFill>
                  <a:srgbClr val="5A2781"/>
                </a:solidFill>
                <a:latin typeface="Gill Sans Light (Body)"/>
                <a:cs typeface="Carlito"/>
              </a:rPr>
              <a:t>Niz</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godina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predavanja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su</a:t>
            </a:r>
            <a:r>
              <a:rPr lang="en-US" sz="2000" spc="-5" dirty="0">
                <a:solidFill>
                  <a:srgbClr val="5A2781"/>
                </a:solidFill>
                <a:latin typeface="Gill Sans Light (Body)"/>
                <a:cs typeface="Carlito"/>
              </a:rPr>
              <a:t> se </a:t>
            </a:r>
            <a:r>
              <a:rPr lang="en-US" sz="2000" spc="-5" dirty="0" err="1">
                <a:solidFill>
                  <a:srgbClr val="5A2781"/>
                </a:solidFill>
                <a:latin typeface="Gill Sans Light (Body)"/>
                <a:cs typeface="Carlito"/>
              </a:rPr>
              <a:t>izvodila</a:t>
            </a:r>
            <a:r>
              <a:rPr lang="en-US" sz="2000" spc="-5" dirty="0">
                <a:solidFill>
                  <a:srgbClr val="5A2781"/>
                </a:solidFill>
                <a:latin typeface="Gill Sans Light (Body)"/>
                <a:cs typeface="Carlito"/>
              </a:rPr>
              <a:t> u </a:t>
            </a:r>
            <a:r>
              <a:rPr lang="en-US" sz="2000" spc="-5" dirty="0" err="1">
                <a:solidFill>
                  <a:srgbClr val="5A2781"/>
                </a:solidFill>
                <a:latin typeface="Gill Sans Light (Body)"/>
                <a:cs typeface="Carlito"/>
              </a:rPr>
              <a:t>prostorijama</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Medicinskog</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fakulteta</a:t>
            </a:r>
            <a:r>
              <a:rPr lang="en-US" sz="2000" spc="-5" dirty="0">
                <a:solidFill>
                  <a:srgbClr val="5A2781"/>
                </a:solidFill>
                <a:latin typeface="Gill Sans Light (Body)"/>
                <a:cs typeface="Carlito"/>
              </a:rPr>
              <a:t>, a u </a:t>
            </a:r>
            <a:r>
              <a:rPr lang="en-US" sz="2000" spc="-5" dirty="0" err="1">
                <a:solidFill>
                  <a:srgbClr val="5A2781"/>
                </a:solidFill>
                <a:latin typeface="Gill Sans Light (Body)"/>
                <a:cs typeface="Carlito"/>
              </a:rPr>
              <a:t>septembru</a:t>
            </a:r>
            <a:r>
              <a:rPr lang="en-US" sz="2000" spc="-5" dirty="0">
                <a:solidFill>
                  <a:srgbClr val="5A2781"/>
                </a:solidFill>
                <a:latin typeface="Gill Sans Light (Body)"/>
                <a:cs typeface="Carlito"/>
              </a:rPr>
              <a:t> 1991. </a:t>
            </a:r>
            <a:r>
              <a:rPr lang="en-US" sz="2000" spc="-5" dirty="0" err="1">
                <a:solidFill>
                  <a:srgbClr val="5A2781"/>
                </a:solidFill>
                <a:latin typeface="Gill Sans Light (Body)"/>
                <a:cs typeface="Carlito"/>
              </a:rPr>
              <a:t>godine</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Farmaceutski</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fakultet</a:t>
            </a:r>
            <a:r>
              <a:rPr lang="en-US" sz="2000" spc="-5" dirty="0">
                <a:solidFill>
                  <a:srgbClr val="5A2781"/>
                </a:solidFill>
                <a:latin typeface="Gill Sans Light (Body)"/>
                <a:cs typeface="Carlito"/>
              </a:rPr>
              <a:t> </a:t>
            </a:r>
            <a:r>
              <a:rPr lang="sr-Latn-RS" sz="2000" spc="-5" dirty="0">
                <a:solidFill>
                  <a:srgbClr val="5A2781"/>
                </a:solidFill>
                <a:latin typeface="Gill Sans Light (Body)"/>
                <a:cs typeface="Carlito"/>
              </a:rPr>
              <a:t>se </a:t>
            </a:r>
            <a:r>
              <a:rPr lang="en-US" sz="2000" spc="-5" dirty="0" err="1">
                <a:solidFill>
                  <a:srgbClr val="5A2781"/>
                </a:solidFill>
                <a:latin typeface="Gill Sans Light (Body)"/>
                <a:cs typeface="Carlito"/>
              </a:rPr>
              <a:t>preselio</a:t>
            </a:r>
            <a:r>
              <a:rPr lang="en-US" sz="2000" spc="-5" dirty="0">
                <a:solidFill>
                  <a:srgbClr val="5A2781"/>
                </a:solidFill>
                <a:latin typeface="Gill Sans Light (Body)"/>
                <a:cs typeface="Carlito"/>
              </a:rPr>
              <a:t> u </a:t>
            </a:r>
            <a:r>
              <a:rPr lang="en-US" sz="2000" spc="-5" dirty="0" err="1">
                <a:solidFill>
                  <a:srgbClr val="5A2781"/>
                </a:solidFill>
                <a:latin typeface="Gill Sans Light (Body)"/>
                <a:cs typeface="Carlito"/>
              </a:rPr>
              <a:t>svoju</a:t>
            </a:r>
            <a:r>
              <a:rPr lang="en-US" sz="2000" spc="-5" dirty="0">
                <a:solidFill>
                  <a:srgbClr val="5A2781"/>
                </a:solidFill>
                <a:latin typeface="Gill Sans Light (Body)"/>
                <a:cs typeface="Carlito"/>
              </a:rPr>
              <a:t> </a:t>
            </a:r>
            <a:r>
              <a:rPr lang="en-US" sz="2000" spc="-5" dirty="0" err="1">
                <a:solidFill>
                  <a:srgbClr val="5A2781"/>
                </a:solidFill>
                <a:latin typeface="Gill Sans Light (Body)"/>
                <a:cs typeface="Carlito"/>
              </a:rPr>
              <a:t>zgradu</a:t>
            </a:r>
            <a:r>
              <a:rPr lang="en-US" sz="2000" spc="-5" dirty="0">
                <a:solidFill>
                  <a:srgbClr val="5A2781"/>
                </a:solidFill>
                <a:latin typeface="Gill Sans Light (Body)"/>
                <a:cs typeface="Carlito"/>
              </a:rPr>
              <a:t>.</a:t>
            </a:r>
            <a:endParaRPr kumimoji="0" sz="2000" i="1" u="none" strike="noStrike" kern="0" cap="none" spc="0" normalizeH="0" baseline="0" noProof="0" dirty="0">
              <a:ln>
                <a:noFill/>
              </a:ln>
              <a:solidFill>
                <a:srgbClr val="7E8DA3"/>
              </a:solidFill>
              <a:effectLst/>
              <a:uLnTx/>
              <a:uFillTx/>
              <a:latin typeface="Gill Sans Light (Body)"/>
              <a:cs typeface="Arial"/>
              <a:sym typeface="Gill Sans Light"/>
            </a:endParaRPr>
          </a:p>
        </p:txBody>
      </p:sp>
      <p:pic>
        <p:nvPicPr>
          <p:cNvPr id="10" name="Picture 9">
            <a:extLst>
              <a:ext uri="{FF2B5EF4-FFF2-40B4-BE49-F238E27FC236}">
                <a16:creationId xmlns:a16="http://schemas.microsoft.com/office/drawing/2014/main" xmlns=""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1" name="Picture 10">
            <a:extLst>
              <a:ext uri="{FF2B5EF4-FFF2-40B4-BE49-F238E27FC236}">
                <a16:creationId xmlns:a16="http://schemas.microsoft.com/office/drawing/2014/main" xmlns=""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1326889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56229558"/>
              </p:ext>
            </p:extLst>
          </p:nvPr>
        </p:nvGraphicFramePr>
        <p:xfrm>
          <a:off x="560632" y="1846562"/>
          <a:ext cx="6439999" cy="7955280"/>
        </p:xfrm>
        <a:graphic>
          <a:graphicData uri="http://schemas.openxmlformats.org/drawingml/2006/table">
            <a:tbl>
              <a:tblPr firstRow="1" firstCol="1" bandRow="1">
                <a:tableStyleId>{5940675A-B579-460E-94D1-54222C63F5DA}</a:tableStyleId>
              </a:tblPr>
              <a:tblGrid>
                <a:gridCol w="843278">
                  <a:extLst>
                    <a:ext uri="{9D8B030D-6E8A-4147-A177-3AD203B41FA5}">
                      <a16:colId xmlns:a16="http://schemas.microsoft.com/office/drawing/2014/main" xmlns="" val="20000"/>
                    </a:ext>
                  </a:extLst>
                </a:gridCol>
                <a:gridCol w="5596721">
                  <a:extLst>
                    <a:ext uri="{9D8B030D-6E8A-4147-A177-3AD203B41FA5}">
                      <a16:colId xmlns:a16="http://schemas.microsoft.com/office/drawing/2014/main" xmlns="" val="20001"/>
                    </a:ext>
                  </a:extLst>
                </a:gridCol>
              </a:tblGrid>
              <a:tr h="1053588">
                <a:tc>
                  <a:txBody>
                    <a:bodyPr/>
                    <a:lstStyle/>
                    <a:p>
                      <a:pPr algn="l">
                        <a:spcAft>
                          <a:spcPts val="0"/>
                        </a:spcAft>
                      </a:pPr>
                      <a:r>
                        <a:rPr lang="sr-Latn-RS" sz="1000" kern="1200" dirty="0">
                          <a:solidFill>
                            <a:srgbClr val="7030A0"/>
                          </a:solidFill>
                          <a:effectLst/>
                          <a:latin typeface="+mj-lt"/>
                        </a:rPr>
                        <a:t>Saradnje:</a:t>
                      </a:r>
                      <a:endParaRPr lang="en-US" sz="10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buFont typeface="+mj-lt"/>
                        <a:buAutoNum type="arabicPeriod"/>
                      </a:pPr>
                      <a:r>
                        <a:rPr lang="en-US" sz="1000" dirty="0" err="1" smtClean="0">
                          <a:solidFill>
                            <a:srgbClr val="7030A0"/>
                          </a:solidFill>
                          <a:effectLst/>
                          <a:latin typeface="+mj-lt"/>
                          <a:ea typeface="Calibri"/>
                          <a:cs typeface="Times New Roman"/>
                        </a:rPr>
                        <a:t>Univerzitet</a:t>
                      </a:r>
                      <a:r>
                        <a:rPr lang="en-US" sz="1000" dirty="0" smtClean="0">
                          <a:solidFill>
                            <a:srgbClr val="7030A0"/>
                          </a:solidFill>
                          <a:effectLst/>
                          <a:latin typeface="+mj-lt"/>
                          <a:ea typeface="Calibri"/>
                          <a:cs typeface="Times New Roman"/>
                        </a:rPr>
                        <a:t> u </a:t>
                      </a:r>
                      <a:r>
                        <a:rPr lang="en-US" sz="1000" dirty="0" err="1" smtClean="0">
                          <a:solidFill>
                            <a:srgbClr val="7030A0"/>
                          </a:solidFill>
                          <a:effectLst/>
                          <a:latin typeface="+mj-lt"/>
                          <a:ea typeface="Calibri"/>
                          <a:cs typeface="Times New Roman"/>
                        </a:rPr>
                        <a:t>Beogradu</a:t>
                      </a:r>
                      <a:r>
                        <a:rPr lang="en-US" sz="1000" dirty="0" smtClean="0">
                          <a:solidFill>
                            <a:srgbClr val="7030A0"/>
                          </a:solidFill>
                          <a:effectLst/>
                          <a:latin typeface="+mj-lt"/>
                          <a:ea typeface="Calibri"/>
                          <a:cs typeface="Times New Roman"/>
                        </a:rPr>
                        <a:t> – </a:t>
                      </a:r>
                      <a:r>
                        <a:rPr lang="en-US" sz="1000" dirty="0" err="1" smtClean="0">
                          <a:solidFill>
                            <a:srgbClr val="7030A0"/>
                          </a:solidFill>
                          <a:effectLst/>
                          <a:latin typeface="+mj-lt"/>
                          <a:ea typeface="Calibri"/>
                          <a:cs typeface="Times New Roman"/>
                        </a:rPr>
                        <a:t>Farmaceutski</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fakultet</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istraživačke</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grupe</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Miroslava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Savića</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Snežane</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Savić</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Svetlane</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Ibrić</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Vesne</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Spasojević</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Kalimanovske</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Marine </a:t>
                      </a:r>
                      <a:r>
                        <a:rPr lang="en-US" sz="1000" dirty="0" err="1" smtClean="0">
                          <a:solidFill>
                            <a:srgbClr val="7030A0"/>
                          </a:solidFill>
                          <a:effectLst/>
                          <a:latin typeface="+mj-lt"/>
                          <a:ea typeface="Calibri"/>
                          <a:cs typeface="Times New Roman"/>
                        </a:rPr>
                        <a:t>Milenković</a:t>
                      </a:r>
                      <a:r>
                        <a:rPr lang="en-US" sz="1000" dirty="0" smtClean="0">
                          <a:solidFill>
                            <a:srgbClr val="7030A0"/>
                          </a:solidFill>
                          <a:effectLst/>
                          <a:latin typeface="+mj-lt"/>
                          <a:ea typeface="Calibri"/>
                          <a:cs typeface="Times New Roman"/>
                        </a:rPr>
                        <a:t>);</a:t>
                      </a:r>
                    </a:p>
                    <a:p>
                      <a:pPr marL="177800" lvl="0" indent="-177800" algn="l">
                        <a:buFont typeface="+mj-lt"/>
                        <a:buAutoNum type="arabicPeriod"/>
                      </a:pPr>
                      <a:r>
                        <a:rPr lang="en-US" sz="1000" dirty="0" err="1" smtClean="0">
                          <a:solidFill>
                            <a:srgbClr val="7030A0"/>
                          </a:solidFill>
                          <a:effectLst/>
                          <a:latin typeface="+mj-lt"/>
                          <a:ea typeface="Calibri"/>
                          <a:cs typeface="Times New Roman"/>
                        </a:rPr>
                        <a:t>Institut</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za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onkologiju</a:t>
                      </a:r>
                      <a:r>
                        <a:rPr lang="en-US" sz="1000" dirty="0" smtClean="0">
                          <a:solidFill>
                            <a:srgbClr val="7030A0"/>
                          </a:solidFill>
                          <a:effectLst/>
                          <a:latin typeface="+mj-lt"/>
                          <a:ea typeface="Calibri"/>
                          <a:cs typeface="Times New Roman"/>
                        </a:rPr>
                        <a:t> i </a:t>
                      </a:r>
                      <a:r>
                        <a:rPr lang="en-US" sz="1000" dirty="0" err="1" smtClean="0">
                          <a:solidFill>
                            <a:srgbClr val="7030A0"/>
                          </a:solidFill>
                          <a:effectLst/>
                          <a:latin typeface="+mj-lt"/>
                          <a:ea typeface="Calibri"/>
                          <a:cs typeface="Times New Roman"/>
                        </a:rPr>
                        <a:t>radiologiju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Srbije</a:t>
                      </a:r>
                      <a:r>
                        <a:rPr lang="en-US" sz="1000" dirty="0" smtClean="0">
                          <a:solidFill>
                            <a:srgbClr val="7030A0"/>
                          </a:solidFill>
                          <a:effectLst/>
                          <a:latin typeface="+mj-lt"/>
                          <a:ea typeface="Calibri"/>
                          <a:cs typeface="Times New Roman"/>
                        </a:rPr>
                        <a:t>;</a:t>
                      </a:r>
                    </a:p>
                    <a:p>
                      <a:pPr marL="177800" lvl="0" indent="-177800" algn="l">
                        <a:buFont typeface="+mj-lt"/>
                        <a:buAutoNum type="arabicPeriod"/>
                      </a:pPr>
                      <a:r>
                        <a:rPr lang="en-US" sz="1000" dirty="0" err="1" smtClean="0">
                          <a:solidFill>
                            <a:srgbClr val="7030A0"/>
                          </a:solidFill>
                          <a:effectLst/>
                          <a:latin typeface="+mj-lt"/>
                          <a:ea typeface="Calibri"/>
                          <a:cs typeface="Times New Roman"/>
                        </a:rPr>
                        <a:t>Centar</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za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kontrolu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trovanja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Katedra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za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eksperimentalnu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farmakologiju</a:t>
                      </a:r>
                      <a:r>
                        <a:rPr lang="en-US" sz="1000" dirty="0" smtClean="0">
                          <a:solidFill>
                            <a:srgbClr val="7030A0"/>
                          </a:solidFill>
                          <a:effectLst/>
                          <a:latin typeface="+mj-lt"/>
                          <a:ea typeface="Calibri"/>
                          <a:cs typeface="Times New Roman"/>
                        </a:rPr>
                        <a:t> i </a:t>
                      </a:r>
                      <a:r>
                        <a:rPr lang="en-US" sz="1000" dirty="0" err="1" smtClean="0">
                          <a:solidFill>
                            <a:srgbClr val="7030A0"/>
                          </a:solidFill>
                          <a:effectLst/>
                          <a:latin typeface="+mj-lt"/>
                          <a:ea typeface="Calibri"/>
                          <a:cs typeface="Times New Roman"/>
                        </a:rPr>
                        <a:t>toksikologiju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Vojnomedicinska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akademija</a:t>
                      </a:r>
                      <a:r>
                        <a:rPr lang="en-US" sz="1000" dirty="0" smtClean="0">
                          <a:solidFill>
                            <a:srgbClr val="7030A0"/>
                          </a:solidFill>
                          <a:effectLst/>
                          <a:latin typeface="+mj-lt"/>
                          <a:ea typeface="Calibri"/>
                          <a:cs typeface="Times New Roman"/>
                        </a:rPr>
                        <a:t>;</a:t>
                      </a:r>
                    </a:p>
                    <a:p>
                      <a:pPr marL="177800" lvl="0" indent="-177800" algn="l">
                        <a:buFont typeface="+mj-lt"/>
                        <a:buAutoNum type="arabicPeriod"/>
                      </a:pPr>
                      <a:r>
                        <a:rPr lang="en-US" sz="1000" dirty="0" err="1" smtClean="0">
                          <a:solidFill>
                            <a:srgbClr val="7030A0"/>
                          </a:solidFill>
                          <a:effectLst/>
                          <a:latin typeface="+mj-lt"/>
                          <a:ea typeface="Calibri"/>
                          <a:cs typeface="Times New Roman"/>
                        </a:rPr>
                        <a:t>Institut</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za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molekularnu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genetiku</a:t>
                      </a:r>
                      <a:r>
                        <a:rPr lang="en-US" sz="1000" dirty="0" smtClean="0">
                          <a:solidFill>
                            <a:srgbClr val="7030A0"/>
                          </a:solidFill>
                          <a:effectLst/>
                          <a:latin typeface="+mj-lt"/>
                          <a:ea typeface="Calibri"/>
                          <a:cs typeface="Times New Roman"/>
                        </a:rPr>
                        <a:t> i </a:t>
                      </a:r>
                      <a:r>
                        <a:rPr lang="en-US" sz="1000" dirty="0" err="1" smtClean="0">
                          <a:solidFill>
                            <a:srgbClr val="7030A0"/>
                          </a:solidFill>
                          <a:effectLst/>
                          <a:latin typeface="+mj-lt"/>
                          <a:ea typeface="Calibri"/>
                          <a:cs typeface="Times New Roman"/>
                        </a:rPr>
                        <a:t>genetičko</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inženjerstvo</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Univerzitet</a:t>
                      </a:r>
                      <a:r>
                        <a:rPr lang="en-US" sz="1000" dirty="0" smtClean="0">
                          <a:solidFill>
                            <a:srgbClr val="7030A0"/>
                          </a:solidFill>
                          <a:effectLst/>
                          <a:latin typeface="+mj-lt"/>
                          <a:ea typeface="Calibri"/>
                          <a:cs typeface="Times New Roman"/>
                        </a:rPr>
                        <a:t> u </a:t>
                      </a:r>
                      <a:r>
                        <a:rPr lang="en-US" sz="1000" dirty="0" err="1" smtClean="0">
                          <a:solidFill>
                            <a:srgbClr val="7030A0"/>
                          </a:solidFill>
                          <a:effectLst/>
                          <a:latin typeface="+mj-lt"/>
                          <a:ea typeface="Calibri"/>
                          <a:cs typeface="Times New Roman"/>
                        </a:rPr>
                        <a:t>Beogradu</a:t>
                      </a:r>
                      <a:r>
                        <a:rPr lang="en-US" sz="1000" dirty="0" smtClean="0">
                          <a:solidFill>
                            <a:srgbClr val="7030A0"/>
                          </a:solidFill>
                          <a:effectLst/>
                          <a:latin typeface="+mj-lt"/>
                          <a:ea typeface="Calibri"/>
                          <a:cs typeface="Times New Roman"/>
                        </a:rPr>
                        <a:t>;</a:t>
                      </a:r>
                    </a:p>
                    <a:p>
                      <a:pPr marL="177800" lvl="0" indent="-177800" algn="l">
                        <a:buFont typeface="+mj-lt"/>
                        <a:buAutoNum type="arabicPeriod"/>
                      </a:pPr>
                      <a:r>
                        <a:rPr lang="en-US" sz="1000" dirty="0" err="1" smtClean="0">
                          <a:solidFill>
                            <a:srgbClr val="7030A0"/>
                          </a:solidFill>
                          <a:effectLst/>
                          <a:latin typeface="+mj-lt"/>
                          <a:ea typeface="Calibri"/>
                          <a:cs typeface="Times New Roman"/>
                        </a:rPr>
                        <a:t>Fakultet</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medicinskih</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nauka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Univerziteta</a:t>
                      </a:r>
                      <a:r>
                        <a:rPr lang="en-US" sz="1000" dirty="0" smtClean="0">
                          <a:solidFill>
                            <a:srgbClr val="7030A0"/>
                          </a:solidFill>
                          <a:effectLst/>
                          <a:latin typeface="+mj-lt"/>
                          <a:ea typeface="Calibri"/>
                          <a:cs typeface="Times New Roman"/>
                        </a:rPr>
                        <a:t> u </a:t>
                      </a:r>
                      <a:r>
                        <a:rPr lang="en-US" sz="1000" dirty="0" err="1" smtClean="0">
                          <a:solidFill>
                            <a:srgbClr val="7030A0"/>
                          </a:solidFill>
                          <a:effectLst/>
                          <a:latin typeface="+mj-lt"/>
                          <a:ea typeface="Calibri"/>
                          <a:cs typeface="Times New Roman"/>
                        </a:rPr>
                        <a:t>Kragujevcu</a:t>
                      </a:r>
                      <a:r>
                        <a:rPr lang="en-US" sz="1000" dirty="0" smtClean="0">
                          <a:solidFill>
                            <a:srgbClr val="7030A0"/>
                          </a:solidFill>
                          <a:effectLst/>
                          <a:latin typeface="+mj-lt"/>
                          <a:ea typeface="Calibri"/>
                          <a:cs typeface="Times New Roman"/>
                        </a:rPr>
                        <a:t>;</a:t>
                      </a:r>
                    </a:p>
                    <a:p>
                      <a:pPr marL="177800" lvl="0" indent="-177800" algn="l">
                        <a:buFont typeface="+mj-lt"/>
                        <a:buAutoNum type="arabicPeriod"/>
                      </a:pPr>
                      <a:r>
                        <a:rPr lang="en-US" sz="1000" dirty="0" err="1" smtClean="0">
                          <a:solidFill>
                            <a:srgbClr val="7030A0"/>
                          </a:solidFill>
                          <a:effectLst/>
                          <a:latin typeface="+mj-lt"/>
                          <a:ea typeface="Calibri"/>
                          <a:cs typeface="Times New Roman"/>
                        </a:rPr>
                        <a:t>Katedra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za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farmaceutsku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hemiju</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Farmaceutski</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fakultet</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Univerzitet</a:t>
                      </a:r>
                      <a:r>
                        <a:rPr lang="en-US" sz="1000" dirty="0" smtClean="0">
                          <a:solidFill>
                            <a:srgbClr val="7030A0"/>
                          </a:solidFill>
                          <a:effectLst/>
                          <a:latin typeface="+mj-lt"/>
                          <a:ea typeface="Calibri"/>
                          <a:cs typeface="Times New Roman"/>
                        </a:rPr>
                        <a:t> u </a:t>
                      </a:r>
                      <a:r>
                        <a:rPr lang="en-US" sz="1000" dirty="0" err="1" smtClean="0">
                          <a:solidFill>
                            <a:srgbClr val="7030A0"/>
                          </a:solidFill>
                          <a:effectLst/>
                          <a:latin typeface="+mj-lt"/>
                          <a:ea typeface="Calibri"/>
                          <a:cs typeface="Times New Roman"/>
                        </a:rPr>
                        <a:t>Ljubljani</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Slovenija</a:t>
                      </a:r>
                      <a:endParaRPr lang="en-US" sz="1000" dirty="0" smtClean="0">
                        <a:solidFill>
                          <a:srgbClr val="7030A0"/>
                        </a:solidFill>
                        <a:effectLst/>
                        <a:latin typeface="+mj-lt"/>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b="0" kern="1200" dirty="0">
                          <a:solidFill>
                            <a:srgbClr val="003300"/>
                          </a:solidFill>
                          <a:effectLst/>
                          <a:latin typeface="Gill Sans Light (Body)"/>
                          <a:ea typeface="Times New Roman"/>
                          <a:cs typeface="Arial"/>
                        </a:rPr>
                        <a:t>Odabrane publikacije</a:t>
                      </a:r>
                      <a:endParaRPr lang="sr-Latn-RS" sz="1000" b="0" dirty="0">
                        <a:solidFill>
                          <a:srgbClr val="003300"/>
                        </a:solidFill>
                        <a:effectLst/>
                        <a:latin typeface="Gill Sans Light (Body)"/>
                        <a:ea typeface="Times New Roman"/>
                        <a:cs typeface="Times New Roman"/>
                      </a:endParaRPr>
                    </a:p>
                    <a:p>
                      <a:pPr algn="l">
                        <a:spcAft>
                          <a:spcPts val="0"/>
                        </a:spcAft>
                      </a:pPr>
                      <a:endParaRPr lang="en-US" sz="10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Dallavalle, S., </a:t>
                      </a:r>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Lazzarato, L., Gazzano, E., Machuqueiro, M., Pajeva, I., Tsakovska, I., Zidar, N., &amp; Fruttero, R. (2020). Improvement of conventional anti-cancer drugs as new tools against multidrug resistant tumors. Drug Resistance Updates, 50, 100682.</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Hendrickx, L. A., </a:t>
                      </a:r>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Toplak, Ž., Peigneur, S., Mašič, L. P., Tomašič, T., &amp; Tytgat, J. (2020). Design and characterization of a novel structural class of Kv1. 3 inhibitors. Bioorganic chemistry, 98, 103746.</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Rupar, J</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Grahovac, J., Radulović, S., Skok, Ž., Ilaš, J., Aleksić, M., </a:t>
                      </a:r>
                      <a:r>
                        <a:rPr lang="sr-Latn-RS" sz="1000" b="1" i="0" u="none" strike="noStrike" cap="none" spc="0" baseline="0" dirty="0" smtClean="0">
                          <a:ln>
                            <a:noFill/>
                          </a:ln>
                          <a:solidFill>
                            <a:srgbClr val="003300"/>
                          </a:solidFill>
                          <a:effectLst/>
                          <a:uFillTx/>
                          <a:latin typeface="+mn-lt"/>
                          <a:ea typeface="+mn-ea"/>
                          <a:cs typeface="+mn-cs"/>
                          <a:sym typeface="Gill Sans"/>
                        </a:rPr>
                        <a:t>Brborić, J.</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Čudina, O</a:t>
                      </a:r>
                      <a:r>
                        <a:rPr lang="sr-Latn-RS" sz="1000" b="0" i="0" u="none" strike="noStrike" cap="none" spc="0" baseline="0" dirty="0" smtClean="0">
                          <a:ln>
                            <a:noFill/>
                          </a:ln>
                          <a:solidFill>
                            <a:srgbClr val="003300"/>
                          </a:solidFill>
                          <a:effectLst/>
                          <a:uFillTx/>
                          <a:latin typeface="+mn-lt"/>
                          <a:ea typeface="+mn-ea"/>
                          <a:cs typeface="+mn-cs"/>
                          <a:sym typeface="Gill Sans"/>
                        </a:rPr>
                        <a:t>. (2020). Synthesis and evaluation of anticancer activity of new 9-acridinyl amino acid derivatives. RSC medicinal chemistry, 11(3), 378-386.</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Turkovic, N., </a:t>
                      </a:r>
                      <a:r>
                        <a:rPr lang="sr-Latn-RS" sz="1000" b="1" i="0" u="none" strike="noStrike" cap="none" spc="0" baseline="0" dirty="0" smtClean="0">
                          <a:ln>
                            <a:noFill/>
                          </a:ln>
                          <a:solidFill>
                            <a:srgbClr val="7030A0"/>
                          </a:solidFill>
                          <a:effectLst/>
                          <a:uFillTx/>
                          <a:latin typeface="+mn-lt"/>
                          <a:ea typeface="+mn-ea"/>
                          <a:cs typeface="+mn-cs"/>
                          <a:sym typeface="Gill Sans"/>
                        </a:rPr>
                        <a:t>Ivkovic, B</a:t>
                      </a:r>
                      <a:r>
                        <a:rPr lang="sr-Latn-RS" sz="1000" b="0" i="0" u="none" strike="noStrike" cap="none" spc="0" baseline="0" dirty="0" smtClean="0">
                          <a:ln>
                            <a:noFill/>
                          </a:ln>
                          <a:solidFill>
                            <a:srgbClr val="7030A0"/>
                          </a:solidFill>
                          <a:effectLst/>
                          <a:uFillTx/>
                          <a:latin typeface="+mn-lt"/>
                          <a:ea typeface="+mn-ea"/>
                          <a:cs typeface="+mn-cs"/>
                          <a:sym typeface="Gill Sans"/>
                        </a:rPr>
                        <a:t>., Kotur-Stevuljevic, J., Tasic, M.,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&amp; </a:t>
                      </a:r>
                      <a:r>
                        <a:rPr lang="sr-Latn-RS" sz="1000" b="1" i="0" u="none" strike="noStrike" cap="none" spc="0" baseline="0" dirty="0" smtClean="0">
                          <a:ln>
                            <a:noFill/>
                          </a:ln>
                          <a:solidFill>
                            <a:srgbClr val="7030A0"/>
                          </a:solidFill>
                          <a:effectLst/>
                          <a:uFillTx/>
                          <a:latin typeface="+mn-lt"/>
                          <a:ea typeface="+mn-ea"/>
                          <a:cs typeface="+mn-cs"/>
                          <a:sym typeface="Gill Sans"/>
                        </a:rPr>
                        <a:t>Vujic, Z.</a:t>
                      </a:r>
                      <a:r>
                        <a:rPr lang="sr-Latn-RS" sz="1000" b="0" i="0" u="none" strike="noStrike" cap="none" spc="0" baseline="0" dirty="0" smtClean="0">
                          <a:ln>
                            <a:noFill/>
                          </a:ln>
                          <a:solidFill>
                            <a:srgbClr val="7030A0"/>
                          </a:solidFill>
                          <a:effectLst/>
                          <a:uFillTx/>
                          <a:latin typeface="+mn-lt"/>
                          <a:ea typeface="+mn-ea"/>
                          <a:cs typeface="+mn-cs"/>
                          <a:sym typeface="Gill Sans"/>
                        </a:rPr>
                        <a:t> (2020). Molecular docking, synthesis and anti-HIV-1 protease activity of novel chalcones. Current pharmaceutical design, 26(8), 802-814.</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Krkobabić, M., Medarević, D., Pešić, N., Vasiljević, D</a:t>
                      </a:r>
                      <a:r>
                        <a:rPr lang="sr-Latn-RS" sz="1000" b="1" i="0" u="none" strike="noStrike" cap="none" spc="0" baseline="0" dirty="0" smtClean="0">
                          <a:ln>
                            <a:noFill/>
                          </a:ln>
                          <a:solidFill>
                            <a:srgbClr val="003300"/>
                          </a:solidFill>
                          <a:effectLst/>
                          <a:uFillTx/>
                          <a:latin typeface="+mn-lt"/>
                          <a:ea typeface="+mn-ea"/>
                          <a:cs typeface="+mn-cs"/>
                          <a:sym typeface="Gill Sans"/>
                        </a:rPr>
                        <a:t>., Ivković, B.</a:t>
                      </a:r>
                      <a:r>
                        <a:rPr lang="sr-Latn-RS" sz="1000" b="0" i="0" u="none" strike="noStrike" cap="none" spc="0" baseline="0" dirty="0" smtClean="0">
                          <a:ln>
                            <a:noFill/>
                          </a:ln>
                          <a:solidFill>
                            <a:srgbClr val="003300"/>
                          </a:solidFill>
                          <a:effectLst/>
                          <a:uFillTx/>
                          <a:latin typeface="+mn-lt"/>
                          <a:ea typeface="+mn-ea"/>
                          <a:cs typeface="+mn-cs"/>
                          <a:sym typeface="Gill Sans"/>
                        </a:rPr>
                        <a:t>, &amp; Ibrić, S. (2020). Digital light processing (DLP) 3D printing of atomoxetine hydrochloride tablets using photoreactive suspensions. Pharmaceutics, 12(9), 833.</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Homšek, A.,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Bogavac-Stanojević, N., Vladimirov, S., &amp; </a:t>
                      </a:r>
                      <a:r>
                        <a:rPr lang="sr-Latn-RS" sz="1000" b="1" i="0" u="none" strike="noStrike" cap="none" spc="0" baseline="0" dirty="0" smtClean="0">
                          <a:ln>
                            <a:noFill/>
                          </a:ln>
                          <a:solidFill>
                            <a:srgbClr val="7030A0"/>
                          </a:solidFill>
                          <a:effectLst/>
                          <a:uFillTx/>
                          <a:latin typeface="+mn-lt"/>
                          <a:ea typeface="+mn-ea"/>
                          <a:cs typeface="+mn-cs"/>
                          <a:sym typeface="Gill Sans"/>
                        </a:rPr>
                        <a:t>Karljiković-Rajić, K.</a:t>
                      </a:r>
                      <a:r>
                        <a:rPr lang="sr-Latn-RS" sz="1000" b="0" i="0" u="none" strike="noStrike" cap="none" spc="0" baseline="0" dirty="0" smtClean="0">
                          <a:ln>
                            <a:noFill/>
                          </a:ln>
                          <a:solidFill>
                            <a:srgbClr val="7030A0"/>
                          </a:solidFill>
                          <a:effectLst/>
                          <a:uFillTx/>
                          <a:latin typeface="+mn-lt"/>
                          <a:ea typeface="+mn-ea"/>
                          <a:cs typeface="+mn-cs"/>
                          <a:sym typeface="Gill Sans"/>
                        </a:rPr>
                        <a:t> (2020). Method Transfer Evaluation for Digital Derivative Spectrophotometry Through its Resolution Parameter Comparison of Different Computer Programs. Applied spectroscopy, 74(5), 525-535.</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Janković, T., Turković, N., Kotur-Stevuljević, J., </a:t>
                      </a:r>
                      <a:r>
                        <a:rPr lang="sr-Latn-RS" sz="1000" b="1" i="0" u="none" strike="noStrike" cap="none" spc="0" baseline="0" dirty="0" smtClean="0">
                          <a:ln>
                            <a:noFill/>
                          </a:ln>
                          <a:solidFill>
                            <a:srgbClr val="003300"/>
                          </a:solidFill>
                          <a:effectLst/>
                          <a:uFillTx/>
                          <a:latin typeface="+mn-lt"/>
                          <a:ea typeface="+mn-ea"/>
                          <a:cs typeface="+mn-cs"/>
                          <a:sym typeface="Gill Sans"/>
                        </a:rPr>
                        <a:t>Vujić, Z</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Ivković, B</a:t>
                      </a:r>
                      <a:r>
                        <a:rPr lang="sr-Latn-RS" sz="1000" b="0" i="0" u="none" strike="noStrike" cap="none" spc="0" baseline="0" dirty="0" smtClean="0">
                          <a:ln>
                            <a:noFill/>
                          </a:ln>
                          <a:solidFill>
                            <a:srgbClr val="003300"/>
                          </a:solidFill>
                          <a:effectLst/>
                          <a:uFillTx/>
                          <a:latin typeface="+mn-lt"/>
                          <a:ea typeface="+mn-ea"/>
                          <a:cs typeface="+mn-cs"/>
                          <a:sym typeface="Gill Sans"/>
                        </a:rPr>
                        <a:t>. (2020). Differences in antioxidant potential of chalcones in human serum: In vitro study. Chemico-biological interactions, 324, 109084.</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Knutson, D. E., Kodali, R., Divović, B., Treven, M., Stephen, M. R., Zahn, N. M., </a:t>
                      </a:r>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Huber, A. T., Meirelles, M. A., Verma, R. S., Wimmer, L., Witzigmann, C., Arnold, L. A., Chiou, L-C., Ernst, M., Mihovilovic, M. D., Savić, M. M., Sieghart, W., &amp; Cook, J. M. (2018). Design and synthesis of novel deuterated ligands functionally selective for the γ-aminobutyric acid type A receptor (GABAAR) α6 subtype with improved metabolic stability and enhanced bioavailability. Journal of medicinal chemistry, 61(6), 2422-2446.</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1" i="0" u="none" strike="noStrike" cap="none" spc="0" baseline="0" dirty="0" smtClean="0">
                          <a:ln>
                            <a:noFill/>
                          </a:ln>
                          <a:solidFill>
                            <a:srgbClr val="003300"/>
                          </a:solidFill>
                          <a:effectLst/>
                          <a:uFillTx/>
                          <a:latin typeface="+mn-lt"/>
                          <a:ea typeface="+mn-ea"/>
                          <a:cs typeface="+mn-cs"/>
                          <a:sym typeface="Gill Sans"/>
                        </a:rPr>
                        <a:t>Savić, J</a:t>
                      </a:r>
                      <a:r>
                        <a:rPr lang="sr-Latn-RS" sz="1000" b="0" i="0" u="none" strike="noStrike" cap="none" spc="0" baseline="0" dirty="0" smtClean="0">
                          <a:ln>
                            <a:noFill/>
                          </a:ln>
                          <a:solidFill>
                            <a:srgbClr val="003300"/>
                          </a:solidFill>
                          <a:effectLst/>
                          <a:uFillTx/>
                          <a:latin typeface="+mn-lt"/>
                          <a:ea typeface="+mn-ea"/>
                          <a:cs typeface="+mn-cs"/>
                          <a:sym typeface="Gill Sans"/>
                        </a:rPr>
                        <a:t>., Nikolic, K., Vladimirov, S., </a:t>
                      </a:r>
                      <a:r>
                        <a:rPr lang="sr-Latn-RS" sz="1000" b="1" i="0" u="none" strike="noStrike" cap="none" spc="0" baseline="0" dirty="0" smtClean="0">
                          <a:ln>
                            <a:noFill/>
                          </a:ln>
                          <a:solidFill>
                            <a:srgbClr val="003300"/>
                          </a:solidFill>
                          <a:effectLst/>
                          <a:uFillTx/>
                          <a:latin typeface="+mn-lt"/>
                          <a:ea typeface="+mn-ea"/>
                          <a:cs typeface="+mn-cs"/>
                          <a:sym typeface="Gill Sans"/>
                        </a:rPr>
                        <a:t>Vujić, Z</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Brborić, J.</a:t>
                      </a:r>
                      <a:r>
                        <a:rPr lang="sr-Latn-RS" sz="1000" b="0" i="0" u="none" strike="noStrike" cap="none" spc="0" baseline="0" dirty="0" smtClean="0">
                          <a:ln>
                            <a:noFill/>
                          </a:ln>
                          <a:solidFill>
                            <a:srgbClr val="003300"/>
                          </a:solidFill>
                          <a:effectLst/>
                          <a:uFillTx/>
                          <a:latin typeface="+mn-lt"/>
                          <a:ea typeface="+mn-ea"/>
                          <a:cs typeface="+mn-cs"/>
                          <a:sym typeface="Gill Sans"/>
                        </a:rPr>
                        <a:t> (2017). Application of biopartitioning micellar chromatography and QSRR modeling for prediction of gastrointestinal absorption and design of novel β-hydroxy-β-arylalkanoic acids. European Journal of Pharmaceutical Sciences, 100, 280-284.</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Nikolic, K., Savić, V., Vladimirov, S., &amp; </a:t>
                      </a:r>
                      <a:r>
                        <a:rPr lang="sr-Latn-RS" sz="1000" b="1" i="0" u="none" strike="noStrike" cap="none" spc="0" baseline="0" dirty="0" smtClean="0">
                          <a:ln>
                            <a:noFill/>
                          </a:ln>
                          <a:solidFill>
                            <a:srgbClr val="7030A0"/>
                          </a:solidFill>
                          <a:effectLst/>
                          <a:uFillTx/>
                          <a:latin typeface="+mn-lt"/>
                          <a:ea typeface="+mn-ea"/>
                          <a:cs typeface="+mn-cs"/>
                          <a:sym typeface="Gill Sans"/>
                        </a:rPr>
                        <a:t>Čudina, O</a:t>
                      </a:r>
                      <a:r>
                        <a:rPr lang="sr-Latn-RS" sz="1000" b="0" i="0" u="none" strike="noStrike" cap="none" spc="0" baseline="0" dirty="0" smtClean="0">
                          <a:ln>
                            <a:noFill/>
                          </a:ln>
                          <a:solidFill>
                            <a:srgbClr val="7030A0"/>
                          </a:solidFill>
                          <a:effectLst/>
                          <a:uFillTx/>
                          <a:latin typeface="+mn-lt"/>
                          <a:ea typeface="+mn-ea"/>
                          <a:cs typeface="+mn-cs"/>
                          <a:sym typeface="Gill Sans"/>
                        </a:rPr>
                        <a:t>. (2014). 17β-carboxamide steroids–in vitro prediction of human skin permeability and retention using PAMPA technique. European Journal of Pharmaceutical Sciences, 52, 95-108.</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Ivković, B. M</a:t>
                      </a:r>
                      <a:r>
                        <a:rPr lang="sr-Latn-RS" sz="1000" b="0" i="0" u="none" strike="noStrike" cap="none" spc="0" baseline="0" dirty="0" smtClean="0">
                          <a:ln>
                            <a:noFill/>
                          </a:ln>
                          <a:solidFill>
                            <a:srgbClr val="003300"/>
                          </a:solidFill>
                          <a:effectLst/>
                          <a:uFillTx/>
                          <a:latin typeface="+mn-lt"/>
                          <a:ea typeface="+mn-ea"/>
                          <a:cs typeface="+mn-cs"/>
                          <a:sym typeface="Gill Sans"/>
                        </a:rPr>
                        <a:t>., Nikolic, K., Ilić, B. B., Žižak, Ž. S., Novaković, R. B., </a:t>
                      </a:r>
                      <a:r>
                        <a:rPr lang="sr-Latn-RS" sz="1000" b="1" i="0" u="none" strike="noStrike" cap="none" spc="0" baseline="0" dirty="0" smtClean="0">
                          <a:ln>
                            <a:noFill/>
                          </a:ln>
                          <a:solidFill>
                            <a:srgbClr val="003300"/>
                          </a:solidFill>
                          <a:effectLst/>
                          <a:uFillTx/>
                          <a:latin typeface="+mn-lt"/>
                          <a:ea typeface="+mn-ea"/>
                          <a:cs typeface="+mn-cs"/>
                          <a:sym typeface="Gill Sans"/>
                        </a:rPr>
                        <a:t>Čudina, O. A</a:t>
                      </a:r>
                      <a:r>
                        <a:rPr lang="sr-Latn-RS" sz="1000" b="0" i="0" u="none" strike="noStrike" cap="none" spc="0" baseline="0" dirty="0" smtClean="0">
                          <a:ln>
                            <a:noFill/>
                          </a:ln>
                          <a:solidFill>
                            <a:srgbClr val="003300"/>
                          </a:solidFill>
                          <a:effectLst/>
                          <a:uFillTx/>
                          <a:latin typeface="+mn-lt"/>
                          <a:ea typeface="+mn-ea"/>
                          <a:cs typeface="+mn-cs"/>
                          <a:sym typeface="Gill Sans"/>
                        </a:rPr>
                        <a:t>., &amp; Vladimirov, S. M. (2013). Phenylpropiophenone derivatives as potential anticancer agents: Synthesis, biological evaluation and quantitative structure–activity relationship study. European journal of medicinal chemistry, 63, 239-255.</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indent="-177800" algn="l"/>
                      <a:r>
                        <a:rPr lang="sr-Latn-RS" sz="1000" b="1" i="0" u="none" strike="noStrike" cap="none" spc="0" baseline="0" dirty="0" smtClean="0">
                          <a:ln>
                            <a:noFill/>
                          </a:ln>
                          <a:solidFill>
                            <a:srgbClr val="7030A0"/>
                          </a:solidFill>
                          <a:effectLst/>
                          <a:uFillTx/>
                          <a:latin typeface="+mn-lt"/>
                          <a:ea typeface="+mn-ea"/>
                          <a:cs typeface="+mn-cs"/>
                          <a:sym typeface="Gill Sans"/>
                        </a:rPr>
                        <a:t>Crevar-Sakač, M</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Vujić, Z</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Brborić, J.,</a:t>
                      </a:r>
                      <a:r>
                        <a:rPr lang="sr-Latn-RS" sz="1000" b="0" i="0" u="none" strike="noStrike" cap="none" spc="0" baseline="0" dirty="0" smtClean="0">
                          <a:ln>
                            <a:noFill/>
                          </a:ln>
                          <a:solidFill>
                            <a:srgbClr val="7030A0"/>
                          </a:solidFill>
                          <a:effectLst/>
                          <a:uFillTx/>
                          <a:latin typeface="+mn-lt"/>
                          <a:ea typeface="+mn-ea"/>
                          <a:cs typeface="+mn-cs"/>
                          <a:sym typeface="Gill Sans"/>
                        </a:rPr>
                        <a:t> Kuntić, V., &amp; Uskoković-Marković, S. (2013). An improved HPLC method with the aid of a chemometric protocol: Simultaneous determination of atorvastatin and its metabolites in plasma. Molecules, 18(3), 2469-2482.</a:t>
                      </a:r>
                      <a:endParaRPr lang="en-US" sz="1000" b="0" i="0" u="none" strike="noStrike" cap="none" spc="0" baseline="0" dirty="0">
                        <a:ln>
                          <a:noFill/>
                        </a:ln>
                        <a:solidFill>
                          <a:srgbClr val="7030A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514786" y="857972"/>
            <a:ext cx="4531690"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Doc. dr Vladimir Dobričić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2397973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884581" y="452224"/>
            <a:ext cx="4119718"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Snežana Savić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884581" y="2662395"/>
            <a:ext cx="6580456" cy="687368"/>
          </a:xfrm>
        </p:spPr>
        <p:txBody>
          <a:bodyPr/>
          <a:lstStyle/>
          <a:p>
            <a:r>
              <a:rPr lang="sr-Latn-RS" dirty="0">
                <a:solidFill>
                  <a:srgbClr val="7030A0"/>
                </a:solidFill>
              </a:rPr>
              <a:t>FARMACEUTSKA </a:t>
            </a:r>
            <a:r>
              <a:rPr lang="sr-Latn-RS" dirty="0" smtClean="0">
                <a:solidFill>
                  <a:srgbClr val="7030A0"/>
                </a:solidFill>
              </a:rPr>
              <a:t>TEHNOLOGIJA</a:t>
            </a:r>
            <a:endParaRPr lang="en-US" dirty="0" smtClean="0">
              <a:solidFill>
                <a:srgbClr val="7030A0"/>
              </a:solidFill>
            </a:endParaRPr>
          </a:p>
          <a:p>
            <a:r>
              <a:rPr lang="en-US" dirty="0" smtClean="0">
                <a:solidFill>
                  <a:srgbClr val="7030A0"/>
                </a:solidFill>
              </a:rPr>
              <a:t>I KOZMETOLOGIJA</a:t>
            </a:r>
            <a:endParaRPr lang="en-US" dirty="0">
              <a:solidFill>
                <a:srgbClr val="7030A0"/>
              </a:solidFill>
            </a:endParaRPr>
          </a:p>
        </p:txBody>
      </p:sp>
      <p:pic>
        <p:nvPicPr>
          <p:cNvPr id="8" name="Picture 7" descr="C:\toshiba\Documents\HP\Snezana\My Documents\Slike razne 2019 2\20191009_13011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719" y="1348072"/>
            <a:ext cx="1665775" cy="1248924"/>
          </a:xfrm>
          <a:prstGeom prst="rect">
            <a:avLst/>
          </a:prstGeom>
          <a:noFill/>
          <a:ln w="63500">
            <a:solidFill>
              <a:srgbClr val="ADCD99"/>
            </a:solidFill>
          </a:ln>
        </p:spPr>
      </p:pic>
      <p:graphicFrame>
        <p:nvGraphicFramePr>
          <p:cNvPr id="2" name="Table 1"/>
          <p:cNvGraphicFramePr>
            <a:graphicFrameLocks noGrp="1"/>
          </p:cNvGraphicFramePr>
          <p:nvPr>
            <p:extLst>
              <p:ext uri="{D42A27DB-BD31-4B8C-83A1-F6EECF244321}">
                <p14:modId xmlns:p14="http://schemas.microsoft.com/office/powerpoint/2010/main" val="673431399"/>
              </p:ext>
            </p:extLst>
          </p:nvPr>
        </p:nvGraphicFramePr>
        <p:xfrm>
          <a:off x="884581" y="3394641"/>
          <a:ext cx="5980243" cy="6781800"/>
        </p:xfrm>
        <a:graphic>
          <a:graphicData uri="http://schemas.openxmlformats.org/drawingml/2006/table">
            <a:tbl>
              <a:tblPr firstRow="1" bandRow="1">
                <a:tableStyleId>{5940675A-B579-460E-94D1-54222C63F5DA}</a:tableStyleId>
              </a:tblPr>
              <a:tblGrid>
                <a:gridCol w="937080">
                  <a:extLst>
                    <a:ext uri="{9D8B030D-6E8A-4147-A177-3AD203B41FA5}">
                      <a16:colId xmlns:a16="http://schemas.microsoft.com/office/drawing/2014/main" xmlns="" val="20000"/>
                    </a:ext>
                  </a:extLst>
                </a:gridCol>
                <a:gridCol w="5043163">
                  <a:extLst>
                    <a:ext uri="{9D8B030D-6E8A-4147-A177-3AD203B41FA5}">
                      <a16:colId xmlns:a16="http://schemas.microsoft.com/office/drawing/2014/main" xmlns="" val="20001"/>
                    </a:ext>
                  </a:extLst>
                </a:gridCol>
              </a:tblGrid>
              <a:tr h="370840">
                <a:tc>
                  <a:txBody>
                    <a:bodyPr/>
                    <a:lstStyle/>
                    <a:p>
                      <a:pPr algn="l"/>
                      <a:r>
                        <a:rPr lang="sr-Latn-RS" sz="1000" b="0" i="0" u="none" strike="noStrike" cap="none" spc="0" baseline="0" dirty="0">
                          <a:ln>
                            <a:noFill/>
                          </a:ln>
                          <a:solidFill>
                            <a:srgbClr val="7030A0"/>
                          </a:solidFill>
                          <a:effectLst/>
                          <a:uFillTx/>
                          <a:latin typeface="+mn-lt"/>
                          <a:ea typeface="+mn-ea"/>
                          <a:cs typeface="+mn-cs"/>
                          <a:sym typeface="Gill Sans"/>
                        </a:rPr>
                        <a:t>Naslovi istraživačkih tema</a:t>
                      </a:r>
                      <a:endParaRPr lang="en-US" sz="1000" dirty="0">
                        <a:solidFill>
                          <a:srgbClr val="7030A0"/>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000" b="1" i="0" dirty="0">
                          <a:solidFill>
                            <a:srgbClr val="7030A0"/>
                          </a:solidFill>
                        </a:rPr>
                        <a:t>Nano-platforme za isporuku lekova u mozak i kožu (Nanoplatforms for brain/skin delivery)</a:t>
                      </a:r>
                    </a:p>
                    <a:p>
                      <a:pPr algn="l"/>
                      <a:r>
                        <a:rPr lang="sr-Latn-RS" sz="1000" i="0" dirty="0">
                          <a:solidFill>
                            <a:srgbClr val="7030A0"/>
                          </a:solidFill>
                        </a:rPr>
                        <a:t>Dermalna raspoloživost lekova-in vitro/in vivo korelacije</a:t>
                      </a:r>
                    </a:p>
                    <a:p>
                      <a:pPr algn="l"/>
                      <a:r>
                        <a:rPr lang="sr-Latn-RS" sz="1000" i="0" dirty="0">
                          <a:solidFill>
                            <a:srgbClr val="7030A0"/>
                          </a:solidFill>
                        </a:rPr>
                        <a:t>Mikrofluidne tehnike u prekliničkom razvoju mikro- i nanonosača </a:t>
                      </a:r>
                    </a:p>
                    <a:p>
                      <a:pPr algn="l"/>
                      <a:r>
                        <a:rPr lang="sr-Latn-RS" sz="1000" i="0" dirty="0">
                          <a:solidFill>
                            <a:srgbClr val="7030A0"/>
                          </a:solidFill>
                        </a:rPr>
                        <a:t>Nanomaterijali za kozmetičku primenu i in vivo biofizičke metode za procenu efikasnosti</a:t>
                      </a:r>
                      <a:r>
                        <a:rPr lang="sr-Latn-RS" sz="1000" b="1" i="0" dirty="0">
                          <a:solidFill>
                            <a:srgbClr val="7030A0"/>
                          </a:solidFill>
                        </a:rPr>
                        <a:t> </a:t>
                      </a:r>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i="0" dirty="0">
                          <a:solidFill>
                            <a:srgbClr val="003300"/>
                          </a:solidFill>
                        </a:rPr>
                        <a:t>Članovi tima: </a:t>
                      </a:r>
                    </a:p>
                    <a:p>
                      <a:pPr algn="l"/>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000" b="1" i="0" u="sng" dirty="0">
                          <a:solidFill>
                            <a:srgbClr val="003300"/>
                          </a:solidFill>
                        </a:rPr>
                        <a:t>Stalni članovi grupe</a:t>
                      </a:r>
                    </a:p>
                    <a:p>
                      <a:pPr algn="l"/>
                      <a:r>
                        <a:rPr lang="sr-Latn-RS" sz="1000" b="1" i="0" dirty="0" smtClean="0">
                          <a:solidFill>
                            <a:srgbClr val="003300"/>
                          </a:solidFill>
                        </a:rPr>
                        <a:t>D</a:t>
                      </a:r>
                      <a:r>
                        <a:rPr lang="vi-VN" sz="1000" b="1" i="0" dirty="0" smtClean="0">
                          <a:solidFill>
                            <a:srgbClr val="003300"/>
                          </a:solidFill>
                        </a:rPr>
                        <a:t>r Snežana Savić</a:t>
                      </a:r>
                      <a:r>
                        <a:rPr lang="sr-Latn-RS" sz="1000" b="1" i="0" dirty="0" smtClean="0">
                          <a:solidFill>
                            <a:srgbClr val="003300"/>
                          </a:solidFill>
                        </a:rPr>
                        <a:t>, redovni profesor</a:t>
                      </a:r>
                      <a:endParaRPr lang="vi-VN" sz="1000" b="1" i="0" dirty="0" smtClean="0">
                        <a:solidFill>
                          <a:srgbClr val="003300"/>
                        </a:solidFill>
                      </a:endParaRPr>
                    </a:p>
                    <a:p>
                      <a:pPr algn="l"/>
                      <a:r>
                        <a:rPr lang="sr-Latn-RS" sz="1000" i="0" dirty="0" smtClean="0">
                          <a:solidFill>
                            <a:srgbClr val="003300"/>
                          </a:solidFill>
                        </a:rPr>
                        <a:t>D</a:t>
                      </a:r>
                      <a:r>
                        <a:rPr lang="vi-VN" sz="1000" i="0" dirty="0" smtClean="0">
                          <a:solidFill>
                            <a:srgbClr val="003300"/>
                          </a:solidFill>
                        </a:rPr>
                        <a:t>r Ivana Pantelić</a:t>
                      </a:r>
                      <a:r>
                        <a:rPr lang="sr-Latn-RS" sz="1000" i="0" dirty="0" smtClean="0">
                          <a:solidFill>
                            <a:srgbClr val="003300"/>
                          </a:solidFill>
                        </a:rPr>
                        <a:t>, docent</a:t>
                      </a:r>
                      <a:endParaRPr lang="vi-VN" sz="1000" i="0" dirty="0" smtClean="0">
                        <a:solidFill>
                          <a:srgbClr val="003300"/>
                        </a:solidFill>
                      </a:endParaRPr>
                    </a:p>
                    <a:p>
                      <a:pPr algn="l"/>
                      <a:r>
                        <a:rPr lang="sr-Latn-RS" sz="1000" i="0" dirty="0" smtClean="0">
                          <a:solidFill>
                            <a:srgbClr val="003300"/>
                          </a:solidFill>
                        </a:rPr>
                        <a:t>D</a:t>
                      </a:r>
                      <a:r>
                        <a:rPr lang="vi-VN" sz="1000" i="0" dirty="0" smtClean="0">
                          <a:solidFill>
                            <a:srgbClr val="003300"/>
                          </a:solidFill>
                        </a:rPr>
                        <a:t>r </a:t>
                      </a:r>
                      <a:r>
                        <a:rPr lang="vi-VN" sz="1000" i="0" dirty="0">
                          <a:solidFill>
                            <a:srgbClr val="003300"/>
                          </a:solidFill>
                        </a:rPr>
                        <a:t>Tanja </a:t>
                      </a:r>
                      <a:r>
                        <a:rPr lang="vi-VN" sz="1000" i="0" dirty="0" smtClean="0">
                          <a:solidFill>
                            <a:srgbClr val="003300"/>
                          </a:solidFill>
                        </a:rPr>
                        <a:t>Ilić</a:t>
                      </a:r>
                      <a:r>
                        <a:rPr lang="sr-Latn-RS" sz="1000" i="0" dirty="0" smtClean="0">
                          <a:solidFill>
                            <a:srgbClr val="003300"/>
                          </a:solidFill>
                        </a:rPr>
                        <a:t>, asistent</a:t>
                      </a:r>
                      <a:endParaRPr lang="vi-VN" sz="1000" i="0" dirty="0">
                        <a:solidFill>
                          <a:srgbClr val="003300"/>
                        </a:solidFill>
                      </a:endParaRPr>
                    </a:p>
                    <a:p>
                      <a:pPr algn="l"/>
                      <a:r>
                        <a:rPr lang="sr-Latn-RS" sz="1000" i="0" dirty="0" smtClean="0">
                          <a:solidFill>
                            <a:srgbClr val="003300"/>
                          </a:solidFill>
                        </a:rPr>
                        <a:t>M</a:t>
                      </a:r>
                      <a:r>
                        <a:rPr lang="vi-VN" sz="1000" i="0" dirty="0" smtClean="0">
                          <a:solidFill>
                            <a:srgbClr val="003300"/>
                          </a:solidFill>
                        </a:rPr>
                        <a:t>ag</a:t>
                      </a:r>
                      <a:r>
                        <a:rPr lang="vi-VN" sz="1000" i="0" dirty="0">
                          <a:solidFill>
                            <a:srgbClr val="003300"/>
                          </a:solidFill>
                        </a:rPr>
                        <a:t>. farm. Ines </a:t>
                      </a:r>
                      <a:r>
                        <a:rPr lang="vi-VN" sz="1000" i="0" dirty="0" smtClean="0">
                          <a:solidFill>
                            <a:srgbClr val="003300"/>
                          </a:solidFill>
                        </a:rPr>
                        <a:t>Nikolić</a:t>
                      </a:r>
                      <a:r>
                        <a:rPr lang="sr-Latn-RS" sz="1000" i="0" dirty="0" smtClean="0">
                          <a:solidFill>
                            <a:srgbClr val="003300"/>
                          </a:solidFill>
                        </a:rPr>
                        <a:t>, asistent</a:t>
                      </a:r>
                      <a:endParaRPr lang="vi-VN" sz="1000" i="0" dirty="0">
                        <a:solidFill>
                          <a:srgbClr val="003300"/>
                        </a:solidFill>
                      </a:endParaRPr>
                    </a:p>
                    <a:p>
                      <a:pPr algn="l"/>
                      <a:r>
                        <a:rPr lang="vi-VN" sz="1000" i="0" dirty="0" smtClean="0">
                          <a:solidFill>
                            <a:srgbClr val="003300"/>
                          </a:solidFill>
                        </a:rPr>
                        <a:t>Jelena </a:t>
                      </a:r>
                      <a:r>
                        <a:rPr lang="vi-VN" sz="1000" i="0" dirty="0">
                          <a:solidFill>
                            <a:srgbClr val="003300"/>
                          </a:solidFill>
                        </a:rPr>
                        <a:t>Đoković</a:t>
                      </a:r>
                    </a:p>
                    <a:p>
                      <a:pPr algn="l"/>
                      <a:r>
                        <a:rPr lang="vi-VN" sz="1000" i="0" dirty="0" smtClean="0">
                          <a:solidFill>
                            <a:srgbClr val="003300"/>
                          </a:solidFill>
                        </a:rPr>
                        <a:t>Jelena </a:t>
                      </a:r>
                      <a:r>
                        <a:rPr lang="vi-VN" sz="1000" i="0" dirty="0">
                          <a:solidFill>
                            <a:srgbClr val="003300"/>
                          </a:solidFill>
                        </a:rPr>
                        <a:t>Mitrović</a:t>
                      </a:r>
                    </a:p>
                    <a:p>
                      <a:pPr algn="l"/>
                      <a:r>
                        <a:rPr lang="vi-VN" sz="1000" i="0" dirty="0" smtClean="0">
                          <a:solidFill>
                            <a:srgbClr val="003300"/>
                          </a:solidFill>
                        </a:rPr>
                        <a:t>Ana </a:t>
                      </a:r>
                      <a:r>
                        <a:rPr lang="vi-VN" sz="1000" i="0" dirty="0">
                          <a:solidFill>
                            <a:srgbClr val="003300"/>
                          </a:solidFill>
                        </a:rPr>
                        <a:t>Gledović</a:t>
                      </a:r>
                      <a:endParaRPr lang="sr-Latn-RS" sz="1000" i="0" dirty="0">
                        <a:solidFill>
                          <a:srgbClr val="003300"/>
                        </a:solidFill>
                      </a:endParaRPr>
                    </a:p>
                    <a:p>
                      <a:pPr algn="l"/>
                      <a:endParaRPr lang="sr-Latn-RS" sz="1000" i="0" dirty="0">
                        <a:solidFill>
                          <a:srgbClr val="003300"/>
                        </a:solidFill>
                      </a:endParaRPr>
                    </a:p>
                    <a:p>
                      <a:pPr algn="l"/>
                      <a:endParaRPr lang="sr-Latn-RS" sz="1000" i="0" dirty="0">
                        <a:solidFill>
                          <a:srgbClr val="003300"/>
                        </a:solidFill>
                      </a:endParaRPr>
                    </a:p>
                    <a:p>
                      <a:pPr algn="l"/>
                      <a:endParaRPr lang="sr-Latn-RS" sz="1000" i="0" dirty="0">
                        <a:solidFill>
                          <a:srgbClr val="003300"/>
                        </a:solidFill>
                      </a:endParaRPr>
                    </a:p>
                    <a:p>
                      <a:pPr algn="l"/>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l"/>
                      <a:r>
                        <a:rPr lang="sr-Latn-RS" sz="1000" i="0" dirty="0">
                          <a:solidFill>
                            <a:srgbClr val="7030A0"/>
                          </a:solidFill>
                        </a:rPr>
                        <a:t>Oprema: </a:t>
                      </a:r>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000" b="0" i="0" dirty="0">
                          <a:solidFill>
                            <a:srgbClr val="7030A0"/>
                          </a:solidFill>
                        </a:rPr>
                        <a:t>Homogenizer po visokim pritiskom</a:t>
                      </a:r>
                    </a:p>
                    <a:p>
                      <a:pPr algn="l"/>
                      <a:r>
                        <a:rPr lang="vi-VN" sz="1000" b="0" i="0" dirty="0">
                          <a:solidFill>
                            <a:srgbClr val="7030A0"/>
                          </a:solidFill>
                        </a:rPr>
                        <a:t>Mikrofluidizer sa SPG membranom</a:t>
                      </a:r>
                    </a:p>
                    <a:p>
                      <a:pPr algn="l"/>
                      <a:r>
                        <a:rPr lang="vi-VN" sz="1000" b="0" i="0" dirty="0">
                          <a:solidFill>
                            <a:srgbClr val="7030A0"/>
                          </a:solidFill>
                        </a:rPr>
                        <a:t>Disruptor Genie (Scientific Industries, SAD) za dobijanje nanokristala</a:t>
                      </a:r>
                    </a:p>
                    <a:p>
                      <a:pPr algn="l"/>
                      <a:r>
                        <a:rPr lang="vi-VN" sz="1000" b="0" i="0" dirty="0">
                          <a:solidFill>
                            <a:srgbClr val="7030A0"/>
                          </a:solidFill>
                        </a:rPr>
                        <a:t>Zetasizer ZS90 (Malvern Instruments Ltd., Worcestershire, UK)</a:t>
                      </a:r>
                    </a:p>
                    <a:p>
                      <a:pPr algn="l"/>
                      <a:r>
                        <a:rPr lang="vi-VN" sz="1000" b="0" i="0" dirty="0">
                          <a:solidFill>
                            <a:srgbClr val="7030A0"/>
                          </a:solidFill>
                        </a:rPr>
                        <a:t>Olympus BX53-P polarizacioni mikroskop (Olympus, Japan)</a:t>
                      </a:r>
                    </a:p>
                    <a:p>
                      <a:pPr algn="l"/>
                      <a:r>
                        <a:rPr lang="vi-VN" sz="1000" b="0" i="0" dirty="0">
                          <a:solidFill>
                            <a:srgbClr val="7030A0"/>
                          </a:solidFill>
                        </a:rPr>
                        <a:t>Rheometer, Paar Physica, Nemačka</a:t>
                      </a:r>
                    </a:p>
                    <a:p>
                      <a:pPr algn="l"/>
                      <a:r>
                        <a:rPr lang="vi-VN" sz="1000" b="0" i="0" dirty="0">
                          <a:solidFill>
                            <a:srgbClr val="7030A0"/>
                          </a:solidFill>
                        </a:rPr>
                        <a:t>DSC 1 (Mettler-Toledo AG, Analytical, Švajcarska)</a:t>
                      </a:r>
                    </a:p>
                    <a:p>
                      <a:pPr algn="l"/>
                      <a:r>
                        <a:rPr lang="vi-VN" sz="1000" b="0" i="0" dirty="0">
                          <a:solidFill>
                            <a:srgbClr val="7030A0"/>
                          </a:solidFill>
                        </a:rPr>
                        <a:t>Franz-ove difuzione ćelije i set za </a:t>
                      </a:r>
                      <a:r>
                        <a:rPr lang="vi-VN" sz="1000" b="0" i="1" dirty="0">
                          <a:solidFill>
                            <a:srgbClr val="7030A0"/>
                          </a:solidFill>
                        </a:rPr>
                        <a:t>in vitro </a:t>
                      </a:r>
                      <a:r>
                        <a:rPr lang="vi-VN" sz="1000" b="0" i="0" dirty="0">
                          <a:solidFill>
                            <a:srgbClr val="7030A0"/>
                          </a:solidFill>
                        </a:rPr>
                        <a:t>oslobađanje i peremaciju kroz kožu</a:t>
                      </a:r>
                    </a:p>
                    <a:p>
                      <a:pPr algn="l"/>
                      <a:r>
                        <a:rPr lang="vi-VN" sz="1000" b="0" i="0" dirty="0">
                          <a:solidFill>
                            <a:srgbClr val="7030A0"/>
                          </a:solidFill>
                        </a:rPr>
                        <a:t>Courage + Khazaka uređaji za biofizička merenja na koži (pH, vlažnost kože, TEWL, sadržaj lipida na koži, frikciometar, melanin indeks, eritem indeks, viskoelastičnost kože)</a:t>
                      </a:r>
                    </a:p>
                    <a:p>
                      <a:pPr algn="l"/>
                      <a:r>
                        <a:rPr lang="vi-VN" sz="1000" b="0" i="0" dirty="0">
                          <a:solidFill>
                            <a:srgbClr val="7030A0"/>
                          </a:solidFill>
                        </a:rPr>
                        <a:t>Texture analyser  EZ-LX-HS, Shimadzu, Japan</a:t>
                      </a:r>
                    </a:p>
                    <a:p>
                      <a:pPr algn="l"/>
                      <a:r>
                        <a:rPr lang="vi-VN" sz="1000" b="0" i="0" dirty="0">
                          <a:solidFill>
                            <a:srgbClr val="7030A0"/>
                          </a:solidFill>
                        </a:rPr>
                        <a:t>Sitna oprema koja se koristi za pripremu uzoraka</a:t>
                      </a:r>
                      <a:r>
                        <a:rPr lang="vi-VN" sz="1100" b="0" i="0" dirty="0">
                          <a:solidFill>
                            <a:srgbClr val="7030A0"/>
                          </a:solidFill>
                        </a:rPr>
                        <a:t> </a:t>
                      </a:r>
                      <a:endParaRPr kumimoji="0" lang="sr-Latn-RS" sz="500" b="0" i="0" u="none" strike="noStrike" cap="none" spc="0" normalizeH="0" baseline="0" dirty="0">
                        <a:ln>
                          <a:noFill/>
                        </a:ln>
                        <a:solidFill>
                          <a:srgbClr val="003300"/>
                        </a:solidFill>
                        <a:effectLst/>
                        <a:uFillTx/>
                        <a:sym typeface="Gill Sans Light"/>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l"/>
                      <a:r>
                        <a:rPr kumimoji="0" lang="sr-Latn-RS" sz="1000" b="0" i="0" u="none" strike="noStrike" cap="none" spc="0" normalizeH="0" baseline="0" dirty="0">
                          <a:ln>
                            <a:noFill/>
                          </a:ln>
                          <a:solidFill>
                            <a:srgbClr val="003300"/>
                          </a:solidFill>
                          <a:effectLst/>
                          <a:uFillTx/>
                          <a:sym typeface="Gill Sans Light"/>
                        </a:rPr>
                        <a:t>Metode:</a:t>
                      </a:r>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000" b="0" i="0" u="none" strike="noStrike" cap="none" spc="0" baseline="0" dirty="0">
                          <a:ln>
                            <a:noFill/>
                          </a:ln>
                          <a:solidFill>
                            <a:srgbClr val="003300"/>
                          </a:solidFill>
                          <a:effectLst/>
                          <a:uFillTx/>
                          <a:latin typeface="+mn-lt"/>
                          <a:ea typeface="+mn-ea"/>
                          <a:cs typeface="+mn-cs"/>
                          <a:sym typeface="Gill Sans"/>
                        </a:rPr>
                        <a:t>Izrada nanopartikularnih nosača različitog tipa primenom tehnika sa/bez utroška energije (postupci koji štede energiju), pristupom dizajniranja kvaliteta (QbD)</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1" u="none" strike="noStrike" cap="none" spc="0" baseline="0" dirty="0">
                          <a:ln>
                            <a:noFill/>
                          </a:ln>
                          <a:solidFill>
                            <a:srgbClr val="003300"/>
                          </a:solidFill>
                          <a:effectLst/>
                          <a:uFillTx/>
                          <a:latin typeface="+mn-lt"/>
                          <a:ea typeface="+mn-ea"/>
                          <a:cs typeface="+mn-cs"/>
                          <a:sym typeface="Gill Sans"/>
                        </a:rPr>
                        <a:t>In vitro</a:t>
                      </a:r>
                      <a:r>
                        <a:rPr lang="sr-Latn-RS" sz="1000" b="0" i="0" u="none" strike="noStrike" cap="none" spc="0" baseline="0" dirty="0">
                          <a:ln>
                            <a:noFill/>
                          </a:ln>
                          <a:solidFill>
                            <a:srgbClr val="003300"/>
                          </a:solidFill>
                          <a:effectLst/>
                          <a:uFillTx/>
                          <a:latin typeface="+mn-lt"/>
                          <a:ea typeface="+mn-ea"/>
                          <a:cs typeface="+mn-cs"/>
                          <a:sym typeface="Gill Sans"/>
                        </a:rPr>
                        <a:t> oslobađanje, penetracija/permecija lekovitih supstanci iz različitih nosača za primenu na kožu</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1" u="none" strike="noStrike" cap="none" spc="0" baseline="0" dirty="0">
                          <a:ln>
                            <a:noFill/>
                          </a:ln>
                          <a:solidFill>
                            <a:srgbClr val="003300"/>
                          </a:solidFill>
                          <a:effectLst/>
                          <a:uFillTx/>
                          <a:latin typeface="+mn-lt"/>
                          <a:ea typeface="+mn-ea"/>
                          <a:cs typeface="+mn-cs"/>
                          <a:sym typeface="Gill Sans"/>
                        </a:rPr>
                        <a:t>Tape-stripping</a:t>
                      </a:r>
                      <a:r>
                        <a:rPr lang="sr-Latn-RS" sz="1000" b="0" i="0" u="none" strike="noStrike" cap="none" spc="0" baseline="0" dirty="0">
                          <a:ln>
                            <a:noFill/>
                          </a:ln>
                          <a:solidFill>
                            <a:srgbClr val="003300"/>
                          </a:solidFill>
                          <a:effectLst/>
                          <a:uFillTx/>
                          <a:latin typeface="+mn-lt"/>
                          <a:ea typeface="+mn-ea"/>
                          <a:cs typeface="+mn-cs"/>
                          <a:sym typeface="Gill Sans"/>
                        </a:rPr>
                        <a:t> i diferencijalni </a:t>
                      </a:r>
                      <a:r>
                        <a:rPr lang="sr-Latn-RS" sz="1000" b="0" i="1" u="none" strike="noStrike" cap="none" spc="0" baseline="0" dirty="0">
                          <a:ln>
                            <a:noFill/>
                          </a:ln>
                          <a:solidFill>
                            <a:srgbClr val="003300"/>
                          </a:solidFill>
                          <a:effectLst/>
                          <a:uFillTx/>
                          <a:latin typeface="+mn-lt"/>
                          <a:ea typeface="+mn-ea"/>
                          <a:cs typeface="+mn-cs"/>
                          <a:sym typeface="Gill Sans"/>
                        </a:rPr>
                        <a:t>tape-stripping</a:t>
                      </a:r>
                      <a:r>
                        <a:rPr lang="sr-Latn-RS" sz="1000" b="0" i="0" u="none" strike="noStrike" cap="none" spc="0" baseline="0" dirty="0">
                          <a:ln>
                            <a:noFill/>
                          </a:ln>
                          <a:solidFill>
                            <a:srgbClr val="003300"/>
                          </a:solidFill>
                          <a:effectLst/>
                          <a:uFillTx/>
                          <a:latin typeface="+mn-lt"/>
                          <a:ea typeface="+mn-ea"/>
                          <a:cs typeface="+mn-cs"/>
                          <a:sym typeface="Gill Sans"/>
                        </a:rPr>
                        <a:t>,</a:t>
                      </a:r>
                      <a:r>
                        <a:rPr lang="sr-Latn-RS" sz="1000" b="0" i="1" u="none" strike="noStrike" cap="none" spc="0" baseline="0" dirty="0">
                          <a:ln>
                            <a:noFill/>
                          </a:ln>
                          <a:solidFill>
                            <a:srgbClr val="003300"/>
                          </a:solidFill>
                          <a:effectLst/>
                          <a:uFillTx/>
                          <a:latin typeface="+mn-lt"/>
                          <a:ea typeface="+mn-ea"/>
                          <a:cs typeface="+mn-cs"/>
                          <a:sym typeface="Gill Sans"/>
                        </a:rPr>
                        <a:t> in vivo skin blanching assay</a:t>
                      </a:r>
                      <a:r>
                        <a:rPr lang="sr-Latn-RS" sz="1000" b="0" i="0" u="none" strike="noStrike" cap="none" spc="0" baseline="0" dirty="0">
                          <a:ln>
                            <a:noFill/>
                          </a:ln>
                          <a:solidFill>
                            <a:srgbClr val="003300"/>
                          </a:solidFill>
                          <a:effectLst/>
                          <a:uFillTx/>
                          <a:latin typeface="+mn-lt"/>
                          <a:ea typeface="+mn-ea"/>
                          <a:cs typeface="+mn-cs"/>
                          <a:sym typeface="Gill Sans"/>
                        </a:rPr>
                        <a:t> za procenu biološke ekvivalentnosti dermatoloških lekova</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1" u="none" strike="noStrike" cap="none" spc="0" baseline="0" dirty="0">
                          <a:ln>
                            <a:noFill/>
                          </a:ln>
                          <a:solidFill>
                            <a:srgbClr val="003300"/>
                          </a:solidFill>
                          <a:effectLst/>
                          <a:uFillTx/>
                          <a:latin typeface="+mn-lt"/>
                          <a:ea typeface="+mn-ea"/>
                          <a:cs typeface="+mn-cs"/>
                          <a:sym typeface="Gill Sans"/>
                        </a:rPr>
                        <a:t>In vitro</a:t>
                      </a:r>
                      <a:r>
                        <a:rPr lang="sr-Latn-RS" sz="1000" b="0" i="0" u="none" strike="noStrike" cap="none" spc="0" baseline="0" dirty="0">
                          <a:ln>
                            <a:noFill/>
                          </a:ln>
                          <a:solidFill>
                            <a:srgbClr val="003300"/>
                          </a:solidFill>
                          <a:effectLst/>
                          <a:uFillTx/>
                          <a:latin typeface="+mn-lt"/>
                          <a:ea typeface="+mn-ea"/>
                          <a:cs typeface="+mn-cs"/>
                          <a:sym typeface="Gill Sans"/>
                        </a:rPr>
                        <a:t> tehnika sa dijaliznim vrećicama za parenteralne farmaceutske oblike</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0" u="none" strike="noStrike" cap="none" spc="0" baseline="0" dirty="0">
                          <a:ln>
                            <a:noFill/>
                          </a:ln>
                          <a:solidFill>
                            <a:srgbClr val="003300"/>
                          </a:solidFill>
                          <a:effectLst/>
                          <a:uFillTx/>
                          <a:latin typeface="+mn-lt"/>
                          <a:ea typeface="+mn-ea"/>
                          <a:cs typeface="+mn-cs"/>
                          <a:sym typeface="Gill Sans"/>
                        </a:rPr>
                        <a:t>Biofizička i senzorna merenja na koži uz organizaciju </a:t>
                      </a:r>
                      <a:r>
                        <a:rPr lang="sr-Latn-RS" sz="1000" b="0" i="1" u="none" strike="noStrike" cap="none" spc="0" baseline="0" dirty="0">
                          <a:ln>
                            <a:noFill/>
                          </a:ln>
                          <a:solidFill>
                            <a:srgbClr val="003300"/>
                          </a:solidFill>
                          <a:effectLst/>
                          <a:uFillTx/>
                          <a:latin typeface="+mn-lt"/>
                          <a:ea typeface="+mn-ea"/>
                          <a:cs typeface="+mn-cs"/>
                          <a:sym typeface="Gill Sans"/>
                        </a:rPr>
                        <a:t>in vivo</a:t>
                      </a:r>
                      <a:r>
                        <a:rPr lang="sr-Latn-RS" sz="1000" b="0" i="0" u="none" strike="noStrike" cap="none" spc="0" baseline="0" dirty="0">
                          <a:ln>
                            <a:noFill/>
                          </a:ln>
                          <a:solidFill>
                            <a:srgbClr val="003300"/>
                          </a:solidFill>
                          <a:effectLst/>
                          <a:uFillTx/>
                          <a:latin typeface="+mn-lt"/>
                          <a:ea typeface="+mn-ea"/>
                          <a:cs typeface="+mn-cs"/>
                          <a:sym typeface="Gill Sans"/>
                        </a:rPr>
                        <a:t> studija i statističku obradu podataka </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0" u="none" strike="noStrike" cap="none" spc="0" baseline="0" dirty="0">
                          <a:ln>
                            <a:noFill/>
                          </a:ln>
                          <a:solidFill>
                            <a:srgbClr val="003300"/>
                          </a:solidFill>
                          <a:effectLst/>
                          <a:uFillTx/>
                          <a:latin typeface="+mn-lt"/>
                          <a:ea typeface="+mn-ea"/>
                          <a:cs typeface="+mn-cs"/>
                          <a:sym typeface="Gill Sans"/>
                        </a:rPr>
                        <a:t>Fizičkohemijske karakterizacije koloidnih nosača lekova i kozmetički aktivnih supstanci (veličina kapi, polidisperzni indeks, reološka i teksturna analiza, optička/polarizaciona mikroskopija, termalno ponašanje)</a:t>
                      </a:r>
                      <a:endParaRPr lang="en-US" sz="1000" b="0" i="0" u="none" strike="noStrike" cap="none" spc="0" baseline="0" dirty="0">
                        <a:ln>
                          <a:noFill/>
                        </a:ln>
                        <a:solidFill>
                          <a:srgbClr val="003300"/>
                        </a:solidFill>
                        <a:effectLst/>
                        <a:uFillTx/>
                        <a:latin typeface="+mn-lt"/>
                        <a:ea typeface="+mn-ea"/>
                        <a:cs typeface="+mn-cs"/>
                        <a:sym typeface="Gill Sans"/>
                      </a:endParaRPr>
                    </a:p>
                    <a:p>
                      <a:pPr algn="l"/>
                      <a:r>
                        <a:rPr lang="sr-Latn-RS" sz="1000" b="0" i="1" u="none" strike="noStrike" cap="none" spc="0" baseline="0" dirty="0">
                          <a:ln>
                            <a:noFill/>
                          </a:ln>
                          <a:solidFill>
                            <a:srgbClr val="003300"/>
                          </a:solidFill>
                          <a:effectLst/>
                          <a:uFillTx/>
                          <a:latin typeface="+mn-lt"/>
                          <a:ea typeface="+mn-ea"/>
                          <a:cs typeface="+mn-cs"/>
                          <a:sym typeface="Gill Sans"/>
                        </a:rPr>
                        <a:t>In vivo</a:t>
                      </a:r>
                      <a:r>
                        <a:rPr lang="sr-Latn-RS" sz="1000" b="0" i="0" u="none" strike="noStrike" cap="none" spc="0" baseline="0" dirty="0">
                          <a:ln>
                            <a:noFill/>
                          </a:ln>
                          <a:solidFill>
                            <a:srgbClr val="003300"/>
                          </a:solidFill>
                          <a:effectLst/>
                          <a:uFillTx/>
                          <a:latin typeface="+mn-lt"/>
                          <a:ea typeface="+mn-ea"/>
                          <a:cs typeface="+mn-cs"/>
                          <a:sym typeface="Gill Sans"/>
                        </a:rPr>
                        <a:t> farmakodinamske i farmakokinetičke studije na animalnim modelima</a:t>
                      </a:r>
                      <a:endParaRPr lang="en-US" sz="1000" b="0" i="0" u="none" strike="noStrike" cap="none" spc="0" baseline="0" dirty="0">
                        <a:ln>
                          <a:noFill/>
                        </a:ln>
                        <a:solidFill>
                          <a:srgbClr val="00330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 name="Rectangle 5"/>
          <p:cNvSpPr/>
          <p:nvPr/>
        </p:nvSpPr>
        <p:spPr>
          <a:xfrm>
            <a:off x="4173421" y="4259223"/>
            <a:ext cx="3475695" cy="1938992"/>
          </a:xfrm>
          <a:prstGeom prst="rect">
            <a:avLst/>
          </a:prstGeom>
        </p:spPr>
        <p:txBody>
          <a:bodyPr wrap="square">
            <a:spAutoFit/>
          </a:bodyPr>
          <a:lstStyle/>
          <a:p>
            <a:pPr algn="l"/>
            <a:r>
              <a:rPr lang="vi-VN" sz="1000" b="1" i="0" u="sng" dirty="0">
                <a:solidFill>
                  <a:srgbClr val="003300"/>
                </a:solidFill>
              </a:rPr>
              <a:t>Saradnici kroz institucionalno finansiranje</a:t>
            </a:r>
          </a:p>
          <a:p>
            <a:pPr algn="l"/>
            <a:r>
              <a:rPr lang="sr-Latn-RS" sz="1000" i="0" dirty="0">
                <a:solidFill>
                  <a:srgbClr val="003300"/>
                </a:solidFill>
              </a:rPr>
              <a:t>D</a:t>
            </a:r>
            <a:r>
              <a:rPr lang="vi-VN" sz="1000" i="0" dirty="0" smtClean="0">
                <a:solidFill>
                  <a:srgbClr val="003300"/>
                </a:solidFill>
              </a:rPr>
              <a:t>r </a:t>
            </a:r>
            <a:r>
              <a:rPr lang="vi-VN" sz="1000" i="0" dirty="0">
                <a:solidFill>
                  <a:srgbClr val="003300"/>
                </a:solidFill>
              </a:rPr>
              <a:t>Danina </a:t>
            </a:r>
            <a:r>
              <a:rPr lang="vi-VN" sz="1000" i="0" dirty="0" smtClean="0">
                <a:solidFill>
                  <a:srgbClr val="003300"/>
                </a:solidFill>
              </a:rPr>
              <a:t>Krajišnik</a:t>
            </a:r>
            <a:r>
              <a:rPr lang="sr-Latn-RS" sz="1000" i="0" dirty="0" smtClean="0">
                <a:solidFill>
                  <a:srgbClr val="003300"/>
                </a:solidFill>
              </a:rPr>
              <a:t>, vanredni profesor</a:t>
            </a:r>
            <a:endParaRPr lang="vi-VN" sz="1000" i="0" dirty="0">
              <a:solidFill>
                <a:srgbClr val="003300"/>
              </a:solidFill>
            </a:endParaRPr>
          </a:p>
          <a:p>
            <a:pPr algn="l"/>
            <a:r>
              <a:rPr lang="sr-Latn-RS" sz="1000" i="0" dirty="0">
                <a:solidFill>
                  <a:srgbClr val="003300"/>
                </a:solidFill>
              </a:rPr>
              <a:t>D</a:t>
            </a:r>
            <a:r>
              <a:rPr lang="vi-VN" sz="1000" i="0" dirty="0" smtClean="0">
                <a:solidFill>
                  <a:srgbClr val="003300"/>
                </a:solidFill>
              </a:rPr>
              <a:t>r </a:t>
            </a:r>
            <a:r>
              <a:rPr lang="vi-VN" sz="1000" i="0" dirty="0">
                <a:solidFill>
                  <a:srgbClr val="003300"/>
                </a:solidFill>
              </a:rPr>
              <a:t>Bojan </a:t>
            </a:r>
            <a:r>
              <a:rPr lang="vi-VN" sz="1000" i="0" dirty="0" smtClean="0">
                <a:solidFill>
                  <a:srgbClr val="003300"/>
                </a:solidFill>
              </a:rPr>
              <a:t>Čalija</a:t>
            </a:r>
            <a:r>
              <a:rPr lang="sr-Latn-RS" sz="1000" i="0" dirty="0" smtClean="0">
                <a:solidFill>
                  <a:srgbClr val="003300"/>
                </a:solidFill>
              </a:rPr>
              <a:t>, vanredni profesor</a:t>
            </a:r>
            <a:endParaRPr lang="vi-VN" sz="1000" i="0" dirty="0">
              <a:solidFill>
                <a:srgbClr val="003300"/>
              </a:solidFill>
            </a:endParaRPr>
          </a:p>
          <a:p>
            <a:pPr algn="l"/>
            <a:r>
              <a:rPr lang="vi-VN" sz="1000" i="0" dirty="0" smtClean="0">
                <a:solidFill>
                  <a:srgbClr val="003300"/>
                </a:solidFill>
              </a:rPr>
              <a:t>Dr </a:t>
            </a:r>
            <a:r>
              <a:rPr lang="vi-VN" sz="1000" i="0" dirty="0">
                <a:solidFill>
                  <a:srgbClr val="003300"/>
                </a:solidFill>
              </a:rPr>
              <a:t>Milica </a:t>
            </a:r>
            <a:r>
              <a:rPr lang="vi-VN" sz="1000" i="0" dirty="0" smtClean="0">
                <a:solidFill>
                  <a:srgbClr val="003300"/>
                </a:solidFill>
              </a:rPr>
              <a:t>Lukić</a:t>
            </a:r>
            <a:r>
              <a:rPr lang="sr-Latn-RS" sz="1000" i="0" dirty="0" smtClean="0">
                <a:solidFill>
                  <a:srgbClr val="003300"/>
                </a:solidFill>
              </a:rPr>
              <a:t>, docent</a:t>
            </a:r>
            <a:endParaRPr lang="vi-VN" sz="1000" i="0" dirty="0">
              <a:solidFill>
                <a:srgbClr val="003300"/>
              </a:solidFill>
            </a:endParaRPr>
          </a:p>
          <a:p>
            <a:pPr algn="l"/>
            <a:r>
              <a:rPr lang="vi-VN" sz="1000" i="0" dirty="0">
                <a:solidFill>
                  <a:srgbClr val="003300"/>
                </a:solidFill>
              </a:rPr>
              <a:t>Mag. farm. Nevena </a:t>
            </a:r>
            <a:r>
              <a:rPr lang="vi-VN" sz="1000" i="0" dirty="0" smtClean="0">
                <a:solidFill>
                  <a:srgbClr val="003300"/>
                </a:solidFill>
              </a:rPr>
              <a:t>Pajić</a:t>
            </a:r>
            <a:endParaRPr lang="vi-VN" sz="1000" i="0" dirty="0">
              <a:solidFill>
                <a:srgbClr val="003300"/>
              </a:solidFill>
            </a:endParaRPr>
          </a:p>
          <a:p>
            <a:pPr algn="l"/>
            <a:endParaRPr lang="sr-Latn-RS" sz="1000" b="1" i="0" u="sng" dirty="0" smtClean="0">
              <a:solidFill>
                <a:srgbClr val="003300"/>
              </a:solidFill>
            </a:endParaRPr>
          </a:p>
          <a:p>
            <a:pPr algn="l"/>
            <a:r>
              <a:rPr lang="vi-VN" sz="1000" b="1" i="0" u="sng" dirty="0" smtClean="0">
                <a:solidFill>
                  <a:srgbClr val="003300"/>
                </a:solidFill>
              </a:rPr>
              <a:t>Eksterni </a:t>
            </a:r>
            <a:r>
              <a:rPr lang="vi-VN" sz="1000" b="1" i="0" u="sng" dirty="0">
                <a:solidFill>
                  <a:srgbClr val="003300"/>
                </a:solidFill>
              </a:rPr>
              <a:t>članovi/doktoranti</a:t>
            </a:r>
          </a:p>
          <a:p>
            <a:pPr algn="l"/>
            <a:r>
              <a:rPr lang="vi-VN" sz="1000" i="0" dirty="0">
                <a:solidFill>
                  <a:srgbClr val="003300"/>
                </a:solidFill>
              </a:rPr>
              <a:t>Olivera Drulović (stipendista MPNTR-a)</a:t>
            </a:r>
          </a:p>
          <a:p>
            <a:pPr algn="l"/>
            <a:r>
              <a:rPr lang="vi-VN" sz="1000" i="0" dirty="0">
                <a:solidFill>
                  <a:srgbClr val="003300"/>
                </a:solidFill>
              </a:rPr>
              <a:t>Milica Todorović</a:t>
            </a:r>
          </a:p>
          <a:p>
            <a:pPr algn="l"/>
            <a:r>
              <a:rPr lang="vi-VN" sz="1000" i="0" dirty="0">
                <a:solidFill>
                  <a:srgbClr val="003300"/>
                </a:solidFill>
              </a:rPr>
              <a:t>Milica Aranđelović</a:t>
            </a:r>
          </a:p>
          <a:p>
            <a:pPr algn="l"/>
            <a:r>
              <a:rPr lang="vi-VN" sz="1000" i="0" dirty="0">
                <a:solidFill>
                  <a:srgbClr val="003300"/>
                </a:solidFill>
              </a:rPr>
              <a:t>Miroslav Jevtić</a:t>
            </a:r>
          </a:p>
          <a:p>
            <a:pPr algn="l"/>
            <a:r>
              <a:rPr lang="vi-VN" sz="1000" i="0" dirty="0">
                <a:solidFill>
                  <a:srgbClr val="003300"/>
                </a:solidFill>
              </a:rPr>
              <a:t>Mirjana Timotijević</a:t>
            </a:r>
          </a:p>
        </p:txBody>
      </p:sp>
    </p:spTree>
    <p:extLst>
      <p:ext uri="{BB962C8B-B14F-4D97-AF65-F5344CB8AC3E}">
        <p14:creationId xmlns:p14="http://schemas.microsoft.com/office/powerpoint/2010/main" val="220451418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720772" y="452224"/>
            <a:ext cx="4119718"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Snežana Savić</a:t>
            </a:r>
            <a:endParaRPr lang="en-US" sz="2400"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425108"/>
              </p:ext>
            </p:extLst>
          </p:nvPr>
        </p:nvGraphicFramePr>
        <p:xfrm>
          <a:off x="217922" y="1443502"/>
          <a:ext cx="7125418" cy="8552688"/>
        </p:xfrm>
        <a:graphic>
          <a:graphicData uri="http://schemas.openxmlformats.org/drawingml/2006/table">
            <a:tbl>
              <a:tblPr firstRow="1" firstCol="1" bandRow="1">
                <a:tableStyleId>{5940675A-B579-460E-94D1-54222C63F5DA}</a:tableStyleId>
              </a:tblPr>
              <a:tblGrid>
                <a:gridCol w="703761">
                  <a:extLst>
                    <a:ext uri="{9D8B030D-6E8A-4147-A177-3AD203B41FA5}">
                      <a16:colId xmlns:a16="http://schemas.microsoft.com/office/drawing/2014/main" xmlns="" val="20000"/>
                    </a:ext>
                  </a:extLst>
                </a:gridCol>
                <a:gridCol w="6421657">
                  <a:extLst>
                    <a:ext uri="{9D8B030D-6E8A-4147-A177-3AD203B41FA5}">
                      <a16:colId xmlns:a16="http://schemas.microsoft.com/office/drawing/2014/main" xmlns="" val="20001"/>
                    </a:ext>
                  </a:extLst>
                </a:gridCol>
              </a:tblGrid>
              <a:tr h="1335079">
                <a:tc>
                  <a:txBody>
                    <a:bodyPr/>
                    <a:lstStyle/>
                    <a:p>
                      <a:pPr algn="l">
                        <a:spcAft>
                          <a:spcPts val="0"/>
                        </a:spcAft>
                      </a:pPr>
                      <a:r>
                        <a:rPr lang="sr-Latn-RS" sz="900" kern="1200" dirty="0">
                          <a:solidFill>
                            <a:srgbClr val="7030A0"/>
                          </a:solidFill>
                          <a:effectLst/>
                        </a:rPr>
                        <a:t>Projekti/</a:t>
                      </a:r>
                      <a:br>
                        <a:rPr lang="sr-Latn-RS" sz="900" kern="1200" dirty="0">
                          <a:solidFill>
                            <a:srgbClr val="7030A0"/>
                          </a:solidFill>
                          <a:effectLst/>
                        </a:rPr>
                      </a:br>
                      <a:r>
                        <a:rPr lang="sr-Latn-RS" sz="900" kern="1200" dirty="0">
                          <a:solidFill>
                            <a:srgbClr val="7030A0"/>
                          </a:solidFill>
                          <a:effectLst/>
                        </a:rPr>
                        <a:t>finansiranje</a:t>
                      </a:r>
                      <a:endParaRPr lang="en-US" sz="9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900" b="1" dirty="0">
                          <a:solidFill>
                            <a:srgbClr val="7030A0"/>
                          </a:solidFill>
                          <a:effectLst/>
                        </a:rPr>
                        <a:t>Dokaz koncepta </a:t>
                      </a:r>
                      <a:r>
                        <a:rPr lang="sr-Latn-RS" sz="900" dirty="0">
                          <a:solidFill>
                            <a:srgbClr val="7030A0"/>
                          </a:solidFill>
                          <a:effectLst/>
                        </a:rPr>
                        <a:t>(PoC – Fond za inovacionu delatnost Republike Srbije</a:t>
                      </a:r>
                      <a:r>
                        <a:rPr lang="en-US" sz="900" dirty="0">
                          <a:solidFill>
                            <a:srgbClr val="7030A0"/>
                          </a:solidFill>
                          <a:effectLst/>
                        </a:rPr>
                        <a:t>: “Natural cosmetic </a:t>
                      </a:r>
                      <a:r>
                        <a:rPr lang="en-US" sz="900" dirty="0" err="1">
                          <a:solidFill>
                            <a:srgbClr val="7030A0"/>
                          </a:solidFill>
                          <a:effectLst/>
                        </a:rPr>
                        <a:t>nano</a:t>
                      </a:r>
                      <a:r>
                        <a:rPr lang="en-US" sz="900" dirty="0">
                          <a:solidFill>
                            <a:srgbClr val="7030A0"/>
                          </a:solidFill>
                          <a:effectLst/>
                        </a:rPr>
                        <a:t>-serum with Red Raspberry Seed Oil of Serbian origin for antioxidant treatment of skin </a:t>
                      </a:r>
                      <a:r>
                        <a:rPr lang="en-US" sz="900" dirty="0" err="1">
                          <a:solidFill>
                            <a:srgbClr val="7030A0"/>
                          </a:solidFill>
                          <a:effectLst/>
                        </a:rPr>
                        <a:t>photoaging</a:t>
                      </a:r>
                      <a:r>
                        <a:rPr lang="en-US" sz="900" dirty="0">
                          <a:solidFill>
                            <a:srgbClr val="7030A0"/>
                          </a:solidFill>
                          <a:effectLst/>
                        </a:rPr>
                        <a:t>“), </a:t>
                      </a:r>
                      <a:r>
                        <a:rPr lang="sr-Latn-RS" sz="900" dirty="0">
                          <a:solidFill>
                            <a:srgbClr val="7030A0"/>
                          </a:solidFill>
                          <a:effectLst/>
                        </a:rPr>
                        <a:t>2.400.000 RSD.</a:t>
                      </a:r>
                      <a:endParaRPr lang="en-US" sz="900" dirty="0">
                        <a:solidFill>
                          <a:srgbClr val="7030A0"/>
                        </a:solidFill>
                        <a:effectLst/>
                      </a:endParaRPr>
                    </a:p>
                    <a:p>
                      <a:pPr algn="l">
                        <a:lnSpc>
                          <a:spcPct val="115000"/>
                        </a:lnSpc>
                        <a:spcAft>
                          <a:spcPts val="0"/>
                        </a:spcAft>
                      </a:pPr>
                      <a:r>
                        <a:rPr lang="sr-Latn-RS" sz="900" b="1" dirty="0">
                          <a:solidFill>
                            <a:srgbClr val="7030A0"/>
                          </a:solidFill>
                          <a:effectLst/>
                        </a:rPr>
                        <a:t>Institucionalno finansiranje putem Ugovora sa MPNTR-om</a:t>
                      </a:r>
                      <a:r>
                        <a:rPr lang="sr-Latn-RS" sz="900" dirty="0">
                          <a:solidFill>
                            <a:srgbClr val="7030A0"/>
                          </a:solidFill>
                          <a:effectLst/>
                        </a:rPr>
                        <a:t>, evidencioni br. 451-03-9/2021-14/200161.</a:t>
                      </a:r>
                      <a:endParaRPr lang="en-US" sz="900" dirty="0">
                        <a:solidFill>
                          <a:srgbClr val="7030A0"/>
                        </a:solidFill>
                        <a:effectLst/>
                      </a:endParaRPr>
                    </a:p>
                    <a:p>
                      <a:pPr algn="l">
                        <a:lnSpc>
                          <a:spcPct val="115000"/>
                        </a:lnSpc>
                        <a:spcAft>
                          <a:spcPts val="0"/>
                        </a:spcAft>
                      </a:pPr>
                      <a:r>
                        <a:rPr lang="sr-Latn-RS" sz="900" b="1" dirty="0">
                          <a:solidFill>
                            <a:srgbClr val="7030A0"/>
                          </a:solidFill>
                          <a:effectLst/>
                        </a:rPr>
                        <a:t>Projekat bilateralne saradnje sa </a:t>
                      </a:r>
                      <a:r>
                        <a:rPr lang="en-US" sz="900" b="1" dirty="0" err="1">
                          <a:solidFill>
                            <a:srgbClr val="7030A0"/>
                          </a:solidFill>
                          <a:effectLst/>
                        </a:rPr>
                        <a:t>Nemačkom</a:t>
                      </a:r>
                      <a:r>
                        <a:rPr lang="en-US" sz="900" b="1" dirty="0">
                          <a:solidFill>
                            <a:srgbClr val="7030A0"/>
                          </a:solidFill>
                          <a:effectLst/>
                        </a:rPr>
                        <a:t> </a:t>
                      </a:r>
                      <a:r>
                        <a:rPr lang="en-US" sz="900" dirty="0">
                          <a:solidFill>
                            <a:srgbClr val="7030A0"/>
                          </a:solidFill>
                          <a:effectLst/>
                        </a:rPr>
                        <a:t>(</a:t>
                      </a:r>
                      <a:r>
                        <a:rPr lang="en-US" sz="900" dirty="0" err="1">
                          <a:solidFill>
                            <a:srgbClr val="7030A0"/>
                          </a:solidFill>
                          <a:effectLst/>
                        </a:rPr>
                        <a:t>Eberhard-Karls</a:t>
                      </a:r>
                      <a:r>
                        <a:rPr lang="en-US" sz="900" dirty="0">
                          <a:solidFill>
                            <a:srgbClr val="7030A0"/>
                          </a:solidFill>
                          <a:effectLst/>
                        </a:rPr>
                        <a:t> </a:t>
                      </a:r>
                      <a:r>
                        <a:rPr lang="en-US" sz="900" dirty="0" err="1">
                          <a:solidFill>
                            <a:srgbClr val="7030A0"/>
                          </a:solidFill>
                          <a:effectLst/>
                        </a:rPr>
                        <a:t>Universität</a:t>
                      </a:r>
                      <a:r>
                        <a:rPr lang="en-US" sz="900" dirty="0">
                          <a:solidFill>
                            <a:srgbClr val="7030A0"/>
                          </a:solidFill>
                          <a:effectLst/>
                        </a:rPr>
                        <a:t> in </a:t>
                      </a:r>
                      <a:r>
                        <a:rPr lang="en-US" sz="900" dirty="0" err="1">
                          <a:solidFill>
                            <a:srgbClr val="7030A0"/>
                          </a:solidFill>
                          <a:effectLst/>
                        </a:rPr>
                        <a:t>Tübingen</a:t>
                      </a:r>
                      <a:r>
                        <a:rPr lang="en-US" sz="900" dirty="0">
                          <a:solidFill>
                            <a:srgbClr val="7030A0"/>
                          </a:solidFill>
                          <a:effectLst/>
                        </a:rPr>
                        <a:t>), 2020-2021: Innovative </a:t>
                      </a:r>
                      <a:r>
                        <a:rPr lang="en-US" sz="900" dirty="0" err="1">
                          <a:solidFill>
                            <a:srgbClr val="7030A0"/>
                          </a:solidFill>
                          <a:effectLst/>
                        </a:rPr>
                        <a:t>nanoformulations</a:t>
                      </a:r>
                      <a:r>
                        <a:rPr lang="en-US" sz="900" dirty="0">
                          <a:solidFill>
                            <a:srgbClr val="7030A0"/>
                          </a:solidFill>
                          <a:effectLst/>
                        </a:rPr>
                        <a:t> for brain/skin delivery of patented vs. reference active substances: novel formulation approaches and tailored in vitro/in vivo methods for delivery assessment.</a:t>
                      </a:r>
                    </a:p>
                    <a:p>
                      <a:pPr algn="l">
                        <a:lnSpc>
                          <a:spcPct val="115000"/>
                        </a:lnSpc>
                        <a:spcAft>
                          <a:spcPts val="0"/>
                        </a:spcAft>
                      </a:pPr>
                      <a:r>
                        <a:rPr lang="en-US" sz="900" b="1" dirty="0">
                          <a:solidFill>
                            <a:srgbClr val="7030A0"/>
                          </a:solidFill>
                          <a:effectLst/>
                        </a:rPr>
                        <a:t>Advanced In </a:t>
                      </a:r>
                      <a:r>
                        <a:rPr lang="en-US" sz="900" b="1" dirty="0" err="1">
                          <a:solidFill>
                            <a:srgbClr val="7030A0"/>
                          </a:solidFill>
                          <a:effectLst/>
                        </a:rPr>
                        <a:t>Chemico</a:t>
                      </a:r>
                      <a:r>
                        <a:rPr lang="en-US" sz="900" b="1" dirty="0">
                          <a:solidFill>
                            <a:srgbClr val="7030A0"/>
                          </a:solidFill>
                          <a:effectLst/>
                        </a:rPr>
                        <a:t>/In Vitro Training and Capacity Building for Safe Cosmetic </a:t>
                      </a:r>
                      <a:r>
                        <a:rPr lang="en-US" sz="900" b="1" dirty="0" err="1">
                          <a:solidFill>
                            <a:srgbClr val="7030A0"/>
                          </a:solidFill>
                          <a:effectLst/>
                        </a:rPr>
                        <a:t>Nanomaterials</a:t>
                      </a:r>
                      <a:r>
                        <a:rPr lang="en-US" sz="900" b="1" dirty="0">
                          <a:solidFill>
                            <a:srgbClr val="7030A0"/>
                          </a:solidFill>
                          <a:effectLst/>
                        </a:rPr>
                        <a:t> and Nanostructured Products (</a:t>
                      </a:r>
                      <a:r>
                        <a:rPr lang="en-US" sz="900" b="1" dirty="0" err="1">
                          <a:solidFill>
                            <a:srgbClr val="7030A0"/>
                          </a:solidFill>
                          <a:effectLst/>
                        </a:rPr>
                        <a:t>NanoCosMetrics</a:t>
                      </a:r>
                      <a:r>
                        <a:rPr lang="en-US" sz="900" b="1" dirty="0">
                          <a:solidFill>
                            <a:srgbClr val="7030A0"/>
                          </a:solidFill>
                          <a:effectLst/>
                        </a:rPr>
                        <a:t>), </a:t>
                      </a:r>
                      <a:r>
                        <a:rPr lang="en-US" sz="900" dirty="0">
                          <a:solidFill>
                            <a:srgbClr val="7030A0"/>
                          </a:solidFill>
                          <a:effectLst/>
                        </a:rPr>
                        <a:t>Training and Capacity Building Project, </a:t>
                      </a:r>
                      <a:r>
                        <a:rPr lang="en-US" sz="900" dirty="0" err="1">
                          <a:solidFill>
                            <a:srgbClr val="7030A0"/>
                          </a:solidFill>
                          <a:effectLst/>
                        </a:rPr>
                        <a:t>organizovan</a:t>
                      </a:r>
                      <a:r>
                        <a:rPr lang="en-US" sz="900" dirty="0">
                          <a:solidFill>
                            <a:srgbClr val="7030A0"/>
                          </a:solidFill>
                          <a:effectLst/>
                        </a:rPr>
                        <a:t> od Joint Research Center of European Commission (</a:t>
                      </a:r>
                      <a:r>
                        <a:rPr lang="en-US" sz="900" dirty="0" err="1">
                          <a:solidFill>
                            <a:srgbClr val="7030A0"/>
                          </a:solidFill>
                          <a:effectLst/>
                        </a:rPr>
                        <a:t>Ispra</a:t>
                      </a:r>
                      <a:r>
                        <a:rPr lang="en-US" sz="900" dirty="0">
                          <a:solidFill>
                            <a:srgbClr val="7030A0"/>
                          </a:solidFill>
                          <a:effectLst/>
                        </a:rPr>
                        <a:t>, </a:t>
                      </a:r>
                      <a:r>
                        <a:rPr lang="en-US" sz="900" dirty="0" err="1">
                          <a:solidFill>
                            <a:srgbClr val="7030A0"/>
                          </a:solidFill>
                          <a:effectLst/>
                        </a:rPr>
                        <a:t>Italija</a:t>
                      </a:r>
                      <a:r>
                        <a:rPr lang="en-US" sz="900" dirty="0">
                          <a:solidFill>
                            <a:srgbClr val="7030A0"/>
                          </a:solidFill>
                          <a:effectLst/>
                        </a:rPr>
                        <a:t>).</a:t>
                      </a:r>
                    </a:p>
                    <a:p>
                      <a:pPr algn="l">
                        <a:lnSpc>
                          <a:spcPct val="115000"/>
                        </a:lnSpc>
                        <a:spcAft>
                          <a:spcPts val="0"/>
                        </a:spcAft>
                      </a:pPr>
                      <a:r>
                        <a:rPr lang="en-US" sz="900" b="1" dirty="0" err="1">
                          <a:solidFill>
                            <a:srgbClr val="7030A0"/>
                          </a:solidFill>
                          <a:effectLst/>
                        </a:rPr>
                        <a:t>Saradnici</a:t>
                      </a:r>
                      <a:r>
                        <a:rPr lang="en-US" sz="900" b="1" dirty="0">
                          <a:solidFill>
                            <a:srgbClr val="7030A0"/>
                          </a:solidFill>
                          <a:effectLst/>
                        </a:rPr>
                        <a:t> </a:t>
                      </a:r>
                      <a:r>
                        <a:rPr lang="en-US" sz="900" b="1" dirty="0" err="1">
                          <a:solidFill>
                            <a:srgbClr val="7030A0"/>
                          </a:solidFill>
                          <a:effectLst/>
                        </a:rPr>
                        <a:t>na</a:t>
                      </a:r>
                      <a:r>
                        <a:rPr lang="en-US" sz="900" b="1" dirty="0">
                          <a:solidFill>
                            <a:srgbClr val="7030A0"/>
                          </a:solidFill>
                          <a:effectLst/>
                        </a:rPr>
                        <a:t> H2020-IMI </a:t>
                      </a:r>
                      <a:r>
                        <a:rPr lang="en-US" sz="900" b="1" dirty="0" err="1">
                          <a:solidFill>
                            <a:srgbClr val="7030A0"/>
                          </a:solidFill>
                          <a:effectLst/>
                        </a:rPr>
                        <a:t>projektu</a:t>
                      </a:r>
                      <a:r>
                        <a:rPr lang="en-US" sz="900" dirty="0">
                          <a:solidFill>
                            <a:srgbClr val="7030A0"/>
                          </a:solidFill>
                          <a:effectLst/>
                        </a:rPr>
                        <a:t>: IMI2-2017-13-10 -</a:t>
                      </a:r>
                      <a:r>
                        <a:rPr lang="sr-Latn-RS" sz="900" dirty="0">
                          <a:solidFill>
                            <a:srgbClr val="7030A0"/>
                          </a:solidFill>
                          <a:effectLst/>
                        </a:rPr>
                        <a:t> </a:t>
                      </a:r>
                      <a:r>
                        <a:rPr lang="en-US" sz="900" dirty="0">
                          <a:solidFill>
                            <a:srgbClr val="7030A0"/>
                          </a:solidFill>
                          <a:effectLst/>
                        </a:rPr>
                        <a:t>Improving the preclinical prediction of adverse effects of pharmaceuticals on the nervous system (</a:t>
                      </a:r>
                      <a:r>
                        <a:rPr lang="en-US" sz="900" dirty="0" err="1">
                          <a:solidFill>
                            <a:srgbClr val="7030A0"/>
                          </a:solidFill>
                          <a:effectLst/>
                        </a:rPr>
                        <a:t>NeuroDeRisk</a:t>
                      </a:r>
                      <a:r>
                        <a:rPr lang="en-US" sz="900" dirty="0">
                          <a:solidFill>
                            <a:srgbClr val="7030A0"/>
                          </a:solidFill>
                          <a:effectLst/>
                        </a:rPr>
                        <a:t>, Grant agreement ID: 821528).</a:t>
                      </a:r>
                      <a:endParaRPr lang="en-US" sz="9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73582">
                <a:tc>
                  <a:txBody>
                    <a:bodyPr/>
                    <a:lstStyle/>
                    <a:p>
                      <a:pPr algn="l">
                        <a:spcAft>
                          <a:spcPts val="0"/>
                        </a:spcAft>
                      </a:pPr>
                      <a:r>
                        <a:rPr lang="sr-Latn-RS" sz="900" kern="1200" dirty="0">
                          <a:solidFill>
                            <a:srgbClr val="003300"/>
                          </a:solidFill>
                          <a:effectLst/>
                        </a:rPr>
                        <a:t>Saradnje</a:t>
                      </a:r>
                      <a:endParaRPr lang="en-US" sz="9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900" b="1" dirty="0">
                          <a:solidFill>
                            <a:srgbClr val="003300"/>
                          </a:solidFill>
                          <a:effectLst/>
                        </a:rPr>
                        <a:t>Univerzitet u Beogradu - Farmaceutski fakultet</a:t>
                      </a:r>
                      <a:endParaRPr lang="en-US" sz="900" b="1" dirty="0">
                        <a:solidFill>
                          <a:srgbClr val="003300"/>
                        </a:solidFill>
                        <a:effectLst/>
                      </a:endParaRPr>
                    </a:p>
                    <a:p>
                      <a:pPr algn="l">
                        <a:lnSpc>
                          <a:spcPct val="115000"/>
                        </a:lnSpc>
                        <a:spcAft>
                          <a:spcPts val="0"/>
                        </a:spcAft>
                      </a:pPr>
                      <a:r>
                        <a:rPr lang="sr-Latn-RS" sz="900" dirty="0">
                          <a:solidFill>
                            <a:srgbClr val="003300"/>
                          </a:solidFill>
                          <a:effectLst/>
                        </a:rPr>
                        <a:t>Grupa Prof. Miroslava Savića (Katedra za farmakologiju)</a:t>
                      </a:r>
                      <a:r>
                        <a:rPr lang="en-US" sz="900" dirty="0">
                          <a:solidFill>
                            <a:srgbClr val="003300"/>
                          </a:solidFill>
                          <a:effectLst/>
                        </a:rPr>
                        <a:t> </a:t>
                      </a:r>
                      <a:endParaRPr lang="sr-Latn-RS" sz="900" dirty="0">
                        <a:solidFill>
                          <a:srgbClr val="003300"/>
                        </a:solidFill>
                        <a:effectLst/>
                      </a:endParaRPr>
                    </a:p>
                    <a:p>
                      <a:pPr algn="l">
                        <a:lnSpc>
                          <a:spcPct val="115000"/>
                        </a:lnSpc>
                        <a:spcAft>
                          <a:spcPts val="0"/>
                        </a:spcAft>
                      </a:pPr>
                      <a:r>
                        <a:rPr lang="sr-Latn-RS" sz="900" dirty="0">
                          <a:solidFill>
                            <a:srgbClr val="003300"/>
                          </a:solidFill>
                          <a:effectLst/>
                        </a:rPr>
                        <a:t>Grupa  Prof. Jelene Antić Stanković (Katedra za mikrobiologiju i imunologiju)</a:t>
                      </a:r>
                    </a:p>
                    <a:p>
                      <a:pPr algn="l">
                        <a:lnSpc>
                          <a:spcPct val="115000"/>
                        </a:lnSpc>
                        <a:spcAft>
                          <a:spcPts val="0"/>
                        </a:spcAft>
                      </a:pPr>
                      <a:r>
                        <a:rPr lang="sr-Latn-RS" sz="900" dirty="0">
                          <a:solidFill>
                            <a:srgbClr val="003300"/>
                          </a:solidFill>
                          <a:effectLst/>
                        </a:rPr>
                        <a:t>Katedra za Farmaceutsku hemiju (UPLC i HPLC aparat/metode)</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Katedra za fizičku hemiju i instrumentalne metode </a:t>
                      </a:r>
                      <a:endParaRPr lang="en-US" sz="900" dirty="0">
                        <a:solidFill>
                          <a:srgbClr val="003300"/>
                        </a:solidFill>
                        <a:effectLst/>
                      </a:endParaRPr>
                    </a:p>
                    <a:p>
                      <a:pPr algn="l">
                        <a:lnSpc>
                          <a:spcPct val="115000"/>
                        </a:lnSpc>
                        <a:spcAft>
                          <a:spcPts val="0"/>
                        </a:spcAft>
                      </a:pPr>
                      <a:r>
                        <a:rPr lang="sr-Latn-RS" sz="900" b="1" dirty="0">
                          <a:solidFill>
                            <a:srgbClr val="003300"/>
                          </a:solidFill>
                          <a:effectLst/>
                        </a:rPr>
                        <a:t>Univerzitet u Beogradu – Rudarsko-geološki fakultet</a:t>
                      </a:r>
                      <a:r>
                        <a:rPr lang="sr-Latn-RS" sz="900" b="1" baseline="0" dirty="0">
                          <a:solidFill>
                            <a:srgbClr val="003300"/>
                          </a:solidFill>
                          <a:effectLst/>
                        </a:rPr>
                        <a:t> </a:t>
                      </a:r>
                      <a:r>
                        <a:rPr lang="sr-Latn-RS" sz="900" dirty="0">
                          <a:solidFill>
                            <a:srgbClr val="003300"/>
                          </a:solidFill>
                          <a:effectLst/>
                        </a:rPr>
                        <a:t>Grupa Prof. Aleksandra Kremenovića</a:t>
                      </a:r>
                      <a:endParaRPr lang="en-US" sz="900" dirty="0">
                        <a:solidFill>
                          <a:srgbClr val="003300"/>
                        </a:solidFill>
                        <a:effectLst/>
                      </a:endParaRPr>
                    </a:p>
                    <a:p>
                      <a:pPr algn="l">
                        <a:lnSpc>
                          <a:spcPct val="115000"/>
                        </a:lnSpc>
                        <a:spcAft>
                          <a:spcPts val="0"/>
                        </a:spcAft>
                      </a:pPr>
                      <a:r>
                        <a:rPr lang="sr-Latn-RS" sz="900" b="1" dirty="0">
                          <a:solidFill>
                            <a:srgbClr val="003300"/>
                          </a:solidFill>
                          <a:effectLst/>
                        </a:rPr>
                        <a:t>Univerzitet u Beogradu – Institut za hemiju, tehnologiju i metalurgiju</a:t>
                      </a:r>
                      <a:r>
                        <a:rPr lang="sr-Latn-RS" sz="900" b="1" baseline="0" dirty="0">
                          <a:solidFill>
                            <a:srgbClr val="003300"/>
                          </a:solidFill>
                          <a:effectLst/>
                        </a:rPr>
                        <a:t> </a:t>
                      </a:r>
                      <a:r>
                        <a:rPr lang="sr-Latn-RS" sz="900" dirty="0">
                          <a:solidFill>
                            <a:srgbClr val="003300"/>
                          </a:solidFill>
                          <a:effectLst/>
                        </a:rPr>
                        <a:t>Naučni savetnik dr sc. Danijela Ranđelović</a:t>
                      </a:r>
                      <a:endParaRPr lang="en-US" sz="900" dirty="0">
                        <a:solidFill>
                          <a:srgbClr val="003300"/>
                        </a:solidFill>
                        <a:effectLst/>
                      </a:endParaRPr>
                    </a:p>
                    <a:p>
                      <a:pPr algn="l">
                        <a:lnSpc>
                          <a:spcPct val="115000"/>
                        </a:lnSpc>
                        <a:spcAft>
                          <a:spcPts val="0"/>
                        </a:spcAft>
                      </a:pPr>
                      <a:r>
                        <a:rPr lang="sr-Latn-RS" sz="900" b="1" dirty="0">
                          <a:solidFill>
                            <a:srgbClr val="003300"/>
                          </a:solidFill>
                          <a:effectLst/>
                        </a:rPr>
                        <a:t>Univerzitet u Novom Sadu</a:t>
                      </a:r>
                      <a:endParaRPr lang="en-US" sz="900" b="1" dirty="0">
                        <a:solidFill>
                          <a:srgbClr val="003300"/>
                        </a:solidFill>
                        <a:effectLst/>
                      </a:endParaRPr>
                    </a:p>
                    <a:p>
                      <a:pPr algn="l">
                        <a:lnSpc>
                          <a:spcPct val="115000"/>
                        </a:lnSpc>
                        <a:spcAft>
                          <a:spcPts val="0"/>
                        </a:spcAft>
                      </a:pPr>
                      <a:r>
                        <a:rPr lang="sr-Latn-RS" sz="900" dirty="0">
                          <a:solidFill>
                            <a:srgbClr val="003300"/>
                          </a:solidFill>
                          <a:effectLst/>
                        </a:rPr>
                        <a:t>Fakultet tehničkih nauka – Prof. Goran Stojanović</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Medicinski fakultet/Odsek Farmacija – Prof. Veljko Krstonošić</a:t>
                      </a:r>
                      <a:endParaRPr lang="en-US" sz="900" dirty="0">
                        <a:solidFill>
                          <a:srgbClr val="003300"/>
                        </a:solidFill>
                        <a:effectLst/>
                      </a:endParaRPr>
                    </a:p>
                    <a:p>
                      <a:pPr algn="l">
                        <a:lnSpc>
                          <a:spcPct val="115000"/>
                        </a:lnSpc>
                        <a:spcAft>
                          <a:spcPts val="0"/>
                        </a:spcAft>
                      </a:pPr>
                      <a:r>
                        <a:rPr lang="sr-Latn-RS" sz="900" b="1" dirty="0">
                          <a:solidFill>
                            <a:srgbClr val="003300"/>
                          </a:solidFill>
                          <a:effectLst/>
                        </a:rPr>
                        <a:t>Univerzitet u Nišu </a:t>
                      </a:r>
                      <a:r>
                        <a:rPr lang="sr-Latn-RS" sz="900" dirty="0">
                          <a:solidFill>
                            <a:srgbClr val="003300"/>
                          </a:solidFill>
                          <a:effectLst/>
                        </a:rPr>
                        <a:t>– Medicinski fakultet //Odsek Farmacija – Prof. Ivana Nešić, Doc. dr Marija Tasić Kostov</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Tehnološki fakultet Leskovac – Prof. Nebojša Cekić</a:t>
                      </a:r>
                      <a:endParaRPr lang="en-US" sz="900" dirty="0">
                        <a:solidFill>
                          <a:srgbClr val="003300"/>
                        </a:solidFill>
                        <a:effectLst/>
                      </a:endParaRPr>
                    </a:p>
                    <a:p>
                      <a:pPr algn="l">
                        <a:lnSpc>
                          <a:spcPct val="115000"/>
                        </a:lnSpc>
                        <a:spcAft>
                          <a:spcPts val="0"/>
                        </a:spcAft>
                      </a:pPr>
                      <a:r>
                        <a:rPr lang="sr-Latn-RS" sz="900" b="1" dirty="0">
                          <a:solidFill>
                            <a:srgbClr val="003300"/>
                          </a:solidFill>
                          <a:effectLst/>
                        </a:rPr>
                        <a:t>Institut za proučavanje lekovitog bilja "Josif Pančić"</a:t>
                      </a:r>
                      <a:endParaRPr lang="en-US" sz="900" b="1" dirty="0">
                        <a:solidFill>
                          <a:srgbClr val="003300"/>
                        </a:solidFill>
                        <a:effectLst/>
                      </a:endParaRPr>
                    </a:p>
                    <a:p>
                      <a:pPr algn="l">
                        <a:lnSpc>
                          <a:spcPct val="115000"/>
                        </a:lnSpc>
                        <a:spcAft>
                          <a:spcPts val="0"/>
                        </a:spcAft>
                      </a:pPr>
                      <a:r>
                        <a:rPr lang="sr-Latn-RS" sz="200" dirty="0">
                          <a:solidFill>
                            <a:srgbClr val="003300"/>
                          </a:solidFill>
                          <a:effectLst/>
                        </a:rPr>
                        <a:t> </a:t>
                      </a:r>
                      <a:endParaRPr lang="en-US" sz="200" dirty="0">
                        <a:solidFill>
                          <a:srgbClr val="003300"/>
                        </a:solidFill>
                        <a:effectLst/>
                      </a:endParaRPr>
                    </a:p>
                    <a:p>
                      <a:pPr algn="l">
                        <a:lnSpc>
                          <a:spcPct val="115000"/>
                        </a:lnSpc>
                        <a:spcAft>
                          <a:spcPts val="0"/>
                        </a:spcAft>
                      </a:pPr>
                      <a:r>
                        <a:rPr lang="sr-Latn-RS" sz="900" b="1" u="sng" dirty="0">
                          <a:solidFill>
                            <a:srgbClr val="003300"/>
                          </a:solidFill>
                          <a:effectLst/>
                        </a:rPr>
                        <a:t>Inostrane kolaboracije</a:t>
                      </a:r>
                      <a:endParaRPr lang="en-US" sz="900" b="1" dirty="0">
                        <a:solidFill>
                          <a:srgbClr val="003300"/>
                        </a:solidFill>
                        <a:effectLst/>
                      </a:endParaRPr>
                    </a:p>
                    <a:p>
                      <a:pPr algn="l">
                        <a:lnSpc>
                          <a:spcPct val="115000"/>
                        </a:lnSpc>
                        <a:spcAft>
                          <a:spcPts val="0"/>
                        </a:spcAft>
                      </a:pPr>
                      <a:r>
                        <a:rPr lang="sr-Latn-RS" sz="900" dirty="0">
                          <a:solidFill>
                            <a:srgbClr val="003300"/>
                          </a:solidFill>
                          <a:effectLst/>
                        </a:rPr>
                        <a:t>Institut za farmaceutsku tehnologiju, Univerzitet u Tibingenu, Nemačka</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Institut za farmaceutsku tehnologiju, Univerzitet u Braunšvajgu, Nemačka</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Institut za hemijsku biologiju, Nacionalna Helenska Istraživačka Fondacija, Grčka</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Katedra za farmaceutsku tehnologiju, Farmaceutski fakultet Ljubljana, Univerzitet u Ljubljani, Slovenija</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Institut za farmaceutsku tehnologiju, Medicinski Univerzitet Gdanjsk, Poljska</a:t>
                      </a:r>
                      <a:endParaRPr lang="en-US" sz="900" dirty="0">
                        <a:solidFill>
                          <a:srgbClr val="003300"/>
                        </a:solidFill>
                        <a:effectLst/>
                      </a:endParaRPr>
                    </a:p>
                    <a:p>
                      <a:pPr algn="l">
                        <a:lnSpc>
                          <a:spcPct val="115000"/>
                        </a:lnSpc>
                        <a:spcAft>
                          <a:spcPts val="0"/>
                        </a:spcAft>
                      </a:pPr>
                      <a:r>
                        <a:rPr lang="en-US" sz="900" dirty="0" err="1">
                          <a:solidFill>
                            <a:srgbClr val="003300"/>
                          </a:solidFill>
                          <a:effectLst/>
                        </a:rPr>
                        <a:t>Universite</a:t>
                      </a:r>
                      <a:r>
                        <a:rPr lang="en-US" sz="900" dirty="0">
                          <a:solidFill>
                            <a:srgbClr val="003300"/>
                          </a:solidFill>
                          <a:effectLst/>
                        </a:rPr>
                        <a:t> Le Havre, </a:t>
                      </a:r>
                      <a:r>
                        <a:rPr lang="en-US" sz="900" dirty="0" err="1">
                          <a:solidFill>
                            <a:srgbClr val="003300"/>
                          </a:solidFill>
                          <a:effectLst/>
                        </a:rPr>
                        <a:t>Francuska</a:t>
                      </a:r>
                      <a:endParaRPr lang="en-US" sz="900" dirty="0">
                        <a:solidFill>
                          <a:srgbClr val="003300"/>
                        </a:solidFill>
                        <a:effectLst/>
                      </a:endParaRPr>
                    </a:p>
                    <a:p>
                      <a:pPr algn="l">
                        <a:lnSpc>
                          <a:spcPct val="115000"/>
                        </a:lnSpc>
                        <a:spcAft>
                          <a:spcPts val="0"/>
                        </a:spcAft>
                      </a:pPr>
                      <a:r>
                        <a:rPr lang="sr-Latn-RS" sz="900" dirty="0">
                          <a:solidFill>
                            <a:srgbClr val="003300"/>
                          </a:solidFill>
                          <a:effectLst/>
                        </a:rPr>
                        <a:t>London College of Fashion,  Univerzitet umetnosti, London, Velika Britanija</a:t>
                      </a:r>
                      <a:endParaRPr lang="en-US" sz="900" dirty="0">
                        <a:solidFill>
                          <a:srgbClr val="003300"/>
                        </a:solidFill>
                        <a:effectLst/>
                      </a:endParaRPr>
                    </a:p>
                    <a:p>
                      <a:pPr algn="l">
                        <a:lnSpc>
                          <a:spcPct val="115000"/>
                        </a:lnSpc>
                        <a:spcAft>
                          <a:spcPts val="0"/>
                        </a:spcAft>
                      </a:pPr>
                      <a:r>
                        <a:rPr lang="en-US" sz="900" dirty="0">
                          <a:solidFill>
                            <a:srgbClr val="003300"/>
                          </a:solidFill>
                          <a:effectLst/>
                        </a:rPr>
                        <a:t>School of Pharmacy, University College Cork, Cork, Ireland, </a:t>
                      </a:r>
                      <a:r>
                        <a:rPr lang="en-US" sz="900" dirty="0" err="1">
                          <a:solidFill>
                            <a:srgbClr val="003300"/>
                          </a:solidFill>
                          <a:effectLst/>
                        </a:rPr>
                        <a:t>dr</a:t>
                      </a:r>
                      <a:r>
                        <a:rPr lang="en-US" sz="900" dirty="0">
                          <a:solidFill>
                            <a:srgbClr val="003300"/>
                          </a:solidFill>
                          <a:effectLst/>
                        </a:rPr>
                        <a:t> sc. Sonja </a:t>
                      </a:r>
                      <a:r>
                        <a:rPr lang="en-US" sz="900" dirty="0" err="1">
                          <a:solidFill>
                            <a:srgbClr val="003300"/>
                          </a:solidFill>
                          <a:effectLst/>
                        </a:rPr>
                        <a:t>Vučen</a:t>
                      </a:r>
                      <a:endParaRPr lang="en-US" sz="900" dirty="0">
                        <a:solidFill>
                          <a:srgbClr val="003300"/>
                        </a:solidFill>
                        <a:effectLst/>
                      </a:endParaRPr>
                    </a:p>
                    <a:p>
                      <a:pPr algn="l">
                        <a:lnSpc>
                          <a:spcPct val="115000"/>
                        </a:lnSpc>
                        <a:spcAft>
                          <a:spcPts val="0"/>
                        </a:spcAft>
                      </a:pPr>
                      <a:r>
                        <a:rPr lang="fr-FR" sz="900" dirty="0" err="1">
                          <a:solidFill>
                            <a:srgbClr val="003300"/>
                          </a:solidFill>
                          <a:effectLst/>
                        </a:rPr>
                        <a:t>Loughborough</a:t>
                      </a:r>
                      <a:r>
                        <a:rPr lang="fr-FR" sz="900" dirty="0">
                          <a:solidFill>
                            <a:srgbClr val="003300"/>
                          </a:solidFill>
                          <a:effectLst/>
                        </a:rPr>
                        <a:t> </a:t>
                      </a:r>
                      <a:r>
                        <a:rPr lang="fr-FR" sz="900" dirty="0" err="1">
                          <a:solidFill>
                            <a:srgbClr val="003300"/>
                          </a:solidFill>
                          <a:effectLst/>
                        </a:rPr>
                        <a:t>University</a:t>
                      </a:r>
                      <a:r>
                        <a:rPr lang="fr-FR" sz="900" dirty="0">
                          <a:solidFill>
                            <a:srgbClr val="003300"/>
                          </a:solidFill>
                          <a:effectLst/>
                        </a:rPr>
                        <a:t>, </a:t>
                      </a:r>
                      <a:r>
                        <a:rPr lang="fr-FR" sz="900" dirty="0" err="1">
                          <a:solidFill>
                            <a:srgbClr val="003300"/>
                          </a:solidFill>
                          <a:effectLst/>
                        </a:rPr>
                        <a:t>Department</a:t>
                      </a:r>
                      <a:r>
                        <a:rPr lang="fr-FR" sz="900" dirty="0">
                          <a:solidFill>
                            <a:srgbClr val="003300"/>
                          </a:solidFill>
                          <a:effectLst/>
                        </a:rPr>
                        <a:t> of </a:t>
                      </a:r>
                      <a:r>
                        <a:rPr lang="fr-FR" sz="900" dirty="0" err="1">
                          <a:solidFill>
                            <a:srgbClr val="003300"/>
                          </a:solidFill>
                          <a:effectLst/>
                        </a:rPr>
                        <a:t>Chemical</a:t>
                      </a:r>
                      <a:r>
                        <a:rPr lang="fr-FR" sz="900" dirty="0">
                          <a:solidFill>
                            <a:srgbClr val="003300"/>
                          </a:solidFill>
                          <a:effectLst/>
                        </a:rPr>
                        <a:t> Engineering, prof. </a:t>
                      </a:r>
                      <a:r>
                        <a:rPr lang="fr-FR" sz="900" dirty="0" err="1">
                          <a:solidFill>
                            <a:srgbClr val="003300"/>
                          </a:solidFill>
                          <a:effectLst/>
                        </a:rPr>
                        <a:t>dr</a:t>
                      </a:r>
                      <a:r>
                        <a:rPr lang="fr-FR" sz="900" dirty="0">
                          <a:solidFill>
                            <a:srgbClr val="003300"/>
                          </a:solidFill>
                          <a:effectLst/>
                        </a:rPr>
                        <a:t> Goran </a:t>
                      </a:r>
                      <a:r>
                        <a:rPr lang="fr-FR" sz="900" dirty="0" err="1">
                          <a:solidFill>
                            <a:srgbClr val="003300"/>
                          </a:solidFill>
                          <a:effectLst/>
                        </a:rPr>
                        <a:t>Vladisavljević</a:t>
                      </a:r>
                      <a:endParaRPr lang="en-US" sz="900" dirty="0">
                        <a:solidFill>
                          <a:srgbClr val="003300"/>
                        </a:solidFill>
                        <a:effectLst/>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57201">
                <a:tc>
                  <a:txBody>
                    <a:bodyPr/>
                    <a:lstStyle/>
                    <a:p>
                      <a:pPr algn="l"/>
                      <a:r>
                        <a:rPr lang="sr-Latn-RS" sz="900" kern="1200">
                          <a:solidFill>
                            <a:srgbClr val="7030A0"/>
                          </a:solidFill>
                          <a:effectLst/>
                        </a:rPr>
                        <a:t>Odabrane publikacije</a:t>
                      </a:r>
                      <a:endParaRPr lang="en-US" sz="90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85725" algn="l"/>
                      <a:r>
                        <a:rPr lang="en-US" sz="900" b="1" i="0" u="none" strike="noStrike" cap="none" spc="0" baseline="0" dirty="0" err="1">
                          <a:ln>
                            <a:noFill/>
                          </a:ln>
                          <a:solidFill>
                            <a:srgbClr val="7030A0"/>
                          </a:solidFill>
                          <a:effectLst/>
                          <a:uFillTx/>
                          <a:latin typeface="+mn-lt"/>
                          <a:ea typeface="+mn-ea"/>
                          <a:cs typeface="+mn-cs"/>
                          <a:sym typeface="Gill Sans"/>
                        </a:rPr>
                        <a:t>Gledovic</a:t>
                      </a:r>
                      <a:r>
                        <a:rPr lang="en-US" sz="900" b="1" i="0" u="none" strike="noStrike" cap="none" spc="0" baseline="0" dirty="0">
                          <a:ln>
                            <a:noFill/>
                          </a:ln>
                          <a:solidFill>
                            <a:srgbClr val="7030A0"/>
                          </a:solidFill>
                          <a:effectLst/>
                          <a:uFillTx/>
                          <a:latin typeface="+mn-lt"/>
                          <a:ea typeface="+mn-ea"/>
                          <a:cs typeface="+mn-cs"/>
                          <a:sym typeface="Gill Sans"/>
                        </a:rPr>
                        <a:t> A</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Janosevic</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Lezaic</a:t>
                      </a:r>
                      <a:r>
                        <a:rPr lang="en-US" sz="900" b="0" i="0" u="none" strike="noStrike" cap="none" spc="0" baseline="0" dirty="0">
                          <a:ln>
                            <a:noFill/>
                          </a:ln>
                          <a:solidFill>
                            <a:srgbClr val="7030A0"/>
                          </a:solidFill>
                          <a:effectLst/>
                          <a:uFillTx/>
                          <a:latin typeface="+mn-lt"/>
                          <a:ea typeface="+mn-ea"/>
                          <a:cs typeface="+mn-cs"/>
                          <a:sym typeface="Gill Sans"/>
                        </a:rPr>
                        <a:t> A, </a:t>
                      </a:r>
                      <a:r>
                        <a:rPr lang="en-US" sz="900" b="1" i="0" u="none" strike="noStrike" cap="none" spc="0" baseline="0" dirty="0" err="1">
                          <a:ln>
                            <a:noFill/>
                          </a:ln>
                          <a:solidFill>
                            <a:srgbClr val="7030A0"/>
                          </a:solidFill>
                          <a:effectLst/>
                          <a:uFillTx/>
                          <a:latin typeface="+mn-lt"/>
                          <a:ea typeface="+mn-ea"/>
                          <a:cs typeface="+mn-cs"/>
                          <a:sym typeface="Gill Sans"/>
                        </a:rPr>
                        <a:t>Nikolic</a:t>
                      </a:r>
                      <a:r>
                        <a:rPr lang="en-US" sz="900" b="1" i="0" u="none" strike="noStrike" cap="none" spc="0" baseline="0" dirty="0">
                          <a:ln>
                            <a:noFill/>
                          </a:ln>
                          <a:solidFill>
                            <a:srgbClr val="7030A0"/>
                          </a:solidFill>
                          <a:effectLst/>
                          <a:uFillTx/>
                          <a:latin typeface="+mn-lt"/>
                          <a:ea typeface="+mn-ea"/>
                          <a:cs typeface="+mn-cs"/>
                          <a:sym typeface="Gill Sans"/>
                        </a:rPr>
                        <a:t> I</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Tasic-Kostov</a:t>
                      </a:r>
                      <a:r>
                        <a:rPr lang="en-US" sz="900" b="0" i="0" u="none" strike="noStrike" cap="none" spc="0" baseline="0" dirty="0">
                          <a:ln>
                            <a:noFill/>
                          </a:ln>
                          <a:solidFill>
                            <a:srgbClr val="7030A0"/>
                          </a:solidFill>
                          <a:effectLst/>
                          <a:uFillTx/>
                          <a:latin typeface="+mn-lt"/>
                          <a:ea typeface="+mn-ea"/>
                          <a:cs typeface="+mn-cs"/>
                          <a:sym typeface="Gill Sans"/>
                        </a:rPr>
                        <a:t> M, Antic-</a:t>
                      </a:r>
                      <a:r>
                        <a:rPr lang="en-US" sz="900" b="0" i="0" u="none" strike="noStrike" cap="none" spc="0" baseline="0" dirty="0" err="1">
                          <a:ln>
                            <a:noFill/>
                          </a:ln>
                          <a:solidFill>
                            <a:srgbClr val="7030A0"/>
                          </a:solidFill>
                          <a:effectLst/>
                          <a:uFillTx/>
                          <a:latin typeface="+mn-lt"/>
                          <a:ea typeface="+mn-ea"/>
                          <a:cs typeface="+mn-cs"/>
                          <a:sym typeface="Gill Sans"/>
                        </a:rPr>
                        <a:t>Stankovic</a:t>
                      </a:r>
                      <a:r>
                        <a:rPr lang="en-US" sz="900" b="0" i="0" u="none" strike="noStrike" cap="none" spc="0" baseline="0" dirty="0">
                          <a:ln>
                            <a:noFill/>
                          </a:ln>
                          <a:solidFill>
                            <a:srgbClr val="7030A0"/>
                          </a:solidFill>
                          <a:effectLst/>
                          <a:uFillTx/>
                          <a:latin typeface="+mn-lt"/>
                          <a:ea typeface="+mn-ea"/>
                          <a:cs typeface="+mn-cs"/>
                          <a:sym typeface="Gill Sans"/>
                        </a:rPr>
                        <a:t> J, </a:t>
                      </a:r>
                      <a:r>
                        <a:rPr lang="en-US" sz="900" b="0" i="0" u="none" strike="noStrike" cap="none" spc="0" baseline="0" dirty="0" err="1">
                          <a:ln>
                            <a:noFill/>
                          </a:ln>
                          <a:solidFill>
                            <a:srgbClr val="7030A0"/>
                          </a:solidFill>
                          <a:effectLst/>
                          <a:uFillTx/>
                          <a:latin typeface="+mn-lt"/>
                          <a:ea typeface="+mn-ea"/>
                          <a:cs typeface="+mn-cs"/>
                          <a:sym typeface="Gill Sans"/>
                        </a:rPr>
                        <a:t>Krstonosic</a:t>
                      </a:r>
                      <a:r>
                        <a:rPr lang="en-US" sz="900" b="0" i="0" u="none" strike="noStrike" cap="none" spc="0" baseline="0" dirty="0">
                          <a:ln>
                            <a:noFill/>
                          </a:ln>
                          <a:solidFill>
                            <a:srgbClr val="7030A0"/>
                          </a:solidFill>
                          <a:effectLst/>
                          <a:uFillTx/>
                          <a:latin typeface="+mn-lt"/>
                          <a:ea typeface="+mn-ea"/>
                          <a:cs typeface="+mn-cs"/>
                          <a:sym typeface="Gill Sans"/>
                        </a:rPr>
                        <a:t> V, </a:t>
                      </a:r>
                      <a:r>
                        <a:rPr lang="en-US" sz="900" b="0" i="0" u="none" strike="noStrike" cap="none" spc="0" baseline="0" dirty="0" err="1">
                          <a:ln>
                            <a:noFill/>
                          </a:ln>
                          <a:solidFill>
                            <a:srgbClr val="7030A0"/>
                          </a:solidFill>
                          <a:effectLst/>
                          <a:uFillTx/>
                          <a:latin typeface="+mn-lt"/>
                          <a:ea typeface="+mn-ea"/>
                          <a:cs typeface="+mn-cs"/>
                          <a:sym typeface="Gill Sans"/>
                        </a:rPr>
                        <a:t>Randjelovic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Bozic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Ilic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Tamburic</a:t>
                      </a:r>
                      <a:r>
                        <a:rPr lang="en-US" sz="900" b="0" i="0" u="none" strike="noStrike" cap="none" spc="0" baseline="0" dirty="0">
                          <a:ln>
                            <a:noFill/>
                          </a:ln>
                          <a:solidFill>
                            <a:srgbClr val="7030A0"/>
                          </a:solidFill>
                          <a:effectLst/>
                          <a:uFillTx/>
                          <a:latin typeface="+mn-lt"/>
                          <a:ea typeface="+mn-ea"/>
                          <a:cs typeface="+mn-cs"/>
                          <a:sym typeface="Gill Sans"/>
                        </a:rPr>
                        <a:t> S, </a:t>
                      </a:r>
                      <a:r>
                        <a:rPr lang="en-US" sz="900" b="1" i="0" u="none" strike="noStrike" cap="none" spc="0" baseline="0" dirty="0" err="1">
                          <a:ln>
                            <a:noFill/>
                          </a:ln>
                          <a:solidFill>
                            <a:srgbClr val="7030A0"/>
                          </a:solidFill>
                          <a:effectLst/>
                          <a:uFillTx/>
                          <a:latin typeface="+mn-lt"/>
                          <a:ea typeface="+mn-ea"/>
                          <a:cs typeface="+mn-cs"/>
                          <a:sym typeface="Gill Sans"/>
                        </a:rPr>
                        <a:t>Savic</a:t>
                      </a:r>
                      <a:r>
                        <a:rPr lang="en-US" sz="900" b="1" i="0" u="none" strike="noStrike" cap="none" spc="0" baseline="0" dirty="0">
                          <a:ln>
                            <a:noFill/>
                          </a:ln>
                          <a:solidFill>
                            <a:srgbClr val="7030A0"/>
                          </a:solidFill>
                          <a:effectLst/>
                          <a:uFillTx/>
                          <a:latin typeface="+mn-lt"/>
                          <a:ea typeface="+mn-ea"/>
                          <a:cs typeface="+mn-cs"/>
                          <a:sym typeface="Gill Sans"/>
                        </a:rPr>
                        <a:t> S. </a:t>
                      </a:r>
                      <a:r>
                        <a:rPr lang="en-US" sz="900" b="1" i="0" u="none" strike="noStrike" cap="none" spc="0" baseline="0" dirty="0" err="1">
                          <a:ln>
                            <a:noFill/>
                          </a:ln>
                          <a:solidFill>
                            <a:srgbClr val="7030A0"/>
                          </a:solidFill>
                          <a:effectLst/>
                          <a:uFillTx/>
                          <a:latin typeface="+mn-lt"/>
                          <a:ea typeface="+mn-ea"/>
                          <a:cs typeface="+mn-cs"/>
                          <a:sym typeface="Gill Sans"/>
                        </a:rPr>
                        <a:t>Polyglycerol</a:t>
                      </a:r>
                      <a:r>
                        <a:rPr lang="en-US" sz="900" b="1" i="0" u="none" strike="noStrike" cap="none" spc="0" baseline="0" dirty="0">
                          <a:ln>
                            <a:noFill/>
                          </a:ln>
                          <a:solidFill>
                            <a:srgbClr val="7030A0"/>
                          </a:solidFill>
                          <a:effectLst/>
                          <a:uFillTx/>
                          <a:latin typeface="+mn-lt"/>
                          <a:ea typeface="+mn-ea"/>
                          <a:cs typeface="+mn-cs"/>
                          <a:sym typeface="Gill Sans"/>
                        </a:rPr>
                        <a:t> Ester-Based Low Energy </a:t>
                      </a:r>
                      <a:r>
                        <a:rPr lang="en-US" sz="900" b="1" i="0" u="none" strike="noStrike" cap="none" spc="0" baseline="0" dirty="0" err="1">
                          <a:ln>
                            <a:noFill/>
                          </a:ln>
                          <a:solidFill>
                            <a:srgbClr val="7030A0"/>
                          </a:solidFill>
                          <a:effectLst/>
                          <a:uFillTx/>
                          <a:latin typeface="+mn-lt"/>
                          <a:ea typeface="+mn-ea"/>
                          <a:cs typeface="+mn-cs"/>
                          <a:sym typeface="Gill Sans"/>
                        </a:rPr>
                        <a:t>Nanoemulsions</a:t>
                      </a:r>
                      <a:r>
                        <a:rPr lang="en-US" sz="900" b="1" i="0" u="none" strike="noStrike" cap="none" spc="0" baseline="0" dirty="0">
                          <a:ln>
                            <a:noFill/>
                          </a:ln>
                          <a:solidFill>
                            <a:srgbClr val="7030A0"/>
                          </a:solidFill>
                          <a:effectLst/>
                          <a:uFillTx/>
                          <a:latin typeface="+mn-lt"/>
                          <a:ea typeface="+mn-ea"/>
                          <a:cs typeface="+mn-cs"/>
                          <a:sym typeface="Gill Sans"/>
                        </a:rPr>
                        <a:t> with Red Raspberry Seed Oil and Fruit Extracts: Formulation Development toward Effective In Vitro/In Vivo </a:t>
                      </a:r>
                      <a:r>
                        <a:rPr lang="en-US" sz="900" b="1" i="0" u="none" strike="noStrike" cap="none" spc="0" baseline="0" dirty="0" err="1">
                          <a:ln>
                            <a:noFill/>
                          </a:ln>
                          <a:solidFill>
                            <a:srgbClr val="7030A0"/>
                          </a:solidFill>
                          <a:effectLst/>
                          <a:uFillTx/>
                          <a:latin typeface="+mn-lt"/>
                          <a:ea typeface="+mn-ea"/>
                          <a:cs typeface="+mn-cs"/>
                          <a:sym typeface="Gill Sans"/>
                        </a:rPr>
                        <a:t>Bioperformance</a:t>
                      </a:r>
                      <a:r>
                        <a:rPr lang="en-US" sz="900" b="0" i="0" u="none" strike="noStrike" cap="none" spc="0" baseline="0" dirty="0">
                          <a:ln>
                            <a:noFill/>
                          </a:ln>
                          <a:solidFill>
                            <a:srgbClr val="7030A0"/>
                          </a:solidFill>
                          <a:effectLst/>
                          <a:uFillTx/>
                          <a:latin typeface="+mn-lt"/>
                          <a:ea typeface="+mn-ea"/>
                          <a:cs typeface="+mn-cs"/>
                          <a:sym typeface="Gill Sans"/>
                        </a:rPr>
                        <a:t>. </a:t>
                      </a:r>
                      <a:r>
                        <a:rPr lang="en-US" sz="900" b="1" i="0" u="sng" strike="noStrike" cap="none" spc="0" baseline="0" dirty="0" err="1">
                          <a:ln>
                            <a:noFill/>
                          </a:ln>
                          <a:solidFill>
                            <a:srgbClr val="7030A0"/>
                          </a:solidFill>
                          <a:effectLst/>
                          <a:uFillTx/>
                          <a:latin typeface="+mn-lt"/>
                          <a:ea typeface="+mn-ea"/>
                          <a:cs typeface="+mn-cs"/>
                          <a:sym typeface="Gill Sans"/>
                        </a:rPr>
                        <a:t>Nanomaterials</a:t>
                      </a:r>
                      <a:r>
                        <a:rPr lang="sr-Latn-R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a:ln>
                            <a:noFill/>
                          </a:ln>
                          <a:solidFill>
                            <a:srgbClr val="7030A0"/>
                          </a:solidFill>
                          <a:effectLst/>
                          <a:uFillTx/>
                          <a:latin typeface="+mn-lt"/>
                          <a:ea typeface="+mn-ea"/>
                          <a:cs typeface="+mn-cs"/>
                          <a:sym typeface="Gill Sans"/>
                        </a:rPr>
                        <a:t>(Basel). 2021 Jan 15;11(1):217. </a:t>
                      </a:r>
                      <a:r>
                        <a:rPr lang="en-US" sz="900" b="0" i="0" u="none" strike="noStrike" cap="none" spc="0" baseline="0" dirty="0" err="1">
                          <a:ln>
                            <a:noFill/>
                          </a:ln>
                          <a:solidFill>
                            <a:srgbClr val="7030A0"/>
                          </a:solidFill>
                          <a:effectLst/>
                          <a:uFillTx/>
                          <a:latin typeface="+mn-lt"/>
                          <a:ea typeface="+mn-ea"/>
                          <a:cs typeface="+mn-cs"/>
                          <a:sym typeface="Gill Sans"/>
                        </a:rPr>
                        <a:t>doi</a:t>
                      </a:r>
                      <a:r>
                        <a:rPr lang="en-US" sz="900" b="0" i="0" u="none" strike="noStrike" cap="none" spc="0" baseline="0" dirty="0">
                          <a:ln>
                            <a:noFill/>
                          </a:ln>
                          <a:solidFill>
                            <a:srgbClr val="7030A0"/>
                          </a:solidFill>
                          <a:effectLst/>
                          <a:uFillTx/>
                          <a:latin typeface="+mn-lt"/>
                          <a:ea typeface="+mn-ea"/>
                          <a:cs typeface="+mn-cs"/>
                          <a:sym typeface="Gill Sans"/>
                        </a:rPr>
                        <a:t>: 10.3390/nano11010217 (</a:t>
                      </a:r>
                      <a:r>
                        <a:rPr lang="en-US" sz="900" b="1" i="0" u="none" strike="noStrike" cap="none" spc="0" baseline="0" dirty="0">
                          <a:ln>
                            <a:noFill/>
                          </a:ln>
                          <a:solidFill>
                            <a:srgbClr val="7030A0"/>
                          </a:solidFill>
                          <a:effectLst/>
                          <a:uFillTx/>
                          <a:latin typeface="+mn-lt"/>
                          <a:ea typeface="+mn-ea"/>
                          <a:cs typeface="+mn-cs"/>
                          <a:sym typeface="Gill Sans"/>
                        </a:rPr>
                        <a:t>IF 4,324/2019</a:t>
                      </a:r>
                      <a:r>
                        <a:rPr lang="en-US" sz="900" b="0" i="0" u="none" strike="noStrike" cap="none" spc="0" baseline="0" dirty="0">
                          <a:ln>
                            <a:noFill/>
                          </a:ln>
                          <a:solidFill>
                            <a:srgbClr val="7030A0"/>
                          </a:solidFill>
                          <a:effectLst/>
                          <a:uFillTx/>
                          <a:latin typeface="+mn-lt"/>
                          <a:ea typeface="+mn-ea"/>
                          <a:cs typeface="+mn-cs"/>
                          <a:sym typeface="Gill Sans"/>
                        </a:rPr>
                        <a:t>)</a:t>
                      </a:r>
                    </a:p>
                    <a:p>
                      <a:pPr marL="85725" indent="-85725" algn="l"/>
                      <a:r>
                        <a:rPr lang="el-GR" sz="900" b="1" i="0" u="none" strike="noStrike" cap="none" spc="0" baseline="0" dirty="0">
                          <a:ln>
                            <a:noFill/>
                          </a:ln>
                          <a:solidFill>
                            <a:srgbClr val="003300"/>
                          </a:solidFill>
                          <a:effectLst/>
                          <a:uFillTx/>
                          <a:latin typeface="+mn-lt"/>
                          <a:ea typeface="+mn-ea"/>
                          <a:cs typeface="+mn-cs"/>
                          <a:sym typeface="Gill Sans"/>
                        </a:rPr>
                        <a:t>Mitrović JR</a:t>
                      </a:r>
                      <a:r>
                        <a:rPr lang="el-GR" sz="900" b="0" i="0" u="none" strike="noStrike" cap="none" spc="0" baseline="0" dirty="0">
                          <a:ln>
                            <a:noFill/>
                          </a:ln>
                          <a:solidFill>
                            <a:srgbClr val="003300"/>
                          </a:solidFill>
                          <a:effectLst/>
                          <a:uFillTx/>
                          <a:latin typeface="+mn-lt"/>
                          <a:ea typeface="+mn-ea"/>
                          <a:cs typeface="+mn-cs"/>
                          <a:sym typeface="Gill Sans"/>
                        </a:rPr>
                        <a:t>, Divović B, Knutson DE</a:t>
                      </a:r>
                      <a:r>
                        <a:rPr lang="el-GR" sz="900" b="1" i="0" u="none" strike="noStrike" cap="none" spc="0" baseline="0" dirty="0">
                          <a:ln>
                            <a:noFill/>
                          </a:ln>
                          <a:solidFill>
                            <a:srgbClr val="003300"/>
                          </a:solidFill>
                          <a:effectLst/>
                          <a:uFillTx/>
                          <a:latin typeface="+mn-lt"/>
                          <a:ea typeface="+mn-ea"/>
                          <a:cs typeface="+mn-cs"/>
                          <a:sym typeface="Gill Sans"/>
                        </a:rPr>
                        <a:t>, Đoković JB</a:t>
                      </a:r>
                      <a:r>
                        <a:rPr lang="el-GR" sz="900" b="0" i="0" u="none" strike="noStrike" cap="none" spc="0" baseline="0" dirty="0">
                          <a:ln>
                            <a:noFill/>
                          </a:ln>
                          <a:solidFill>
                            <a:srgbClr val="003300"/>
                          </a:solidFill>
                          <a:effectLst/>
                          <a:uFillTx/>
                          <a:latin typeface="+mn-lt"/>
                          <a:ea typeface="+mn-ea"/>
                          <a:cs typeface="+mn-cs"/>
                          <a:sym typeface="Gill Sans"/>
                        </a:rPr>
                        <a:t>, Vulić PJ, Randjelović DV, Dobričić VD, Čalija BR, Cook JM, Savić MM,</a:t>
                      </a:r>
                      <a:r>
                        <a:rPr lang="el-GR" sz="900" b="1" i="0" u="none" strike="noStrike" cap="none" spc="0" baseline="0" dirty="0">
                          <a:ln>
                            <a:noFill/>
                          </a:ln>
                          <a:solidFill>
                            <a:srgbClr val="003300"/>
                          </a:solidFill>
                          <a:effectLst/>
                          <a:uFillTx/>
                          <a:latin typeface="+mn-lt"/>
                          <a:ea typeface="+mn-ea"/>
                          <a:cs typeface="+mn-cs"/>
                          <a:sym typeface="Gill Sans"/>
                        </a:rPr>
                        <a:t> Savić SD.</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none" strike="noStrike" cap="none" spc="0" baseline="0" dirty="0">
                          <a:ln>
                            <a:noFill/>
                          </a:ln>
                          <a:solidFill>
                            <a:srgbClr val="003300"/>
                          </a:solidFill>
                          <a:effectLst/>
                          <a:uFillTx/>
                          <a:latin typeface="+mn-lt"/>
                          <a:ea typeface="+mn-ea"/>
                          <a:cs typeface="+mn-cs"/>
                          <a:sym typeface="Gill Sans"/>
                        </a:rPr>
                        <a:t>Nanocrystal dispersion of DK-I-56-1, a poorly soluble pyrazoloquinolinone positive modulator of α6 GABAA receptors: Formulation approach toward improved in vivo performance.</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sng" strike="noStrike" cap="none" spc="0" baseline="0" dirty="0">
                          <a:ln>
                            <a:noFill/>
                          </a:ln>
                          <a:solidFill>
                            <a:srgbClr val="003300"/>
                          </a:solidFill>
                          <a:effectLst/>
                          <a:uFillTx/>
                          <a:latin typeface="+mn-lt"/>
                          <a:ea typeface="+mn-ea"/>
                          <a:cs typeface="+mn-cs"/>
                          <a:sym typeface="Gill Sans"/>
                        </a:rPr>
                        <a:t>Eur J Pharm Sci</a:t>
                      </a:r>
                      <a:r>
                        <a:rPr lang="el-GR" sz="900" b="0" i="0" u="none" strike="noStrike" cap="none" spc="0" baseline="0" dirty="0">
                          <a:ln>
                            <a:noFill/>
                          </a:ln>
                          <a:solidFill>
                            <a:srgbClr val="003300"/>
                          </a:solidFill>
                          <a:effectLst/>
                          <a:uFillTx/>
                          <a:latin typeface="+mn-lt"/>
                          <a:ea typeface="+mn-ea"/>
                          <a:cs typeface="+mn-cs"/>
                          <a:sym typeface="Gill Sans"/>
                        </a:rPr>
                        <a:t>. 2020</a:t>
                      </a:r>
                      <a:r>
                        <a:rPr lang="sr-Latn-RS" sz="900" b="0" i="0" u="none" strike="noStrike" cap="none" spc="0" baseline="0" dirty="0">
                          <a:ln>
                            <a:noFill/>
                          </a:ln>
                          <a:solidFill>
                            <a:srgbClr val="003300"/>
                          </a:solidFill>
                          <a:effectLst/>
                          <a:uFillTx/>
                          <a:latin typeface="+mn-lt"/>
                          <a:ea typeface="+mn-ea"/>
                          <a:cs typeface="+mn-cs"/>
                          <a:sym typeface="Gill Sans"/>
                        </a:rPr>
                        <a:t>,</a:t>
                      </a:r>
                      <a:r>
                        <a:rPr lang="el-GR" sz="900" b="0" i="0" u="none" strike="noStrike" cap="none" spc="0" baseline="0" dirty="0">
                          <a:ln>
                            <a:noFill/>
                          </a:ln>
                          <a:solidFill>
                            <a:srgbClr val="003300"/>
                          </a:solidFill>
                          <a:effectLst/>
                          <a:uFillTx/>
                          <a:latin typeface="+mn-lt"/>
                          <a:ea typeface="+mn-ea"/>
                          <a:cs typeface="+mn-cs"/>
                          <a:sym typeface="Gill Sans"/>
                        </a:rPr>
                        <a:t> doi: 10.1016/j.ejps.2020.105432 </a:t>
                      </a:r>
                      <a:r>
                        <a:rPr lang="sr-Latn-RS" sz="900" b="1" i="0" u="none" strike="noStrike" cap="none" spc="0" baseline="0" dirty="0">
                          <a:ln>
                            <a:noFill/>
                          </a:ln>
                          <a:solidFill>
                            <a:srgbClr val="003300"/>
                          </a:solidFill>
                          <a:effectLst/>
                          <a:uFillTx/>
                          <a:latin typeface="+mn-lt"/>
                          <a:ea typeface="+mn-ea"/>
                          <a:cs typeface="+mn-cs"/>
                          <a:sym typeface="Gill Sans"/>
                        </a:rPr>
                        <a:t>(IF 3,616/2019)</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b="0" i="0" u="none" strike="noStrike" cap="none" spc="0" baseline="0" dirty="0">
                        <a:ln>
                          <a:noFill/>
                        </a:ln>
                        <a:solidFill>
                          <a:srgbClr val="003300"/>
                        </a:solidFill>
                        <a:effectLst/>
                        <a:uFillTx/>
                        <a:latin typeface="+mn-lt"/>
                        <a:ea typeface="+mn-ea"/>
                        <a:cs typeface="+mn-cs"/>
                        <a:sym typeface="Gill Sans"/>
                      </a:endParaRPr>
                    </a:p>
                    <a:p>
                      <a:pPr marL="85725" indent="-85725" algn="l"/>
                      <a:r>
                        <a:rPr lang="el-GR" sz="900" b="1" i="0" u="none" strike="noStrike" cap="none" spc="0" baseline="0" dirty="0">
                          <a:ln>
                            <a:noFill/>
                          </a:ln>
                          <a:solidFill>
                            <a:srgbClr val="7030A0"/>
                          </a:solidFill>
                          <a:effectLst/>
                          <a:uFillTx/>
                          <a:latin typeface="+mn-lt"/>
                          <a:ea typeface="+mn-ea"/>
                          <a:cs typeface="+mn-cs"/>
                          <a:sym typeface="Gill Sans"/>
                        </a:rPr>
                        <a:t>Nikoli</a:t>
                      </a:r>
                      <a:r>
                        <a:rPr lang="sr-Latn-RS" sz="900" b="1" i="0" u="none" strike="noStrike" cap="none" spc="0" baseline="0" dirty="0">
                          <a:ln>
                            <a:noFill/>
                          </a:ln>
                          <a:solidFill>
                            <a:srgbClr val="7030A0"/>
                          </a:solidFill>
                          <a:effectLst/>
                          <a:uFillTx/>
                          <a:latin typeface="+mn-lt"/>
                          <a:ea typeface="+mn-ea"/>
                          <a:cs typeface="+mn-cs"/>
                          <a:sym typeface="Gill Sans"/>
                        </a:rPr>
                        <a:t>ć</a:t>
                      </a:r>
                      <a:r>
                        <a:rPr lang="el-GR" sz="900" b="1" i="0" u="none" strike="noStrike" cap="none" spc="0" baseline="0" dirty="0">
                          <a:ln>
                            <a:noFill/>
                          </a:ln>
                          <a:solidFill>
                            <a:srgbClr val="7030A0"/>
                          </a:solidFill>
                          <a:effectLst/>
                          <a:uFillTx/>
                          <a:latin typeface="+mn-lt"/>
                          <a:ea typeface="+mn-ea"/>
                          <a:cs typeface="+mn-cs"/>
                          <a:sym typeface="Gill Sans"/>
                        </a:rPr>
                        <a:t> I</a:t>
                      </a:r>
                      <a:r>
                        <a:rPr lang="el-GR" sz="900" b="0" i="0" u="none" strike="noStrike" cap="none" spc="0" baseline="0" dirty="0">
                          <a:ln>
                            <a:noFill/>
                          </a:ln>
                          <a:solidFill>
                            <a:srgbClr val="7030A0"/>
                          </a:solidFill>
                          <a:effectLst/>
                          <a:uFillTx/>
                          <a:latin typeface="+mn-lt"/>
                          <a:ea typeface="+mn-ea"/>
                          <a:cs typeface="+mn-cs"/>
                          <a:sym typeface="Gill Sans"/>
                        </a:rPr>
                        <a:t>, Mitsou E, </a:t>
                      </a:r>
                      <a:r>
                        <a:rPr lang="sr-Latn-RS" sz="900" b="0" i="0" u="none" strike="noStrike" cap="none" spc="0" baseline="0" dirty="0">
                          <a:ln>
                            <a:noFill/>
                          </a:ln>
                          <a:solidFill>
                            <a:srgbClr val="7030A0"/>
                          </a:solidFill>
                          <a:effectLst/>
                          <a:uFillTx/>
                          <a:latin typeface="+mn-lt"/>
                          <a:ea typeface="+mn-ea"/>
                          <a:cs typeface="+mn-cs"/>
                          <a:sym typeface="Gill Sans"/>
                        </a:rPr>
                        <a:t>Damjanović A</a:t>
                      </a:r>
                      <a:r>
                        <a:rPr lang="el-GR" sz="900" b="0" i="0" u="none" strike="noStrike" cap="none" spc="0" baseline="0" dirty="0">
                          <a:ln>
                            <a:noFill/>
                          </a:ln>
                          <a:solidFill>
                            <a:srgbClr val="7030A0"/>
                          </a:solidFill>
                          <a:effectLst/>
                          <a:uFillTx/>
                          <a:latin typeface="+mn-lt"/>
                          <a:ea typeface="+mn-ea"/>
                          <a:cs typeface="+mn-cs"/>
                          <a:sym typeface="Gill Sans"/>
                        </a:rPr>
                        <a:t>, Papadimitriou V</a:t>
                      </a:r>
                      <a:r>
                        <a:rPr lang="sr-Latn-RS" sz="900" b="0" i="0" u="none" strike="noStrike" cap="none" spc="0" baseline="0" dirty="0">
                          <a:ln>
                            <a:noFill/>
                          </a:ln>
                          <a:solidFill>
                            <a:srgbClr val="7030A0"/>
                          </a:solidFill>
                          <a:effectLst/>
                          <a:uFillTx/>
                          <a:latin typeface="+mn-lt"/>
                          <a:ea typeface="+mn-ea"/>
                          <a:cs typeface="+mn-cs"/>
                          <a:sym typeface="Gill Sans"/>
                        </a:rPr>
                        <a:t>, Antić-Stanković J, Stanojević</a:t>
                      </a:r>
                      <a:r>
                        <a:rPr lang="el-GR" sz="900" b="0" i="0" u="none" strike="noStrike" cap="none" spc="0" baseline="0" dirty="0">
                          <a:ln>
                            <a:noFill/>
                          </a:ln>
                          <a:solidFill>
                            <a:srgbClr val="7030A0"/>
                          </a:solidFill>
                          <a:effectLst/>
                          <a:uFillTx/>
                          <a:latin typeface="+mn-lt"/>
                          <a:ea typeface="+mn-ea"/>
                          <a:cs typeface="+mn-cs"/>
                          <a:sym typeface="Gill Sans"/>
                        </a:rPr>
                        <a:t> B, Xenakis A</a:t>
                      </a:r>
                      <a:r>
                        <a:rPr lang="sr-Latn-RS" sz="900" b="0"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Savic S.</a:t>
                      </a:r>
                      <a:r>
                        <a:rPr lang="el-GR" sz="900" b="0"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Curcumin-loaded low-energy nanoemulsions: Linking EPR spectroscopy-analysed microstructure and antioxidant potential with in vitro evaluated biological activity</a:t>
                      </a:r>
                      <a:r>
                        <a:rPr lang="sr-Latn-RS" sz="900" b="1" i="0" u="none" strike="noStrike" cap="none" spc="0" baseline="0" dirty="0">
                          <a:ln>
                            <a:noFill/>
                          </a:ln>
                          <a:solidFill>
                            <a:srgbClr val="7030A0"/>
                          </a:solidFill>
                          <a:effectLst/>
                          <a:uFillTx/>
                          <a:latin typeface="+mn-lt"/>
                          <a:ea typeface="+mn-ea"/>
                          <a:cs typeface="+mn-cs"/>
                          <a:sym typeface="Gill Sans"/>
                        </a:rPr>
                        <a:t>. </a:t>
                      </a:r>
                      <a:r>
                        <a:rPr lang="el-GR" sz="900" b="1" i="0" u="sng" strike="noStrike" cap="none" spc="0" baseline="0" dirty="0">
                          <a:ln>
                            <a:noFill/>
                          </a:ln>
                          <a:solidFill>
                            <a:srgbClr val="7030A0"/>
                          </a:solidFill>
                          <a:effectLst/>
                          <a:uFillTx/>
                          <a:latin typeface="+mn-lt"/>
                          <a:ea typeface="+mn-ea"/>
                          <a:cs typeface="+mn-cs"/>
                          <a:sym typeface="Gill Sans"/>
                        </a:rPr>
                        <a:t>J Mol Liq</a:t>
                      </a:r>
                      <a:r>
                        <a:rPr lang="sr-Latn-RS" sz="900" b="0" i="0" u="none" strike="noStrike" cap="none" spc="0" baseline="0" dirty="0">
                          <a:ln>
                            <a:noFill/>
                          </a:ln>
                          <a:solidFill>
                            <a:srgbClr val="7030A0"/>
                          </a:solidFill>
                          <a:effectLst/>
                          <a:uFillTx/>
                          <a:latin typeface="+mn-lt"/>
                          <a:ea typeface="+mn-ea"/>
                          <a:cs typeface="+mn-cs"/>
                          <a:sym typeface="Gill Sans"/>
                        </a:rPr>
                        <a:t>.</a:t>
                      </a:r>
                      <a:r>
                        <a:rPr lang="el-GR" sz="900" b="0" i="0" u="none" strike="noStrike" cap="none" spc="0" baseline="0" dirty="0">
                          <a:ln>
                            <a:noFill/>
                          </a:ln>
                          <a:solidFill>
                            <a:srgbClr val="7030A0"/>
                          </a:solidFill>
                          <a:effectLst/>
                          <a:uFillTx/>
                          <a:latin typeface="+mn-lt"/>
                          <a:ea typeface="+mn-ea"/>
                          <a:cs typeface="+mn-cs"/>
                          <a:sym typeface="Gill Sans"/>
                        </a:rPr>
                        <a:t> 2020</a:t>
                      </a:r>
                      <a:r>
                        <a:rPr lang="sr-Latn-RS" sz="900" b="0" i="0" u="none" strike="noStrike" cap="none" spc="0" baseline="0" dirty="0">
                          <a:ln>
                            <a:noFill/>
                          </a:ln>
                          <a:solidFill>
                            <a:srgbClr val="7030A0"/>
                          </a:solidFill>
                          <a:effectLst/>
                          <a:uFillTx/>
                          <a:latin typeface="+mn-lt"/>
                          <a:ea typeface="+mn-ea"/>
                          <a:cs typeface="+mn-cs"/>
                          <a:sym typeface="Gill Sans"/>
                        </a:rPr>
                        <a:t>, </a:t>
                      </a:r>
                      <a:r>
                        <a:rPr lang="el-GR" sz="900" b="0" i="0" u="none" strike="noStrike" cap="none" spc="0" baseline="0" dirty="0">
                          <a:ln>
                            <a:noFill/>
                          </a:ln>
                          <a:solidFill>
                            <a:srgbClr val="7030A0"/>
                          </a:solidFill>
                          <a:effectLst/>
                          <a:uFillTx/>
                          <a:latin typeface="+mn-lt"/>
                          <a:ea typeface="+mn-ea"/>
                          <a:cs typeface="+mn-cs"/>
                          <a:sym typeface="Gill Sans"/>
                        </a:rPr>
                        <a:t>doi.org/10.1016/j.molliq.2020.112479 </a:t>
                      </a:r>
                      <a:r>
                        <a:rPr lang="sr-Latn-RS" sz="900" b="1" i="0" u="none" strike="noStrike" cap="none" spc="0" baseline="0" dirty="0">
                          <a:ln>
                            <a:noFill/>
                          </a:ln>
                          <a:solidFill>
                            <a:srgbClr val="7030A0"/>
                          </a:solidFill>
                          <a:effectLst/>
                          <a:uFillTx/>
                          <a:latin typeface="+mn-lt"/>
                          <a:ea typeface="+mn-ea"/>
                          <a:cs typeface="+mn-cs"/>
                          <a:sym typeface="Gill Sans"/>
                        </a:rPr>
                        <a:t>(IF 5,065/2019)</a:t>
                      </a:r>
                      <a:r>
                        <a:rPr lang="sr-Latn-RS" sz="900" b="0" i="0" u="none" strike="noStrike" cap="none" spc="0" baseline="0" dirty="0">
                          <a:ln>
                            <a:noFill/>
                          </a:ln>
                          <a:solidFill>
                            <a:srgbClr val="7030A0"/>
                          </a:solidFill>
                          <a:effectLst/>
                          <a:uFillTx/>
                          <a:latin typeface="+mn-lt"/>
                          <a:ea typeface="+mn-ea"/>
                          <a:cs typeface="+mn-cs"/>
                          <a:sym typeface="Gill Sans"/>
                        </a:rPr>
                        <a:t>.</a:t>
                      </a:r>
                      <a:endParaRPr lang="en-US" sz="900" b="0" i="0" u="none" strike="noStrike" cap="none" spc="0" baseline="0" dirty="0">
                        <a:ln>
                          <a:noFill/>
                        </a:ln>
                        <a:solidFill>
                          <a:srgbClr val="7030A0"/>
                        </a:solidFill>
                        <a:effectLst/>
                        <a:uFillTx/>
                        <a:latin typeface="+mn-lt"/>
                        <a:ea typeface="+mn-ea"/>
                        <a:cs typeface="+mn-cs"/>
                        <a:sym typeface="Gill Sans"/>
                      </a:endParaRPr>
                    </a:p>
                    <a:p>
                      <a:pPr marL="85725" indent="-85725" algn="l"/>
                      <a:r>
                        <a:rPr lang="el-GR" sz="900" b="0" i="0" u="none" strike="noStrike" cap="none" spc="0" baseline="0" dirty="0">
                          <a:ln>
                            <a:noFill/>
                          </a:ln>
                          <a:solidFill>
                            <a:srgbClr val="003300"/>
                          </a:solidFill>
                          <a:effectLst/>
                          <a:uFillTx/>
                          <a:latin typeface="+mn-lt"/>
                          <a:ea typeface="+mn-ea"/>
                          <a:cs typeface="+mn-cs"/>
                          <a:sym typeface="Gill Sans"/>
                        </a:rPr>
                        <a:t>Savić V, </a:t>
                      </a:r>
                      <a:r>
                        <a:rPr lang="el-GR" sz="900" b="1" i="0" u="none" strike="noStrike" cap="none" spc="0" baseline="0" dirty="0">
                          <a:ln>
                            <a:noFill/>
                          </a:ln>
                          <a:solidFill>
                            <a:srgbClr val="003300"/>
                          </a:solidFill>
                          <a:effectLst/>
                          <a:uFillTx/>
                          <a:latin typeface="+mn-lt"/>
                          <a:ea typeface="+mn-ea"/>
                          <a:cs typeface="+mn-cs"/>
                          <a:sym typeface="Gill Sans"/>
                        </a:rPr>
                        <a:t>Ilić T, Nikolić I</a:t>
                      </a:r>
                      <a:r>
                        <a:rPr lang="el-GR" sz="900" b="0" i="0" u="none" strike="noStrike" cap="none" spc="0" baseline="0" dirty="0">
                          <a:ln>
                            <a:noFill/>
                          </a:ln>
                          <a:solidFill>
                            <a:srgbClr val="003300"/>
                          </a:solidFill>
                          <a:effectLst/>
                          <a:uFillTx/>
                          <a:latin typeface="+mn-lt"/>
                          <a:ea typeface="+mn-ea"/>
                          <a:cs typeface="+mn-cs"/>
                          <a:sym typeface="Gill Sans"/>
                        </a:rPr>
                        <a:t>, Marković B, </a:t>
                      </a:r>
                      <a:r>
                        <a:rPr lang="el-GR" sz="900" b="1" i="0" u="none" strike="noStrike" cap="none" spc="0" baseline="0" dirty="0">
                          <a:ln>
                            <a:noFill/>
                          </a:ln>
                          <a:solidFill>
                            <a:srgbClr val="003300"/>
                          </a:solidFill>
                          <a:effectLst/>
                          <a:uFillTx/>
                          <a:latin typeface="+mn-lt"/>
                          <a:ea typeface="+mn-ea"/>
                          <a:cs typeface="+mn-cs"/>
                          <a:sym typeface="Gill Sans"/>
                        </a:rPr>
                        <a:t>Čalija B</a:t>
                      </a:r>
                      <a:r>
                        <a:rPr lang="el-GR" sz="900" b="0" i="0" u="none" strike="noStrike" cap="none" spc="0" baseline="0" dirty="0">
                          <a:ln>
                            <a:noFill/>
                          </a:ln>
                          <a:solidFill>
                            <a:srgbClr val="003300"/>
                          </a:solidFill>
                          <a:effectLst/>
                          <a:uFillTx/>
                          <a:latin typeface="+mn-lt"/>
                          <a:ea typeface="+mn-ea"/>
                          <a:cs typeface="+mn-cs"/>
                          <a:sym typeface="Gill Sans"/>
                        </a:rPr>
                        <a:t>, Cekić N,</a:t>
                      </a:r>
                      <a:r>
                        <a:rPr lang="el-GR" sz="900" b="1" i="0" u="none" strike="noStrike" cap="none" spc="0" baseline="0" dirty="0">
                          <a:ln>
                            <a:noFill/>
                          </a:ln>
                          <a:solidFill>
                            <a:srgbClr val="003300"/>
                          </a:solidFill>
                          <a:effectLst/>
                          <a:uFillTx/>
                          <a:latin typeface="+mn-lt"/>
                          <a:ea typeface="+mn-ea"/>
                          <a:cs typeface="+mn-cs"/>
                          <a:sym typeface="Gill Sans"/>
                        </a:rPr>
                        <a:t> Savić S. Tacrolimus-loaded lecithin-based nanostructured lipid carrier and nanoemulsion with propylene glycol monocaprylate as a liquid lipid: Formulation characterization and assessment of dermal delivery compared to referent ointment</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sng" strike="noStrike" cap="none" spc="0" baseline="0" dirty="0">
                          <a:ln>
                            <a:noFill/>
                          </a:ln>
                          <a:solidFill>
                            <a:srgbClr val="003300"/>
                          </a:solidFill>
                          <a:effectLst/>
                          <a:uFillTx/>
                          <a:latin typeface="+mn-lt"/>
                          <a:ea typeface="+mn-ea"/>
                          <a:cs typeface="+mn-cs"/>
                          <a:sym typeface="Gill Sans"/>
                        </a:rPr>
                        <a:t>Int J Pharm</a:t>
                      </a:r>
                      <a:r>
                        <a:rPr lang="el-GR" sz="900" b="0" i="0" u="none" strike="noStrike" cap="none" spc="0" baseline="0" dirty="0">
                          <a:ln>
                            <a:noFill/>
                          </a:ln>
                          <a:solidFill>
                            <a:srgbClr val="003300"/>
                          </a:solidFill>
                          <a:effectLst/>
                          <a:uFillTx/>
                          <a:latin typeface="+mn-lt"/>
                          <a:ea typeface="+mn-ea"/>
                          <a:cs typeface="+mn-cs"/>
                          <a:sym typeface="Gill Sans"/>
                        </a:rPr>
                        <a:t>. 2019</a:t>
                      </a:r>
                      <a:r>
                        <a:rPr lang="sr-Latn-RS" sz="900" b="0" i="0" u="none" strike="noStrike" cap="none" spc="0" baseline="0" dirty="0">
                          <a:ln>
                            <a:noFill/>
                          </a:ln>
                          <a:solidFill>
                            <a:srgbClr val="003300"/>
                          </a:solidFill>
                          <a:effectLst/>
                          <a:uFillTx/>
                          <a:latin typeface="+mn-lt"/>
                          <a:ea typeface="+mn-ea"/>
                          <a:cs typeface="+mn-cs"/>
                          <a:sym typeface="Gill Sans"/>
                        </a:rPr>
                        <a:t>,</a:t>
                      </a:r>
                      <a:r>
                        <a:rPr lang="el-GR" sz="900" b="0" i="0" u="none" strike="noStrike" cap="none" spc="0" baseline="0" dirty="0">
                          <a:ln>
                            <a:noFill/>
                          </a:ln>
                          <a:solidFill>
                            <a:srgbClr val="003300"/>
                          </a:solidFill>
                          <a:effectLst/>
                          <a:uFillTx/>
                          <a:latin typeface="+mn-lt"/>
                          <a:ea typeface="+mn-ea"/>
                          <a:cs typeface="+mn-cs"/>
                          <a:sym typeface="Gill Sans"/>
                        </a:rPr>
                        <a:t> doi: 10.1016/j.ijpharm.2019.118624 </a:t>
                      </a:r>
                      <a:r>
                        <a:rPr lang="sr-Latn-RS" sz="900" b="1" i="0" u="none" strike="noStrike" cap="none" spc="0" baseline="0" dirty="0">
                          <a:ln>
                            <a:noFill/>
                          </a:ln>
                          <a:solidFill>
                            <a:srgbClr val="003300"/>
                          </a:solidFill>
                          <a:effectLst/>
                          <a:uFillTx/>
                          <a:latin typeface="+mn-lt"/>
                          <a:ea typeface="+mn-ea"/>
                          <a:cs typeface="+mn-cs"/>
                          <a:sym typeface="Gill Sans"/>
                        </a:rPr>
                        <a:t>(IF 4,845/2019)</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b="0" i="0" u="none" strike="noStrike" cap="none" spc="0" baseline="0" dirty="0">
                        <a:ln>
                          <a:noFill/>
                        </a:ln>
                        <a:solidFill>
                          <a:srgbClr val="003300"/>
                        </a:solidFill>
                        <a:effectLst/>
                        <a:uFillTx/>
                        <a:latin typeface="+mn-lt"/>
                        <a:ea typeface="+mn-ea"/>
                        <a:cs typeface="+mn-cs"/>
                        <a:sym typeface="Gill Sans"/>
                      </a:endParaRPr>
                    </a:p>
                    <a:p>
                      <a:pPr marL="85725" indent="-85725" algn="l"/>
                      <a:r>
                        <a:rPr lang="el-GR" sz="900" b="1" i="0" u="none" strike="noStrike" cap="none" spc="0" baseline="0" dirty="0">
                          <a:ln>
                            <a:noFill/>
                          </a:ln>
                          <a:solidFill>
                            <a:srgbClr val="7030A0"/>
                          </a:solidFill>
                          <a:effectLst/>
                          <a:uFillTx/>
                          <a:latin typeface="+mn-lt"/>
                          <a:ea typeface="+mn-ea"/>
                          <a:cs typeface="+mn-cs"/>
                          <a:sym typeface="Gill Sans"/>
                        </a:rPr>
                        <a:t>Ilić T</a:t>
                      </a:r>
                      <a:r>
                        <a:rPr lang="el-GR" sz="900" b="0" i="0" u="none" strike="noStrike" cap="none" spc="0" baseline="0" dirty="0">
                          <a:ln>
                            <a:noFill/>
                          </a:ln>
                          <a:solidFill>
                            <a:srgbClr val="7030A0"/>
                          </a:solidFill>
                          <a:effectLst/>
                          <a:uFillTx/>
                          <a:latin typeface="+mn-lt"/>
                          <a:ea typeface="+mn-ea"/>
                          <a:cs typeface="+mn-cs"/>
                          <a:sym typeface="Gill Sans"/>
                        </a:rPr>
                        <a:t>, Savić S, Batinić B, Marković B, Schmidberger M, Lunter D, Savić M,</a:t>
                      </a:r>
                      <a:r>
                        <a:rPr lang="el-GR" sz="900" b="1" i="0" u="none" strike="noStrike" cap="none" spc="0" baseline="0" dirty="0">
                          <a:ln>
                            <a:noFill/>
                          </a:ln>
                          <a:solidFill>
                            <a:srgbClr val="7030A0"/>
                          </a:solidFill>
                          <a:effectLst/>
                          <a:uFillTx/>
                          <a:latin typeface="+mn-lt"/>
                          <a:ea typeface="+mn-ea"/>
                          <a:cs typeface="+mn-cs"/>
                          <a:sym typeface="Gill Sans"/>
                        </a:rPr>
                        <a:t> Savić S.</a:t>
                      </a:r>
                      <a:r>
                        <a:rPr lang="sr-Latn-RS" sz="900" b="1"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Combined use of biocompatible nanoemulsions and solid microneedles to improve transport of a model NSAID across the skin: In vitro and in vivo studies. </a:t>
                      </a:r>
                      <a:r>
                        <a:rPr lang="el-GR" sz="900" b="1" i="0" u="sng" strike="noStrike" cap="none" spc="0" baseline="0" dirty="0">
                          <a:ln>
                            <a:noFill/>
                          </a:ln>
                          <a:solidFill>
                            <a:srgbClr val="7030A0"/>
                          </a:solidFill>
                          <a:effectLst/>
                          <a:uFillTx/>
                          <a:latin typeface="+mn-lt"/>
                          <a:ea typeface="+mn-ea"/>
                          <a:cs typeface="+mn-cs"/>
                          <a:sym typeface="Gill Sans"/>
                        </a:rPr>
                        <a:t>Eur J Pharm Sci</a:t>
                      </a:r>
                      <a:r>
                        <a:rPr lang="el-GR" sz="900" b="0" i="0" u="none" strike="noStrike" cap="none" spc="0" baseline="0" dirty="0">
                          <a:ln>
                            <a:noFill/>
                          </a:ln>
                          <a:solidFill>
                            <a:srgbClr val="7030A0"/>
                          </a:solidFill>
                          <a:effectLst/>
                          <a:uFillTx/>
                          <a:latin typeface="+mn-lt"/>
                          <a:ea typeface="+mn-ea"/>
                          <a:cs typeface="+mn-cs"/>
                          <a:sym typeface="Gill Sans"/>
                        </a:rPr>
                        <a:t>. 2</a:t>
                      </a:r>
                      <a:r>
                        <a:rPr lang="sr-Latn-RS" sz="900" b="0" i="0" u="none" strike="noStrike" cap="none" spc="0" baseline="0" dirty="0">
                          <a:ln>
                            <a:noFill/>
                          </a:ln>
                          <a:solidFill>
                            <a:srgbClr val="7030A0"/>
                          </a:solidFill>
                          <a:effectLst/>
                          <a:uFillTx/>
                          <a:latin typeface="+mn-lt"/>
                          <a:ea typeface="+mn-ea"/>
                          <a:cs typeface="+mn-cs"/>
                          <a:sym typeface="Gill Sans"/>
                        </a:rPr>
                        <a:t>018,</a:t>
                      </a:r>
                      <a:r>
                        <a:rPr lang="el-GR" sz="900" b="0" i="0" u="none" strike="noStrike" cap="none" spc="0" baseline="0" dirty="0">
                          <a:ln>
                            <a:noFill/>
                          </a:ln>
                          <a:solidFill>
                            <a:srgbClr val="7030A0"/>
                          </a:solidFill>
                          <a:effectLst/>
                          <a:uFillTx/>
                          <a:latin typeface="+mn-lt"/>
                          <a:ea typeface="+mn-ea"/>
                          <a:cs typeface="+mn-cs"/>
                          <a:sym typeface="Gill Sans"/>
                        </a:rPr>
                        <a:t> doi: 10.1016/j.ejps.2018.09.023. </a:t>
                      </a:r>
                      <a:r>
                        <a:rPr lang="sr-Latn-RS" sz="900" b="1" i="0" u="none" strike="noStrike" cap="none" spc="0" baseline="0" dirty="0">
                          <a:ln>
                            <a:noFill/>
                          </a:ln>
                          <a:solidFill>
                            <a:srgbClr val="7030A0"/>
                          </a:solidFill>
                          <a:effectLst/>
                          <a:uFillTx/>
                          <a:latin typeface="+mn-lt"/>
                          <a:ea typeface="+mn-ea"/>
                          <a:cs typeface="+mn-cs"/>
                          <a:sym typeface="Gill Sans"/>
                        </a:rPr>
                        <a:t>(IF 3,616/2019)</a:t>
                      </a:r>
                      <a:r>
                        <a:rPr lang="sr-Latn-RS" sz="900" b="0" i="0" u="none" strike="noStrike" cap="none" spc="0" baseline="0" dirty="0">
                          <a:ln>
                            <a:noFill/>
                          </a:ln>
                          <a:solidFill>
                            <a:srgbClr val="7030A0"/>
                          </a:solidFill>
                          <a:effectLst/>
                          <a:uFillTx/>
                          <a:latin typeface="+mn-lt"/>
                          <a:ea typeface="+mn-ea"/>
                          <a:cs typeface="+mn-cs"/>
                          <a:sym typeface="Gill Sans"/>
                        </a:rPr>
                        <a:t>.</a:t>
                      </a:r>
                      <a:endParaRPr lang="en-US" sz="900" b="0" i="0" u="none" strike="noStrike" cap="none" spc="0" baseline="0" dirty="0">
                        <a:ln>
                          <a:noFill/>
                        </a:ln>
                        <a:solidFill>
                          <a:srgbClr val="7030A0"/>
                        </a:solidFill>
                        <a:effectLst/>
                        <a:uFillTx/>
                        <a:latin typeface="+mn-lt"/>
                        <a:ea typeface="+mn-ea"/>
                        <a:cs typeface="+mn-cs"/>
                        <a:sym typeface="Gill Sans"/>
                      </a:endParaRPr>
                    </a:p>
                    <a:p>
                      <a:pPr marL="85725" indent="-85725" algn="l"/>
                      <a:r>
                        <a:rPr lang="en-US" sz="900" b="0" i="0" u="none" strike="noStrike" cap="none" spc="0" baseline="0" dirty="0" err="1">
                          <a:ln>
                            <a:noFill/>
                          </a:ln>
                          <a:solidFill>
                            <a:srgbClr val="003300"/>
                          </a:solidFill>
                          <a:effectLst/>
                          <a:uFillTx/>
                          <a:latin typeface="+mn-lt"/>
                          <a:ea typeface="+mn-ea"/>
                          <a:cs typeface="+mn-cs"/>
                          <a:sym typeface="Gill Sans"/>
                        </a:rPr>
                        <a:t>Đorđević</a:t>
                      </a:r>
                      <a:r>
                        <a:rPr lang="en-US" sz="900" b="0" i="0" u="none" strike="noStrike" cap="none" spc="0" baseline="0" dirty="0">
                          <a:ln>
                            <a:noFill/>
                          </a:ln>
                          <a:solidFill>
                            <a:srgbClr val="003300"/>
                          </a:solidFill>
                          <a:effectLst/>
                          <a:uFillTx/>
                          <a:latin typeface="+mn-lt"/>
                          <a:ea typeface="+mn-ea"/>
                          <a:cs typeface="+mn-cs"/>
                          <a:sym typeface="Gill Sans"/>
                        </a:rPr>
                        <a:t> SM, </a:t>
                      </a:r>
                      <a:r>
                        <a:rPr lang="en-US" sz="900" b="0" i="0" u="none" strike="noStrike" cap="none" spc="0" baseline="0" dirty="0" err="1">
                          <a:ln>
                            <a:noFill/>
                          </a:ln>
                          <a:solidFill>
                            <a:srgbClr val="003300"/>
                          </a:solidFill>
                          <a:effectLst/>
                          <a:uFillTx/>
                          <a:latin typeface="+mn-lt"/>
                          <a:ea typeface="+mn-ea"/>
                          <a:cs typeface="+mn-cs"/>
                          <a:sym typeface="Gill Sans"/>
                        </a:rPr>
                        <a:t>Santrač</a:t>
                      </a:r>
                      <a:r>
                        <a:rPr lang="en-US" sz="900" b="0" i="0" u="none" strike="noStrike" cap="none" spc="0" baseline="0" dirty="0">
                          <a:ln>
                            <a:noFill/>
                          </a:ln>
                          <a:solidFill>
                            <a:srgbClr val="003300"/>
                          </a:solidFill>
                          <a:effectLst/>
                          <a:uFillTx/>
                          <a:latin typeface="+mn-lt"/>
                          <a:ea typeface="+mn-ea"/>
                          <a:cs typeface="+mn-cs"/>
                          <a:sym typeface="Gill Sans"/>
                        </a:rPr>
                        <a:t> A, </a:t>
                      </a:r>
                      <a:r>
                        <a:rPr lang="en-US" sz="900" b="0" i="0" u="none" strike="noStrike" cap="none" spc="0" baseline="0" dirty="0" err="1">
                          <a:ln>
                            <a:noFill/>
                          </a:ln>
                          <a:solidFill>
                            <a:srgbClr val="003300"/>
                          </a:solidFill>
                          <a:effectLst/>
                          <a:uFillTx/>
                          <a:latin typeface="+mn-lt"/>
                          <a:ea typeface="+mn-ea"/>
                          <a:cs typeface="+mn-cs"/>
                          <a:sym typeface="Gill Sans"/>
                        </a:rPr>
                        <a:t>Cekić</a:t>
                      </a:r>
                      <a:r>
                        <a:rPr lang="en-US" sz="900" b="0" i="0" u="none" strike="noStrike" cap="none" spc="0" baseline="0" dirty="0">
                          <a:ln>
                            <a:noFill/>
                          </a:ln>
                          <a:solidFill>
                            <a:srgbClr val="003300"/>
                          </a:solidFill>
                          <a:effectLst/>
                          <a:uFillTx/>
                          <a:latin typeface="+mn-lt"/>
                          <a:ea typeface="+mn-ea"/>
                          <a:cs typeface="+mn-cs"/>
                          <a:sym typeface="Gill Sans"/>
                        </a:rPr>
                        <a:t> ND, </a:t>
                      </a:r>
                      <a:r>
                        <a:rPr lang="en-US" sz="900" b="0" i="0" u="none" strike="noStrike" cap="none" spc="0" baseline="0" dirty="0" err="1">
                          <a:ln>
                            <a:noFill/>
                          </a:ln>
                          <a:solidFill>
                            <a:srgbClr val="003300"/>
                          </a:solidFill>
                          <a:effectLst/>
                          <a:uFillTx/>
                          <a:latin typeface="+mn-lt"/>
                          <a:ea typeface="+mn-ea"/>
                          <a:cs typeface="+mn-cs"/>
                          <a:sym typeface="Gill Sans"/>
                        </a:rPr>
                        <a:t>Marković</a:t>
                      </a:r>
                      <a:r>
                        <a:rPr lang="en-US" sz="900" b="0" i="0" u="none" strike="noStrike" cap="none" spc="0" baseline="0" dirty="0">
                          <a:ln>
                            <a:noFill/>
                          </a:ln>
                          <a:solidFill>
                            <a:srgbClr val="003300"/>
                          </a:solidFill>
                          <a:effectLst/>
                          <a:uFillTx/>
                          <a:latin typeface="+mn-lt"/>
                          <a:ea typeface="+mn-ea"/>
                          <a:cs typeface="+mn-cs"/>
                          <a:sym typeface="Gill Sans"/>
                        </a:rPr>
                        <a:t> BD, </a:t>
                      </a:r>
                      <a:r>
                        <a:rPr lang="en-US" sz="900" b="0" i="0" u="none" strike="noStrike" cap="none" spc="0" baseline="0" dirty="0" err="1">
                          <a:ln>
                            <a:noFill/>
                          </a:ln>
                          <a:solidFill>
                            <a:srgbClr val="003300"/>
                          </a:solidFill>
                          <a:effectLst/>
                          <a:uFillTx/>
                          <a:latin typeface="+mn-lt"/>
                          <a:ea typeface="+mn-ea"/>
                          <a:cs typeface="+mn-cs"/>
                          <a:sym typeface="Gill Sans"/>
                        </a:rPr>
                        <a:t>Divović</a:t>
                      </a:r>
                      <a:r>
                        <a:rPr lang="en-US" sz="900" b="0" i="0" u="none" strike="noStrike" cap="none" spc="0" baseline="0" dirty="0">
                          <a:ln>
                            <a:noFill/>
                          </a:ln>
                          <a:solidFill>
                            <a:srgbClr val="003300"/>
                          </a:solidFill>
                          <a:effectLst/>
                          <a:uFillTx/>
                          <a:latin typeface="+mn-lt"/>
                          <a:ea typeface="+mn-ea"/>
                          <a:cs typeface="+mn-cs"/>
                          <a:sym typeface="Gill Sans"/>
                        </a:rPr>
                        <a:t> B, </a:t>
                      </a:r>
                      <a:r>
                        <a:rPr lang="en-US" sz="900" b="1" i="0" u="none" strike="noStrike" cap="none" spc="0" baseline="0" dirty="0" err="1">
                          <a:ln>
                            <a:noFill/>
                          </a:ln>
                          <a:solidFill>
                            <a:srgbClr val="003300"/>
                          </a:solidFill>
                          <a:effectLst/>
                          <a:uFillTx/>
                          <a:latin typeface="+mn-lt"/>
                          <a:ea typeface="+mn-ea"/>
                          <a:cs typeface="+mn-cs"/>
                          <a:sym typeface="Gill Sans"/>
                        </a:rPr>
                        <a:t>Ilić</a:t>
                      </a:r>
                      <a:r>
                        <a:rPr lang="en-US" sz="900" b="1" i="0" u="none" strike="noStrike" cap="none" spc="0" baseline="0" dirty="0">
                          <a:ln>
                            <a:noFill/>
                          </a:ln>
                          <a:solidFill>
                            <a:srgbClr val="003300"/>
                          </a:solidFill>
                          <a:effectLst/>
                          <a:uFillTx/>
                          <a:latin typeface="+mn-lt"/>
                          <a:ea typeface="+mn-ea"/>
                          <a:cs typeface="+mn-cs"/>
                          <a:sym typeface="Gill Sans"/>
                        </a:rPr>
                        <a:t> TM</a:t>
                      </a:r>
                      <a:r>
                        <a:rPr lang="en-US" sz="900" b="0" i="0" u="none" strike="noStrike" cap="none" spc="0" baseline="0" dirty="0">
                          <a:ln>
                            <a:noFill/>
                          </a:ln>
                          <a:solidFill>
                            <a:srgbClr val="003300"/>
                          </a:solidFill>
                          <a:effectLst/>
                          <a:uFillTx/>
                          <a:latin typeface="+mn-lt"/>
                          <a:ea typeface="+mn-ea"/>
                          <a:cs typeface="+mn-cs"/>
                          <a:sym typeface="Gill Sans"/>
                        </a:rPr>
                        <a:t>, </a:t>
                      </a:r>
                      <a:r>
                        <a:rPr lang="en-US" sz="900" b="0" i="0" u="none" strike="noStrike" cap="none" spc="0" baseline="0" dirty="0" err="1">
                          <a:ln>
                            <a:noFill/>
                          </a:ln>
                          <a:solidFill>
                            <a:srgbClr val="003300"/>
                          </a:solidFill>
                          <a:effectLst/>
                          <a:uFillTx/>
                          <a:latin typeface="+mn-lt"/>
                          <a:ea typeface="+mn-ea"/>
                          <a:cs typeface="+mn-cs"/>
                          <a:sym typeface="Gill Sans"/>
                        </a:rPr>
                        <a:t>Savić</a:t>
                      </a:r>
                      <a:r>
                        <a:rPr lang="en-US" sz="900" b="0" i="0" u="none" strike="noStrike" cap="none" spc="0" baseline="0" dirty="0">
                          <a:ln>
                            <a:noFill/>
                          </a:ln>
                          <a:solidFill>
                            <a:srgbClr val="003300"/>
                          </a:solidFill>
                          <a:effectLst/>
                          <a:uFillTx/>
                          <a:latin typeface="+mn-lt"/>
                          <a:ea typeface="+mn-ea"/>
                          <a:cs typeface="+mn-cs"/>
                          <a:sym typeface="Gill Sans"/>
                        </a:rPr>
                        <a:t> MM,</a:t>
                      </a:r>
                      <a:r>
                        <a:rPr lang="en-US" sz="900" b="1" i="0" u="none" strike="noStrike" cap="none" spc="0" baseline="0" dirty="0">
                          <a:ln>
                            <a:noFill/>
                          </a:ln>
                          <a:solidFill>
                            <a:srgbClr val="003300"/>
                          </a:solidFill>
                          <a:effectLst/>
                          <a:uFillTx/>
                          <a:latin typeface="+mn-lt"/>
                          <a:ea typeface="+mn-ea"/>
                          <a:cs typeface="+mn-cs"/>
                          <a:sym typeface="Gill Sans"/>
                        </a:rPr>
                        <a:t> </a:t>
                      </a:r>
                      <a:r>
                        <a:rPr lang="en-US" sz="900" b="1" i="0" u="none" strike="noStrike" cap="none" spc="0" baseline="0" dirty="0" err="1">
                          <a:ln>
                            <a:noFill/>
                          </a:ln>
                          <a:solidFill>
                            <a:srgbClr val="003300"/>
                          </a:solidFill>
                          <a:effectLst/>
                          <a:uFillTx/>
                          <a:latin typeface="+mn-lt"/>
                          <a:ea typeface="+mn-ea"/>
                          <a:cs typeface="+mn-cs"/>
                          <a:sym typeface="Gill Sans"/>
                        </a:rPr>
                        <a:t>Savić</a:t>
                      </a:r>
                      <a:r>
                        <a:rPr lang="en-US" sz="900" b="1" i="0" u="none" strike="noStrike" cap="none" spc="0" baseline="0" dirty="0">
                          <a:ln>
                            <a:noFill/>
                          </a:ln>
                          <a:solidFill>
                            <a:srgbClr val="003300"/>
                          </a:solidFill>
                          <a:effectLst/>
                          <a:uFillTx/>
                          <a:latin typeface="+mn-lt"/>
                          <a:ea typeface="+mn-ea"/>
                          <a:cs typeface="+mn-cs"/>
                          <a:sym typeface="Gill Sans"/>
                        </a:rPr>
                        <a:t> SD. Parenteral </a:t>
                      </a:r>
                      <a:r>
                        <a:rPr lang="en-US" sz="900" b="1" i="0" u="none" strike="noStrike" cap="none" spc="0" baseline="0" dirty="0" err="1">
                          <a:ln>
                            <a:noFill/>
                          </a:ln>
                          <a:solidFill>
                            <a:srgbClr val="003300"/>
                          </a:solidFill>
                          <a:effectLst/>
                          <a:uFillTx/>
                          <a:latin typeface="+mn-lt"/>
                          <a:ea typeface="+mn-ea"/>
                          <a:cs typeface="+mn-cs"/>
                          <a:sym typeface="Gill Sans"/>
                        </a:rPr>
                        <a:t>nanoemulsions</a:t>
                      </a:r>
                      <a:r>
                        <a:rPr lang="en-US" sz="900" b="1" i="0" u="none" strike="noStrike" cap="none" spc="0" baseline="0" dirty="0">
                          <a:ln>
                            <a:noFill/>
                          </a:ln>
                          <a:solidFill>
                            <a:srgbClr val="003300"/>
                          </a:solidFill>
                          <a:effectLst/>
                          <a:uFillTx/>
                          <a:latin typeface="+mn-lt"/>
                          <a:ea typeface="+mn-ea"/>
                          <a:cs typeface="+mn-cs"/>
                          <a:sym typeface="Gill Sans"/>
                        </a:rPr>
                        <a:t> of </a:t>
                      </a:r>
                      <a:r>
                        <a:rPr lang="en-US" sz="900" b="1" i="0" u="none" strike="noStrike" cap="none" spc="0" baseline="0" dirty="0" err="1">
                          <a:ln>
                            <a:noFill/>
                          </a:ln>
                          <a:solidFill>
                            <a:srgbClr val="003300"/>
                          </a:solidFill>
                          <a:effectLst/>
                          <a:uFillTx/>
                          <a:latin typeface="+mn-lt"/>
                          <a:ea typeface="+mn-ea"/>
                          <a:cs typeface="+mn-cs"/>
                          <a:sym typeface="Gill Sans"/>
                        </a:rPr>
                        <a:t>risperidone</a:t>
                      </a:r>
                      <a:r>
                        <a:rPr lang="en-US" sz="900" b="1" i="0" u="none" strike="noStrike" cap="none" spc="0" baseline="0" dirty="0">
                          <a:ln>
                            <a:noFill/>
                          </a:ln>
                          <a:solidFill>
                            <a:srgbClr val="003300"/>
                          </a:solidFill>
                          <a:effectLst/>
                          <a:uFillTx/>
                          <a:latin typeface="+mn-lt"/>
                          <a:ea typeface="+mn-ea"/>
                          <a:cs typeface="+mn-cs"/>
                          <a:sym typeface="Gill Sans"/>
                        </a:rPr>
                        <a:t> for enhanced brain delivery in acute psychosis: Physicochemical and in vivo performances.</a:t>
                      </a:r>
                      <a:r>
                        <a:rPr lang="en-US" sz="900" b="0" i="0" u="none" strike="noStrike" cap="none" spc="0" baseline="0" dirty="0">
                          <a:ln>
                            <a:noFill/>
                          </a:ln>
                          <a:solidFill>
                            <a:srgbClr val="003300"/>
                          </a:solidFill>
                          <a:effectLst/>
                          <a:uFillTx/>
                          <a:latin typeface="+mn-lt"/>
                          <a:ea typeface="+mn-ea"/>
                          <a:cs typeface="+mn-cs"/>
                          <a:sym typeface="Gill Sans"/>
                        </a:rPr>
                        <a:t> </a:t>
                      </a:r>
                      <a:r>
                        <a:rPr lang="en-US" sz="900" b="1" i="0" u="sng" strike="noStrike" cap="none" spc="0" baseline="0" dirty="0" err="1">
                          <a:ln>
                            <a:noFill/>
                          </a:ln>
                          <a:solidFill>
                            <a:srgbClr val="003300"/>
                          </a:solidFill>
                          <a:effectLst/>
                          <a:uFillTx/>
                          <a:latin typeface="+mn-lt"/>
                          <a:ea typeface="+mn-ea"/>
                          <a:cs typeface="+mn-cs"/>
                          <a:sym typeface="Gill Sans"/>
                        </a:rPr>
                        <a:t>Int</a:t>
                      </a:r>
                      <a:r>
                        <a:rPr lang="en-US" sz="900" b="1" i="0" u="sng" strike="noStrike" cap="none" spc="0" baseline="0" dirty="0">
                          <a:ln>
                            <a:noFill/>
                          </a:ln>
                          <a:solidFill>
                            <a:srgbClr val="003300"/>
                          </a:solidFill>
                          <a:effectLst/>
                          <a:uFillTx/>
                          <a:latin typeface="+mn-lt"/>
                          <a:ea typeface="+mn-ea"/>
                          <a:cs typeface="+mn-cs"/>
                          <a:sym typeface="Gill Sans"/>
                        </a:rPr>
                        <a:t> J Pharm</a:t>
                      </a:r>
                      <a:r>
                        <a:rPr lang="en-US" sz="900" b="0" i="0" u="none" strike="noStrike" cap="none" spc="0" baseline="0" dirty="0">
                          <a:ln>
                            <a:noFill/>
                          </a:ln>
                          <a:solidFill>
                            <a:srgbClr val="003300"/>
                          </a:solidFill>
                          <a:effectLst/>
                          <a:uFillTx/>
                          <a:latin typeface="+mn-lt"/>
                          <a:ea typeface="+mn-ea"/>
                          <a:cs typeface="+mn-cs"/>
                          <a:sym typeface="Gill Sans"/>
                        </a:rPr>
                        <a:t>. 2017 </a:t>
                      </a:r>
                      <a:r>
                        <a:rPr lang="en-US" sz="900" b="0" i="0" u="none" strike="noStrike" cap="none" spc="0" baseline="0" dirty="0" err="1">
                          <a:ln>
                            <a:noFill/>
                          </a:ln>
                          <a:solidFill>
                            <a:srgbClr val="003300"/>
                          </a:solidFill>
                          <a:effectLst/>
                          <a:uFillTx/>
                          <a:latin typeface="+mn-lt"/>
                          <a:ea typeface="+mn-ea"/>
                          <a:cs typeface="+mn-cs"/>
                          <a:sym typeface="Gill Sans"/>
                        </a:rPr>
                        <a:t>doi</a:t>
                      </a:r>
                      <a:r>
                        <a:rPr lang="en-US" sz="900" b="0" i="0" u="none" strike="noStrike" cap="none" spc="0" baseline="0" dirty="0">
                          <a:ln>
                            <a:noFill/>
                          </a:ln>
                          <a:solidFill>
                            <a:srgbClr val="003300"/>
                          </a:solidFill>
                          <a:effectLst/>
                          <a:uFillTx/>
                          <a:latin typeface="+mn-lt"/>
                          <a:ea typeface="+mn-ea"/>
                          <a:cs typeface="+mn-cs"/>
                          <a:sym typeface="Gill Sans"/>
                        </a:rPr>
                        <a:t>: 10.1016/j.ijpharm.2017.05.051. </a:t>
                      </a:r>
                      <a:r>
                        <a:rPr lang="sr-Latn-RS" sz="900" b="1" i="0" u="none" strike="noStrike" cap="none" spc="0" baseline="0" dirty="0">
                          <a:ln>
                            <a:noFill/>
                          </a:ln>
                          <a:solidFill>
                            <a:srgbClr val="003300"/>
                          </a:solidFill>
                          <a:effectLst/>
                          <a:uFillTx/>
                          <a:latin typeface="+mn-lt"/>
                          <a:ea typeface="+mn-ea"/>
                          <a:cs typeface="+mn-cs"/>
                          <a:sym typeface="Gill Sans"/>
                        </a:rPr>
                        <a:t>(IF 4,213/2018)</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u="none"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16388959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729676" y="507748"/>
            <a:ext cx="4171014"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Svetlana Ibrić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729676" y="2878224"/>
            <a:ext cx="6580456" cy="687368"/>
          </a:xfrm>
        </p:spPr>
        <p:txBody>
          <a:bodyPr/>
          <a:lstStyle/>
          <a:p>
            <a:r>
              <a:rPr lang="sr-Latn-RS" dirty="0" smtClean="0">
                <a:solidFill>
                  <a:srgbClr val="7030A0"/>
                </a:solidFill>
              </a:rPr>
              <a:t>Farmaceutska tehnologija</a:t>
            </a:r>
            <a:endParaRPr lang="en-US" dirty="0" smtClean="0">
              <a:solidFill>
                <a:srgbClr val="7030A0"/>
              </a:solidFill>
            </a:endParaRPr>
          </a:p>
          <a:p>
            <a:r>
              <a:rPr lang="en-US" dirty="0" smtClean="0">
                <a:solidFill>
                  <a:srgbClr val="7030A0"/>
                </a:solidFill>
              </a:rPr>
              <a:t>I KOZMETOLOGIJA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93075475"/>
              </p:ext>
            </p:extLst>
          </p:nvPr>
        </p:nvGraphicFramePr>
        <p:xfrm>
          <a:off x="729676" y="3515632"/>
          <a:ext cx="6605757" cy="7150608"/>
        </p:xfrm>
        <a:graphic>
          <a:graphicData uri="http://schemas.openxmlformats.org/drawingml/2006/table">
            <a:tbl>
              <a:tblPr firstRow="1" firstCol="1" bandRow="1">
                <a:tableStyleId>{5940675A-B579-460E-94D1-54222C63F5DA}</a:tableStyleId>
              </a:tblPr>
              <a:tblGrid>
                <a:gridCol w="789842">
                  <a:extLst>
                    <a:ext uri="{9D8B030D-6E8A-4147-A177-3AD203B41FA5}">
                      <a16:colId xmlns:a16="http://schemas.microsoft.com/office/drawing/2014/main" xmlns="" val="20000"/>
                    </a:ext>
                  </a:extLst>
                </a:gridCol>
                <a:gridCol w="5815915">
                  <a:extLst>
                    <a:ext uri="{9D8B030D-6E8A-4147-A177-3AD203B41FA5}">
                      <a16:colId xmlns:a16="http://schemas.microsoft.com/office/drawing/2014/main" xmlns="" val="20001"/>
                    </a:ext>
                  </a:extLst>
                </a:gridCol>
              </a:tblGrid>
              <a:tr h="198672">
                <a:tc>
                  <a:txBody>
                    <a:bodyPr/>
                    <a:lstStyle/>
                    <a:p>
                      <a:pPr algn="l">
                        <a:spcAft>
                          <a:spcPts val="0"/>
                        </a:spcAft>
                      </a:pPr>
                      <a:r>
                        <a:rPr lang="sr-Latn-RS" sz="800" kern="1200" dirty="0" smtClean="0">
                          <a:solidFill>
                            <a:srgbClr val="7030A0"/>
                          </a:solidFill>
                          <a:effectLst/>
                          <a:latin typeface="Gill Sans Light (Body)"/>
                        </a:rPr>
                        <a:t>Naslovi istraživačkih tema:</a:t>
                      </a:r>
                      <a:endParaRPr lang="en-US" sz="8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Formulacioni pristupi za poboljšanje rastvorljivosti i biološke raspoloživosti teško rastvorljivih lekovitih supstanci</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Primena tehnika 3D i 2D štampe u razvoju farmaceutskih oblika lekova</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Primena optimizacionih tehnika, metoda multivarijante analize i mašinskog učenja u razvoju formulacije i procesa</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Primena fiziološki-zasnovanog modelovanja u biofarmaceutskoj karakterizaciji i predviđanju bioperformansi lekovitih supstanci/farmaceutskih preparata</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Razvoj savremenih terapijskih sistema zasnovanih na mikro- i nanoinkapsulaciji lekovite supstance za različite puteve primene</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7030A0"/>
                          </a:solidFill>
                          <a:effectLst/>
                          <a:latin typeface="Gill Sans Light (Body)"/>
                        </a:rPr>
                        <a:t>Preformulaciona i formulaciona istraživanja lekovitih i pomoćnih supstanci u razvoju čvrstih farmaceutskih oblika lekova za različite puteve primene</a:t>
                      </a:r>
                      <a:endParaRPr lang="vi-VN" sz="8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61093">
                <a:tc>
                  <a:txBody>
                    <a:bodyPr/>
                    <a:lstStyle/>
                    <a:p>
                      <a:pPr algn="l">
                        <a:spcAft>
                          <a:spcPts val="0"/>
                        </a:spcAft>
                      </a:pPr>
                      <a:r>
                        <a:rPr lang="sr-Latn-RS" sz="800" kern="1200" dirty="0">
                          <a:solidFill>
                            <a:srgbClr val="003300"/>
                          </a:solidFill>
                          <a:effectLst/>
                          <a:latin typeface="Gill Sans Light (Body)"/>
                        </a:rPr>
                        <a:t>Članovi tima:</a:t>
                      </a:r>
                      <a:endParaRPr lang="en-US" sz="8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Svetlana Ibrić, 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Jelena Parojčić, 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Dragana Vasiljević, vanredni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Sandra Cvijić, vanredni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Ljiljana Đekić, vanredni profesor </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Jelena Đuriš, vanredni profesor</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Đorđe Medarević, viši naučni saradnik</a:t>
                      </a:r>
                    </a:p>
                    <a:p>
                      <a:pPr marL="0" marR="0" indent="0" algn="l" defTabSz="584200" eaLnBrk="1" fontAlgn="auto" latinLnBrk="0" hangingPunct="1">
                        <a:lnSpc>
                          <a:spcPct val="115000"/>
                        </a:lnSpc>
                        <a:spcBef>
                          <a:spcPts val="0"/>
                        </a:spcBef>
                        <a:spcAft>
                          <a:spcPts val="0"/>
                        </a:spcAft>
                        <a:buClrTx/>
                        <a:buSzTx/>
                        <a:buFontTx/>
                        <a:buNone/>
                        <a:tabLst/>
                        <a:defRPr/>
                      </a:pPr>
                      <a:r>
                        <a:rPr lang="vi-VN" sz="800" kern="1200" dirty="0" smtClean="0">
                          <a:solidFill>
                            <a:srgbClr val="003300"/>
                          </a:solidFill>
                          <a:effectLst/>
                          <a:latin typeface="Gill Sans Light (Body)"/>
                        </a:rPr>
                        <a:t>Dr Ivana Aleksić, docent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800" kern="1200" dirty="0">
                          <a:solidFill>
                            <a:srgbClr val="7030A0"/>
                          </a:solidFill>
                          <a:effectLst/>
                          <a:latin typeface="Gill Sans Light (Body)"/>
                        </a:rPr>
                        <a:t>Oprema i metode:</a:t>
                      </a:r>
                      <a:endParaRPr lang="en-US" sz="8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800" kern="1200" dirty="0" smtClean="0">
                          <a:solidFill>
                            <a:srgbClr val="7030A0"/>
                          </a:solidFill>
                          <a:effectLst/>
                          <a:latin typeface="Gill Sans Light (Body)"/>
                        </a:rPr>
                        <a:t>OYSTAR Hüttlin Mycrolab fluid-bed uređaj</a:t>
                      </a:r>
                    </a:p>
                    <a:p>
                      <a:pPr algn="l">
                        <a:spcAft>
                          <a:spcPts val="0"/>
                        </a:spcAft>
                      </a:pPr>
                      <a:r>
                        <a:rPr lang="vi-VN" sz="800" kern="1200" dirty="0" smtClean="0">
                          <a:solidFill>
                            <a:srgbClr val="7030A0"/>
                          </a:solidFill>
                          <a:effectLst/>
                          <a:latin typeface="Gill Sans Light (Body)"/>
                        </a:rPr>
                        <a:t>Gamlen D-series uređaj za dinamičku kompakciju praškova</a:t>
                      </a:r>
                    </a:p>
                    <a:p>
                      <a:pPr algn="l">
                        <a:spcAft>
                          <a:spcPts val="0"/>
                        </a:spcAft>
                      </a:pPr>
                      <a:r>
                        <a:rPr lang="vi-VN" sz="800" kern="1200" dirty="0" smtClean="0">
                          <a:solidFill>
                            <a:srgbClr val="7030A0"/>
                          </a:solidFill>
                          <a:effectLst/>
                          <a:latin typeface="Gill Sans Light (Body)"/>
                        </a:rPr>
                        <a:t>Sintratec SLS 3D štampač</a:t>
                      </a:r>
                    </a:p>
                    <a:p>
                      <a:pPr algn="l">
                        <a:spcAft>
                          <a:spcPts val="0"/>
                        </a:spcAft>
                      </a:pPr>
                      <a:r>
                        <a:rPr lang="vi-VN" sz="800" kern="1200" dirty="0" smtClean="0">
                          <a:solidFill>
                            <a:srgbClr val="7030A0"/>
                          </a:solidFill>
                          <a:effectLst/>
                          <a:latin typeface="Gill Sans Light (Body)"/>
                        </a:rPr>
                        <a:t>Ultimaker 2 3D štampač</a:t>
                      </a:r>
                    </a:p>
                    <a:p>
                      <a:pPr algn="l">
                        <a:spcAft>
                          <a:spcPts val="0"/>
                        </a:spcAft>
                      </a:pPr>
                      <a:r>
                        <a:rPr lang="vi-VN" sz="800" kern="1200" dirty="0" smtClean="0">
                          <a:solidFill>
                            <a:srgbClr val="7030A0"/>
                          </a:solidFill>
                          <a:effectLst/>
                          <a:latin typeface="Gill Sans Light (Body)"/>
                        </a:rPr>
                        <a:t>Wanhao Duplicator 8 3D štampač</a:t>
                      </a:r>
                    </a:p>
                    <a:p>
                      <a:pPr algn="l">
                        <a:spcAft>
                          <a:spcPts val="0"/>
                        </a:spcAft>
                      </a:pPr>
                      <a:r>
                        <a:rPr lang="vi-VN" sz="800" kern="1200" dirty="0" smtClean="0">
                          <a:solidFill>
                            <a:srgbClr val="7030A0"/>
                          </a:solidFill>
                          <a:effectLst/>
                          <a:latin typeface="Gill Sans Light (Body)"/>
                        </a:rPr>
                        <a:t>Korsch EK0 ekscenter tablet mašina</a:t>
                      </a:r>
                    </a:p>
                    <a:p>
                      <a:pPr algn="l">
                        <a:spcAft>
                          <a:spcPts val="0"/>
                        </a:spcAft>
                      </a:pPr>
                      <a:r>
                        <a:rPr lang="vi-VN" sz="800" kern="1200" dirty="0" smtClean="0">
                          <a:solidFill>
                            <a:srgbClr val="7030A0"/>
                          </a:solidFill>
                          <a:effectLst/>
                          <a:latin typeface="Gill Sans Light (Body)"/>
                        </a:rPr>
                        <a:t>Erweka DT 600 i DT 126 light uređaji za ispitivanje brzine rastvaranja sa rotirajućom lopaticom i korpicom</a:t>
                      </a:r>
                    </a:p>
                    <a:p>
                      <a:pPr algn="l">
                        <a:spcAft>
                          <a:spcPts val="0"/>
                        </a:spcAft>
                      </a:pPr>
                      <a:r>
                        <a:rPr lang="vi-VN" sz="800" kern="1200" dirty="0" smtClean="0">
                          <a:solidFill>
                            <a:srgbClr val="7030A0"/>
                          </a:solidFill>
                          <a:effectLst/>
                          <a:latin typeface="Gill Sans Light (Body)"/>
                        </a:rPr>
                        <a:t>Sotax CE7 uređaj za ispitivanje brzine rastvaranja sa protočnom ćelijom</a:t>
                      </a:r>
                    </a:p>
                    <a:p>
                      <a:pPr algn="l">
                        <a:spcAft>
                          <a:spcPts val="0"/>
                        </a:spcAft>
                      </a:pPr>
                      <a:r>
                        <a:rPr lang="vi-VN" sz="800" kern="1200" dirty="0" smtClean="0">
                          <a:solidFill>
                            <a:srgbClr val="7030A0"/>
                          </a:solidFill>
                          <a:effectLst/>
                          <a:latin typeface="Gill Sans Light (Body)"/>
                        </a:rPr>
                        <a:t>Bio Dis VK 750 D uređaj za ispitivanje brzine rastvaranja sa cilindrom sa povratnim kretanjem</a:t>
                      </a:r>
                    </a:p>
                    <a:p>
                      <a:pPr algn="l">
                        <a:spcAft>
                          <a:spcPts val="0"/>
                        </a:spcAft>
                      </a:pPr>
                      <a:r>
                        <a:rPr lang="vi-VN" sz="800" kern="1200" dirty="0" smtClean="0">
                          <a:solidFill>
                            <a:srgbClr val="7030A0"/>
                          </a:solidFill>
                          <a:effectLst/>
                          <a:latin typeface="Gill Sans Light (Body)"/>
                        </a:rPr>
                        <a:t>Erweka ZT 52 uređaj za ispitivanje raspadljivosti čvrstih farmaceutskih oblika</a:t>
                      </a:r>
                    </a:p>
                    <a:p>
                      <a:pPr algn="l">
                        <a:spcAft>
                          <a:spcPts val="0"/>
                        </a:spcAft>
                      </a:pPr>
                      <a:r>
                        <a:rPr lang="vi-VN" sz="800" kern="1200" dirty="0" smtClean="0">
                          <a:solidFill>
                            <a:srgbClr val="7030A0"/>
                          </a:solidFill>
                          <a:effectLst/>
                          <a:latin typeface="Gill Sans Light (Body)"/>
                        </a:rPr>
                        <a:t>Paar Physica RHEOLAB MC-120 rotacioni reometar</a:t>
                      </a:r>
                    </a:p>
                    <a:p>
                      <a:pPr algn="l">
                        <a:spcAft>
                          <a:spcPts val="0"/>
                        </a:spcAft>
                      </a:pPr>
                      <a:r>
                        <a:rPr lang="vi-VN" sz="800" kern="1200" dirty="0" smtClean="0">
                          <a:solidFill>
                            <a:srgbClr val="7030A0"/>
                          </a:solidFill>
                          <a:effectLst/>
                          <a:latin typeface="Gill Sans Light (Body)"/>
                        </a:rPr>
                        <a:t>Olympus BX53-P polarizacioni mikroskop</a:t>
                      </a:r>
                    </a:p>
                    <a:p>
                      <a:pPr algn="l">
                        <a:spcAft>
                          <a:spcPts val="0"/>
                        </a:spcAft>
                      </a:pPr>
                      <a:r>
                        <a:rPr lang="vi-VN" sz="800" kern="1200" dirty="0" smtClean="0">
                          <a:solidFill>
                            <a:srgbClr val="7030A0"/>
                          </a:solidFill>
                          <a:effectLst/>
                          <a:latin typeface="Gill Sans Light (Body)"/>
                        </a:rPr>
                        <a:t>DSC 1 diferencijalni skenirajući kalorimetar</a:t>
                      </a:r>
                    </a:p>
                    <a:p>
                      <a:pPr algn="l">
                        <a:spcAft>
                          <a:spcPts val="0"/>
                        </a:spcAft>
                      </a:pPr>
                      <a:r>
                        <a:rPr lang="vi-VN" sz="800" kern="1200" dirty="0" smtClean="0">
                          <a:solidFill>
                            <a:srgbClr val="7030A0"/>
                          </a:solidFill>
                          <a:effectLst/>
                          <a:latin typeface="Gill Sans Light (Body)"/>
                        </a:rPr>
                        <a:t>Erweka TBH 125 uređaj za ispitivanje otpornosti tableta na lomljenje </a:t>
                      </a:r>
                    </a:p>
                    <a:p>
                      <a:pPr algn="l">
                        <a:spcAft>
                          <a:spcPts val="0"/>
                        </a:spcAft>
                      </a:pPr>
                      <a:r>
                        <a:rPr lang="vi-VN" sz="800" kern="1200" dirty="0" smtClean="0">
                          <a:solidFill>
                            <a:srgbClr val="7030A0"/>
                          </a:solidFill>
                          <a:effectLst/>
                          <a:latin typeface="Gill Sans Light (Body)"/>
                        </a:rPr>
                        <a:t>Shimadzu EZ-LX analizator teksture </a:t>
                      </a:r>
                    </a:p>
                    <a:p>
                      <a:pPr algn="l">
                        <a:spcAft>
                          <a:spcPts val="0"/>
                        </a:spcAft>
                      </a:pPr>
                      <a:endParaRPr lang="vi-VN" sz="200" kern="1200" dirty="0" smtClean="0">
                        <a:solidFill>
                          <a:srgbClr val="7030A0"/>
                        </a:solidFill>
                        <a:effectLst/>
                        <a:latin typeface="Gill Sans Light (Body)"/>
                      </a:endParaRPr>
                    </a:p>
                    <a:p>
                      <a:pPr algn="l">
                        <a:spcAft>
                          <a:spcPts val="0"/>
                        </a:spcAft>
                      </a:pPr>
                      <a:r>
                        <a:rPr lang="vi-VN" sz="800" kern="1200" dirty="0" smtClean="0">
                          <a:solidFill>
                            <a:srgbClr val="7030A0"/>
                          </a:solidFill>
                          <a:effectLst/>
                          <a:latin typeface="Gill Sans Light (Body)"/>
                        </a:rPr>
                        <a:t>Licence za softvere</a:t>
                      </a:r>
                    </a:p>
                    <a:p>
                      <a:pPr algn="l">
                        <a:spcAft>
                          <a:spcPts val="0"/>
                        </a:spcAft>
                      </a:pPr>
                      <a:r>
                        <a:rPr lang="vi-VN" sz="800" kern="1200" dirty="0" smtClean="0">
                          <a:solidFill>
                            <a:srgbClr val="7030A0"/>
                          </a:solidFill>
                          <a:effectLst/>
                          <a:latin typeface="Gill Sans Light (Body)"/>
                        </a:rPr>
                        <a:t>GastroPlusTM programski paket (v. 9.8.0002, Simulations Plus Inc., Lancaster, CA, USA)</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59014">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800" b="0" i="0" u="none" strike="noStrike" kern="1200" cap="none" spc="0" baseline="0" dirty="0" smtClean="0">
                          <a:ln>
                            <a:noFill/>
                          </a:ln>
                          <a:solidFill>
                            <a:srgbClr val="003300"/>
                          </a:solidFill>
                          <a:effectLst/>
                          <a:uFillTx/>
                          <a:latin typeface="+mn-lt"/>
                          <a:ea typeface="+mn-ea"/>
                          <a:cs typeface="+mn-cs"/>
                          <a:sym typeface="Gill Sans"/>
                        </a:rPr>
                        <a:t>Projekti:</a:t>
                      </a:r>
                      <a:endParaRPr lang="en-US" sz="800" b="0" i="0" u="none" strike="noStrike" cap="none" spc="0" baseline="0" dirty="0" smtClean="0">
                        <a:ln>
                          <a:noFill/>
                        </a:ln>
                        <a:solidFill>
                          <a:srgbClr val="003300"/>
                        </a:solidFill>
                        <a:effectLst/>
                        <a:uFillTx/>
                        <a:latin typeface="+mn-lt"/>
                        <a:ea typeface="Times New Roman"/>
                        <a:cs typeface="Times New Roman"/>
                        <a:sym typeface="Gill Sans"/>
                      </a:endParaRPr>
                    </a:p>
                    <a:p>
                      <a:pPr algn="l">
                        <a:spcAft>
                          <a:spcPts val="0"/>
                        </a:spcAft>
                      </a:pPr>
                      <a:endParaRPr lang="en-US" sz="8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Institucionalno finansiranje putem Ugovora sa MPNTR-om, evidencioni br. 451-03-9/2021-14/200161</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Projekat podržan od strane FDA: “Robust In Vitro/In Silico Model to Accelerate Generic Drug Product Development for the Oral Cavity Route of Administration” (2020-2023)</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Projekat naučne i tehnološke saradnje Republike Srbije i Narodne Republike Kine: ”Razvoj inhalacionih nanolekova za ciljanu terapiju bolesti pluća primenom inovativnog eksperimentalno-računarskog pristupa” (2021-2022)</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CEEPUS projekat: “Central European Knowledge Alliance for Teaching, Learning &amp; Research in Pharmaceutical Technology” CIII-RS-1113-00-1718 (od 2017)</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COST akcija: “European Network on Understanding Gastrointestinal Absorption-related Processes (UNGAP)” br. CA16205 (2017-2021)</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COST akcija: “European Network of Bioadhesion Expertise: Fundamental Knowledge to Inspire Advanced Bonding” br. CA15216 (2016-2020)</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COST akcija: “Simulation and Pharmaceutical Technologies for Advanced Patient-tailored Inhaled Medicines (SimInhale)” br. MP1404 (2016-2019)</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Projekat bilateralne naučno-tehnološke saradnje između Republike Srbije i SR Nemačke: „Primena mašinskog učenja u razvoju prostora za dizajn u razvoju čvrstih farmaceutskih oblika” (2013-2014)</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Projekat: „Razvoj proizvoda i tehnologija koje obezbeđuju željeno oslobađanje lekovitih supstanci iz čvrstih farmaceutskih oblika”, finansiran od strane Ministarstva prosvete, nauke i tehnološkog razvoja Republike Srbije (2011-2019)</a:t>
                      </a:r>
                    </a:p>
                    <a:p>
                      <a:pPr marL="0" lvl="0" indent="0" algn="l">
                        <a:buFont typeface="+mj-lt"/>
                        <a:buNone/>
                      </a:pPr>
                      <a:r>
                        <a:rPr lang="vi-VN" sz="800" b="0" i="0" u="none" strike="noStrike" cap="none" spc="0" baseline="0" dirty="0" smtClean="0">
                          <a:ln>
                            <a:noFill/>
                          </a:ln>
                          <a:solidFill>
                            <a:srgbClr val="003300"/>
                          </a:solidFill>
                          <a:effectLst/>
                          <a:uFillTx/>
                          <a:latin typeface="+mn-lt"/>
                          <a:ea typeface="Calibri"/>
                          <a:cs typeface="Times New Roman"/>
                          <a:sym typeface="Gill Sans"/>
                        </a:rPr>
                        <a:t>Projekat: „Razvoj novih inkapsulacionih i enzimskih tehnologija za proizvodnju biokatalizatora i biološki aktivnih komponenata hrane u cilju povećanja njene konkurentnosti, kvaliteta i bezbednosti”, finansiran od strane Ministarstva prosvete, nauke i tehnološkog razvoja Republike Srbije (2011-2019)</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1026" name="Picture 2" descr="http://www.pharmacy.bg.ac.rs/img/Zaposleni/Redovni%20profesori/Svetlana%20Ibr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9066" y="1438547"/>
            <a:ext cx="1408332" cy="1346200"/>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767355" y="4733410"/>
            <a:ext cx="3160941" cy="1224951"/>
          </a:xfrm>
          <a:prstGeom prst="rect">
            <a:avLst/>
          </a:prstGeom>
        </p:spPr>
        <p:txBody>
          <a:bodyPr wrap="square">
            <a:spAutoFit/>
          </a:bodyPr>
          <a:lstStyle/>
          <a:p>
            <a:pPr algn="l" hangingPunct="1">
              <a:lnSpc>
                <a:spcPct val="115000"/>
              </a:lnSpc>
              <a:defRPr/>
            </a:pPr>
            <a:r>
              <a:rPr lang="vi-VN" sz="800" i="0" kern="1200" dirty="0">
                <a:solidFill>
                  <a:srgbClr val="003300"/>
                </a:solidFill>
                <a:latin typeface="Gill Sans Light (Body)"/>
              </a:rPr>
              <a:t>Dr Milica Drašković, asistent sa doktoratom</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Marijana Madžarević, istraživač-saradnik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Ivana Vasiljević, istraživač-saradnik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Jelisaveta Ignjatović, istraživač-saradnik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Ivana Kurćubić, istraživač-saradnik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Ana Ćirić, istraživač-pripravnik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Erna Turković, istraživač-pripravnik</a:t>
            </a:r>
          </a:p>
          <a:p>
            <a:pPr algn="l" hangingPunct="1">
              <a:lnSpc>
                <a:spcPct val="115000"/>
              </a:lnSpc>
              <a:defRPr/>
            </a:pPr>
            <a:r>
              <a:rPr lang="sr-Latn-RS" sz="800" i="0" kern="1200" dirty="0">
                <a:solidFill>
                  <a:srgbClr val="003300"/>
                </a:solidFill>
                <a:latin typeface="Gill Sans Light (Body)"/>
              </a:rPr>
              <a:t>M</a:t>
            </a:r>
            <a:r>
              <a:rPr lang="vi-VN" sz="800" i="0" kern="1200" dirty="0" smtClean="0">
                <a:solidFill>
                  <a:srgbClr val="003300"/>
                </a:solidFill>
                <a:latin typeface="Gill Sans Light (Body)"/>
              </a:rPr>
              <a:t>ag</a:t>
            </a:r>
            <a:r>
              <a:rPr lang="vi-VN" sz="800" i="0" kern="1200" dirty="0">
                <a:solidFill>
                  <a:srgbClr val="003300"/>
                </a:solidFill>
                <a:latin typeface="Gill Sans Light (Body)"/>
              </a:rPr>
              <a:t>. farm. Nikola Pešić, istraživač-pripravnik</a:t>
            </a:r>
          </a:p>
        </p:txBody>
      </p:sp>
    </p:spTree>
    <p:extLst>
      <p:ext uri="{BB962C8B-B14F-4D97-AF65-F5344CB8AC3E}">
        <p14:creationId xmlns:p14="http://schemas.microsoft.com/office/powerpoint/2010/main" val="373381269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74860114"/>
              </p:ext>
            </p:extLst>
          </p:nvPr>
        </p:nvGraphicFramePr>
        <p:xfrm>
          <a:off x="560632" y="1685334"/>
          <a:ext cx="6439999" cy="8473440"/>
        </p:xfrm>
        <a:graphic>
          <a:graphicData uri="http://schemas.openxmlformats.org/drawingml/2006/table">
            <a:tbl>
              <a:tblPr firstRow="1" firstCol="1" bandRow="1">
                <a:tableStyleId>{5940675A-B579-460E-94D1-54222C63F5DA}</a:tableStyleId>
              </a:tblPr>
              <a:tblGrid>
                <a:gridCol w="843278">
                  <a:extLst>
                    <a:ext uri="{9D8B030D-6E8A-4147-A177-3AD203B41FA5}">
                      <a16:colId xmlns:a16="http://schemas.microsoft.com/office/drawing/2014/main" xmlns="" val="20000"/>
                    </a:ext>
                  </a:extLst>
                </a:gridCol>
                <a:gridCol w="5596721">
                  <a:extLst>
                    <a:ext uri="{9D8B030D-6E8A-4147-A177-3AD203B41FA5}">
                      <a16:colId xmlns:a16="http://schemas.microsoft.com/office/drawing/2014/main" xmlns="" val="20001"/>
                    </a:ext>
                  </a:extLst>
                </a:gridCol>
              </a:tblGrid>
              <a:tr h="1053588">
                <a:tc>
                  <a:txBody>
                    <a:bodyPr/>
                    <a:lstStyle/>
                    <a:p>
                      <a:pPr algn="l">
                        <a:spcAft>
                          <a:spcPts val="0"/>
                        </a:spcAft>
                      </a:pPr>
                      <a:r>
                        <a:rPr lang="sr-Latn-RS" sz="850" kern="1200" dirty="0">
                          <a:solidFill>
                            <a:srgbClr val="7030A0"/>
                          </a:solidFill>
                          <a:effectLst/>
                          <a:latin typeface="+mj-lt"/>
                        </a:rPr>
                        <a:t>Saradnje:</a:t>
                      </a:r>
                      <a:endParaRPr lang="en-US" sz="85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Aristotelovog</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Solunu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Grčka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Institut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nauke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Gracu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Austrija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Institut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farmaciju</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biofarmaciju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Hajnrih</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Hajne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Dizeldorfu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Nemačka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biofarmaciju</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Instituta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farmaciju</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biohemiju</a:t>
                      </a:r>
                      <a:r>
                        <a:rPr lang="en-US" sz="850" dirty="0" smtClean="0">
                          <a:solidFill>
                            <a:srgbClr val="7030A0"/>
                          </a:solidFill>
                          <a:effectLst/>
                          <a:latin typeface="+mj-lt"/>
                          <a:ea typeface="Calibri"/>
                          <a:cs typeface="Times New Roman"/>
                        </a:rPr>
                        <a:t> Johannes Gutenberg </a:t>
                      </a:r>
                      <a:r>
                        <a:rPr lang="en-US" sz="850" dirty="0" err="1" smtClean="0">
                          <a:solidFill>
                            <a:srgbClr val="7030A0"/>
                          </a:solidFill>
                          <a:effectLst/>
                          <a:latin typeface="+mj-lt"/>
                          <a:ea typeface="Calibri"/>
                          <a:cs typeface="Times New Roman"/>
                        </a:rPr>
                        <a:t>Univerziteta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Majncu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Nemačka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Farmaceutskog</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Granadi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Španija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Farmaceutskog</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Ljubljani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Slovenija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Fakultet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farmaciju</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farmaceutske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nauke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Triniti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Koledž</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Dablinu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Irska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Katedra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tehnologiju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Farmaceutskog</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Sarajevu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Bosna</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Hercegovina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Wuya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koledž</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inovacije</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Šenjang</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Farmaceutski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t>
                      </a:r>
                      <a:r>
                        <a:rPr lang="en-US" sz="850" dirty="0" smtClean="0">
                          <a:solidFill>
                            <a:srgbClr val="7030A0"/>
                          </a:solidFill>
                          <a:effectLst/>
                          <a:latin typeface="+mj-lt"/>
                          <a:ea typeface="Calibri"/>
                          <a:cs typeface="Times New Roman"/>
                        </a:rPr>
                        <a:t>, NR Kina</a:t>
                      </a:r>
                    </a:p>
                    <a:p>
                      <a:pPr marL="0" lvl="0" indent="0" algn="l">
                        <a:buFont typeface="+mj-lt"/>
                        <a:buNone/>
                      </a:pPr>
                      <a:r>
                        <a:rPr lang="en-US" sz="850" dirty="0" err="1" smtClean="0">
                          <a:solidFill>
                            <a:srgbClr val="7030A0"/>
                          </a:solidFill>
                          <a:effectLst/>
                          <a:latin typeface="+mj-lt"/>
                          <a:ea typeface="Calibri"/>
                          <a:cs typeface="Times New Roman"/>
                        </a:rPr>
                        <a:t>Departman</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zdravstvenih</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medicinskih</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nauka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Kopenhagenu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Danska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Departman</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lekove</a:t>
                      </a:r>
                      <a:r>
                        <a:rPr lang="en-US" sz="850" dirty="0" smtClean="0">
                          <a:solidFill>
                            <a:srgbClr val="7030A0"/>
                          </a:solidFill>
                          <a:effectLst/>
                          <a:latin typeface="+mj-lt"/>
                          <a:ea typeface="Calibri"/>
                          <a:cs typeface="Times New Roman"/>
                        </a:rPr>
                        <a:t> i </a:t>
                      </a:r>
                      <a:r>
                        <a:rPr lang="en-US" sz="850" dirty="0" err="1" smtClean="0">
                          <a:solidFill>
                            <a:srgbClr val="7030A0"/>
                          </a:solidFill>
                          <a:effectLst/>
                          <a:latin typeface="+mj-lt"/>
                          <a:ea typeface="Calibri"/>
                          <a:cs typeface="Times New Roman"/>
                        </a:rPr>
                        <a:t>hranu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Univerzitet</a:t>
                      </a:r>
                      <a:r>
                        <a:rPr lang="en-US" sz="850" dirty="0" smtClean="0">
                          <a:solidFill>
                            <a:srgbClr val="7030A0"/>
                          </a:solidFill>
                          <a:effectLst/>
                          <a:latin typeface="+mj-lt"/>
                          <a:ea typeface="Calibri"/>
                          <a:cs typeface="Times New Roman"/>
                        </a:rPr>
                        <a:t> u </a:t>
                      </a:r>
                      <a:r>
                        <a:rPr lang="en-US" sz="850" dirty="0" err="1" smtClean="0">
                          <a:solidFill>
                            <a:srgbClr val="7030A0"/>
                          </a:solidFill>
                          <a:effectLst/>
                          <a:latin typeface="+mj-lt"/>
                          <a:ea typeface="Calibri"/>
                          <a:cs typeface="Times New Roman"/>
                        </a:rPr>
                        <a:t>Parmi</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Italija</a:t>
                      </a:r>
                      <a:endParaRPr lang="en-US" sz="850" dirty="0" smtClean="0">
                        <a:solidFill>
                          <a:srgbClr val="7030A0"/>
                        </a:solidFill>
                        <a:effectLst/>
                        <a:latin typeface="+mj-lt"/>
                        <a:ea typeface="Calibri"/>
                        <a:cs typeface="Times New Roman"/>
                      </a:endParaRPr>
                    </a:p>
                    <a:p>
                      <a:pPr marL="0" lvl="0" indent="0" algn="l">
                        <a:buFont typeface="+mj-lt"/>
                        <a:buNone/>
                      </a:pPr>
                      <a:r>
                        <a:rPr lang="en-US" sz="850" dirty="0" err="1" smtClean="0">
                          <a:solidFill>
                            <a:srgbClr val="7030A0"/>
                          </a:solidFill>
                          <a:effectLst/>
                          <a:latin typeface="+mj-lt"/>
                          <a:ea typeface="Calibri"/>
                          <a:cs typeface="Times New Roman"/>
                        </a:rPr>
                        <a:t>Departman</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kliničku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farmakologiju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Odsek</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farmaciju</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Fakulteta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zdravstvenih</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nauka</a:t>
                      </a:r>
                      <a:r>
                        <a:rPr lang="en-US" sz="850" dirty="0" smtClean="0">
                          <a:solidFill>
                            <a:srgbClr val="7030A0"/>
                          </a:solidFill>
                          <a:effectLst/>
                          <a:latin typeface="+mj-lt"/>
                          <a:ea typeface="Calibri"/>
                          <a:cs typeface="Times New Roman"/>
                        </a:rPr>
                        <a:t>, Ben-Gurion </a:t>
                      </a:r>
                      <a:r>
                        <a:rPr lang="en-US" sz="850" dirty="0" err="1" smtClean="0">
                          <a:solidFill>
                            <a:srgbClr val="7030A0"/>
                          </a:solidFill>
                          <a:effectLst/>
                          <a:latin typeface="+mj-lt"/>
                          <a:ea typeface="Calibri"/>
                          <a:cs typeface="Times New Roman"/>
                        </a:rPr>
                        <a:t>Univerzitet</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Negeva</a:t>
                      </a:r>
                      <a:r>
                        <a:rPr lang="en-US" sz="850" dirty="0" smtClean="0">
                          <a:solidFill>
                            <a:srgbClr val="7030A0"/>
                          </a:solidFill>
                          <a:effectLst/>
                          <a:latin typeface="+mj-lt"/>
                          <a:ea typeface="Calibri"/>
                          <a:cs typeface="Times New Roman"/>
                        </a:rPr>
                        <a:t>, Beer-</a:t>
                      </a:r>
                      <a:r>
                        <a:rPr lang="en-US" sz="850" dirty="0" err="1" smtClean="0">
                          <a:solidFill>
                            <a:srgbClr val="7030A0"/>
                          </a:solidFill>
                          <a:effectLst/>
                          <a:latin typeface="+mj-lt"/>
                          <a:ea typeface="Calibri"/>
                          <a:cs typeface="Times New Roman"/>
                        </a:rPr>
                        <a:t>Sheva</a:t>
                      </a:r>
                      <a:r>
                        <a:rPr lang="en-US" sz="850" dirty="0" smtClean="0">
                          <a:solidFill>
                            <a:srgbClr val="7030A0"/>
                          </a:solidFill>
                          <a:effectLst/>
                          <a:latin typeface="+mj-lt"/>
                          <a:ea typeface="Calibri"/>
                          <a:cs typeface="Times New Roman"/>
                        </a:rPr>
                        <a:t>, </a:t>
                      </a:r>
                      <a:r>
                        <a:rPr lang="en-US" sz="850" dirty="0" err="1" smtClean="0">
                          <a:solidFill>
                            <a:srgbClr val="7030A0"/>
                          </a:solidFill>
                          <a:effectLst/>
                          <a:latin typeface="+mj-lt"/>
                          <a:ea typeface="Calibri"/>
                          <a:cs typeface="Times New Roman"/>
                        </a:rPr>
                        <a:t>Izrael</a:t>
                      </a:r>
                      <a:endParaRPr lang="en-US" sz="850" dirty="0" smtClean="0">
                        <a:solidFill>
                          <a:srgbClr val="7030A0"/>
                        </a:solidFill>
                        <a:effectLst/>
                        <a:latin typeface="+mj-lt"/>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850" b="0" kern="1200" dirty="0">
                          <a:solidFill>
                            <a:srgbClr val="003300"/>
                          </a:solidFill>
                          <a:effectLst/>
                          <a:latin typeface="Gill Sans Light (Body)"/>
                          <a:ea typeface="Times New Roman"/>
                          <a:cs typeface="Arial"/>
                        </a:rPr>
                        <a:t>Odabrane publikacije</a:t>
                      </a:r>
                      <a:endParaRPr lang="sr-Latn-RS" sz="850" b="0" dirty="0">
                        <a:solidFill>
                          <a:srgbClr val="003300"/>
                        </a:solidFill>
                        <a:effectLst/>
                        <a:latin typeface="Gill Sans Light (Body)"/>
                        <a:ea typeface="Times New Roman"/>
                        <a:cs typeface="Times New Roman"/>
                      </a:endParaRPr>
                    </a:p>
                    <a:p>
                      <a:pPr algn="l">
                        <a:spcAft>
                          <a:spcPts val="0"/>
                        </a:spcAft>
                      </a:pPr>
                      <a:endParaRPr lang="en-US" sz="85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Cirin-Varadjan</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Aleksic</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Cvijic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Ibric</a:t>
                      </a:r>
                      <a:r>
                        <a:rPr lang="en-US" sz="850" b="0" i="0" u="none" strike="noStrike" cap="none" spc="0" baseline="0" dirty="0" smtClean="0">
                          <a:ln>
                            <a:noFill/>
                          </a:ln>
                          <a:solidFill>
                            <a:srgbClr val="003300"/>
                          </a:solidFill>
                          <a:effectLst/>
                          <a:uFillTx/>
                          <a:latin typeface="+mn-lt"/>
                          <a:ea typeface="+mn-ea"/>
                          <a:cs typeface="+mn-cs"/>
                          <a:sym typeface="Gill Sans"/>
                        </a:rPr>
                        <a:t> S. Application of Machine-Learning Algorithms for Better Understanding of Tableting Properties of Lactose Co-Processed with Lipid Excipients. Pharmaceutics. 2021; 13(5):663. https://doi.org/10.3390/pharmaceutics13050663</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Madžarević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Evaluation of exposure time and visible light irradiation in LCD 3D printing of ibuprofen extended release tablets. </a:t>
                      </a:r>
                      <a:r>
                        <a:rPr lang="en-US" sz="850" b="0" i="0" u="none" strike="noStrike" cap="none" spc="0" baseline="0" dirty="0" err="1" smtClean="0">
                          <a:ln>
                            <a:noFill/>
                          </a:ln>
                          <a:solidFill>
                            <a:srgbClr val="7030A0"/>
                          </a:solidFill>
                          <a:effectLst/>
                          <a:uFillTx/>
                          <a:latin typeface="+mn-lt"/>
                          <a:ea typeface="+mn-ea"/>
                          <a:cs typeface="+mn-cs"/>
                          <a:sym typeface="Gill Sans"/>
                        </a:rPr>
                        <a:t>Eur</a:t>
                      </a:r>
                      <a:r>
                        <a:rPr lang="en-US" sz="850" b="0" i="0" u="none" strike="noStrike" cap="none" spc="0" baseline="0" dirty="0" smtClean="0">
                          <a:ln>
                            <a:noFill/>
                          </a:ln>
                          <a:solidFill>
                            <a:srgbClr val="7030A0"/>
                          </a:solidFill>
                          <a:effectLst/>
                          <a:uFillTx/>
                          <a:latin typeface="+mn-lt"/>
                          <a:ea typeface="+mn-ea"/>
                          <a:cs typeface="+mn-cs"/>
                          <a:sym typeface="Gill Sans"/>
                        </a:rPr>
                        <a:t> J Pharm Sci. 2021; 158:105688.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Vasiljević</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Turković</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Piller</a:t>
                      </a:r>
                      <a:r>
                        <a:rPr lang="en-US" sz="850" b="0" i="0" u="none" strike="noStrike" cap="none" spc="0" baseline="0" dirty="0" smtClean="0">
                          <a:ln>
                            <a:noFill/>
                          </a:ln>
                          <a:solidFill>
                            <a:srgbClr val="003300"/>
                          </a:solidFill>
                          <a:effectLst/>
                          <a:uFillTx/>
                          <a:latin typeface="+mn-lt"/>
                          <a:ea typeface="+mn-ea"/>
                          <a:cs typeface="+mn-cs"/>
                          <a:sym typeface="Gill Sans"/>
                        </a:rPr>
                        <a:t> M, Zimmer A, </a:t>
                      </a:r>
                      <a:r>
                        <a:rPr lang="en-US" sz="850" b="0" i="0" u="none" strike="noStrike" cap="none" spc="0" baseline="0" dirty="0" err="1" smtClean="0">
                          <a:ln>
                            <a:noFill/>
                          </a:ln>
                          <a:solidFill>
                            <a:srgbClr val="003300"/>
                          </a:solidFill>
                          <a:effectLst/>
                          <a:uFillTx/>
                          <a:latin typeface="+mn-lt"/>
                          <a:ea typeface="+mn-ea"/>
                          <a:cs typeface="+mn-cs"/>
                          <a:sym typeface="Gill Sans"/>
                        </a:rPr>
                        <a:t>Parojčić</a:t>
                      </a:r>
                      <a:r>
                        <a:rPr lang="en-US" sz="850" b="0" i="0" u="none" strike="noStrike" cap="none" spc="0" baseline="0" dirty="0" smtClean="0">
                          <a:ln>
                            <a:noFill/>
                          </a:ln>
                          <a:solidFill>
                            <a:srgbClr val="003300"/>
                          </a:solidFill>
                          <a:effectLst/>
                          <a:uFillTx/>
                          <a:latin typeface="+mn-lt"/>
                          <a:ea typeface="+mn-ea"/>
                          <a:cs typeface="+mn-cs"/>
                          <a:sym typeface="Gill Sans"/>
                        </a:rPr>
                        <a:t> J. An investigation into applicability of different compression </a:t>
                      </a:r>
                      <a:r>
                        <a:rPr lang="en-US" sz="850" b="0" i="0" u="none" strike="noStrike" cap="none" spc="0" baseline="0" dirty="0" err="1" smtClean="0">
                          <a:ln>
                            <a:noFill/>
                          </a:ln>
                          <a:solidFill>
                            <a:srgbClr val="003300"/>
                          </a:solidFill>
                          <a:effectLst/>
                          <a:uFillTx/>
                          <a:latin typeface="+mn-lt"/>
                          <a:ea typeface="+mn-ea"/>
                          <a:cs typeface="+mn-cs"/>
                          <a:sym typeface="Gill Sans"/>
                        </a:rPr>
                        <a:t>behaviour</a:t>
                      </a:r>
                      <a:r>
                        <a:rPr lang="en-US" sz="850" b="0" i="0" u="none" strike="noStrike" cap="none" spc="0" baseline="0" dirty="0" smtClean="0">
                          <a:ln>
                            <a:noFill/>
                          </a:ln>
                          <a:solidFill>
                            <a:srgbClr val="003300"/>
                          </a:solidFill>
                          <a:effectLst/>
                          <a:uFillTx/>
                          <a:latin typeface="+mn-lt"/>
                          <a:ea typeface="+mn-ea"/>
                          <a:cs typeface="+mn-cs"/>
                          <a:sym typeface="Gill Sans"/>
                        </a:rPr>
                        <a:t> assessment approaches for </a:t>
                      </a:r>
                      <a:r>
                        <a:rPr lang="en-US" sz="850" b="0" i="0" u="none" strike="noStrike" cap="none" spc="0" baseline="0" dirty="0" err="1" smtClean="0">
                          <a:ln>
                            <a:noFill/>
                          </a:ln>
                          <a:solidFill>
                            <a:srgbClr val="003300"/>
                          </a:solidFill>
                          <a:effectLst/>
                          <a:uFillTx/>
                          <a:latin typeface="+mn-lt"/>
                          <a:ea typeface="+mn-ea"/>
                          <a:cs typeface="+mn-cs"/>
                          <a:sym typeface="Gill Sans"/>
                        </a:rPr>
                        <a:t>multiparticulate</a:t>
                      </a:r>
                      <a:r>
                        <a:rPr lang="en-US" sz="850" b="0" i="0" u="none" strike="noStrike" cap="none" spc="0" baseline="0" dirty="0" smtClean="0">
                          <a:ln>
                            <a:noFill/>
                          </a:ln>
                          <a:solidFill>
                            <a:srgbClr val="003300"/>
                          </a:solidFill>
                          <a:effectLst/>
                          <a:uFillTx/>
                          <a:latin typeface="+mn-lt"/>
                          <a:ea typeface="+mn-ea"/>
                          <a:cs typeface="+mn-cs"/>
                          <a:sym typeface="Gill Sans"/>
                        </a:rPr>
                        <a:t> units characterization. Powder </a:t>
                      </a:r>
                      <a:r>
                        <a:rPr lang="en-US" sz="850" b="0" i="0" u="none" strike="noStrike" cap="none" spc="0" baseline="0" dirty="0" err="1" smtClean="0">
                          <a:ln>
                            <a:noFill/>
                          </a:ln>
                          <a:solidFill>
                            <a:srgbClr val="003300"/>
                          </a:solidFill>
                          <a:effectLst/>
                          <a:uFillTx/>
                          <a:latin typeface="+mn-lt"/>
                          <a:ea typeface="+mn-ea"/>
                          <a:cs typeface="+mn-cs"/>
                          <a:sym typeface="Gill Sans"/>
                        </a:rPr>
                        <a:t>Technol</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2021;379:526-36.</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Ignjatovic</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Đuriš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Cvijić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Dobričić</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Montepietra</a:t>
                      </a:r>
                      <a:r>
                        <a:rPr lang="en-US" sz="850" b="0" i="0" u="none" strike="noStrike" cap="none" spc="0" baseline="0" dirty="0" smtClean="0">
                          <a:ln>
                            <a:noFill/>
                          </a:ln>
                          <a:solidFill>
                            <a:srgbClr val="7030A0"/>
                          </a:solidFill>
                          <a:effectLst/>
                          <a:uFillTx/>
                          <a:latin typeface="+mn-lt"/>
                          <a:ea typeface="+mn-ea"/>
                          <a:cs typeface="+mn-cs"/>
                          <a:sym typeface="Gill Sans"/>
                        </a:rPr>
                        <a:t> A, Lombardi C,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Rossi A. Development of solid lipid </a:t>
                      </a:r>
                      <a:r>
                        <a:rPr lang="en-US" sz="850" b="0" i="0" u="none" strike="noStrike" cap="none" spc="0" baseline="0" dirty="0" err="1" smtClean="0">
                          <a:ln>
                            <a:noFill/>
                          </a:ln>
                          <a:solidFill>
                            <a:srgbClr val="7030A0"/>
                          </a:solidFill>
                          <a:effectLst/>
                          <a:uFillTx/>
                          <a:latin typeface="+mn-lt"/>
                          <a:ea typeface="+mn-ea"/>
                          <a:cs typeface="+mn-cs"/>
                          <a:sym typeface="Gill Sans"/>
                        </a:rPr>
                        <a:t>microparticles</a:t>
                      </a:r>
                      <a:r>
                        <a:rPr lang="en-US" sz="850" b="0" i="0" u="none" strike="noStrike" cap="none" spc="0" baseline="0" dirty="0" smtClean="0">
                          <a:ln>
                            <a:noFill/>
                          </a:ln>
                          <a:solidFill>
                            <a:srgbClr val="7030A0"/>
                          </a:solidFill>
                          <a:effectLst/>
                          <a:uFillTx/>
                          <a:latin typeface="+mn-lt"/>
                          <a:ea typeface="+mn-ea"/>
                          <a:cs typeface="+mn-cs"/>
                          <a:sym typeface="Gill Sans"/>
                        </a:rPr>
                        <a:t> by melt-emulsification/spray-drying processes as carriers for pulmonary drug delivery. </a:t>
                      </a:r>
                      <a:r>
                        <a:rPr lang="en-US" sz="850" b="0" i="0" u="none" strike="noStrike" cap="none" spc="0" baseline="0" dirty="0" err="1" smtClean="0">
                          <a:ln>
                            <a:noFill/>
                          </a:ln>
                          <a:solidFill>
                            <a:srgbClr val="7030A0"/>
                          </a:solidFill>
                          <a:effectLst/>
                          <a:uFillTx/>
                          <a:latin typeface="+mn-lt"/>
                          <a:ea typeface="+mn-ea"/>
                          <a:cs typeface="+mn-cs"/>
                          <a:sym typeface="Gill Sans"/>
                        </a:rPr>
                        <a:t>Eur</a:t>
                      </a:r>
                      <a:r>
                        <a:rPr lang="en-US" sz="850" b="0" i="0" u="none" strike="noStrike" cap="none" spc="0" baseline="0" dirty="0" smtClean="0">
                          <a:ln>
                            <a:noFill/>
                          </a:ln>
                          <a:solidFill>
                            <a:srgbClr val="7030A0"/>
                          </a:solidFill>
                          <a:effectLst/>
                          <a:uFillTx/>
                          <a:latin typeface="+mn-lt"/>
                          <a:ea typeface="+mn-ea"/>
                          <a:cs typeface="+mn-cs"/>
                          <a:sym typeface="Gill Sans"/>
                        </a:rPr>
                        <a:t> J Pharm Sci. 2021; 156: 105588.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D,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Vardaka</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Mitrić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Nikolakakis</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Kachrimanis</a:t>
                      </a:r>
                      <a:r>
                        <a:rPr lang="en-US" sz="850" b="0" i="0" u="none" strike="noStrike" cap="none" spc="0" baseline="0" dirty="0" smtClean="0">
                          <a:ln>
                            <a:noFill/>
                          </a:ln>
                          <a:solidFill>
                            <a:srgbClr val="003300"/>
                          </a:solidFill>
                          <a:effectLst/>
                          <a:uFillTx/>
                          <a:latin typeface="+mn-lt"/>
                          <a:ea typeface="+mn-ea"/>
                          <a:cs typeface="+mn-cs"/>
                          <a:sym typeface="Gill Sans"/>
                        </a:rPr>
                        <a:t> K. Insight into the Formation of Glimepiride </a:t>
                      </a:r>
                      <a:r>
                        <a:rPr lang="en-US" sz="850" b="0" i="0" u="none" strike="noStrike" cap="none" spc="0" baseline="0" dirty="0" err="1" smtClean="0">
                          <a:ln>
                            <a:noFill/>
                          </a:ln>
                          <a:solidFill>
                            <a:srgbClr val="003300"/>
                          </a:solidFill>
                          <a:effectLst/>
                          <a:uFillTx/>
                          <a:latin typeface="+mn-lt"/>
                          <a:ea typeface="+mn-ea"/>
                          <a:cs typeface="+mn-cs"/>
                          <a:sym typeface="Gill Sans"/>
                        </a:rPr>
                        <a:t>Nanocrystals</a:t>
                      </a:r>
                      <a:r>
                        <a:rPr lang="en-US" sz="850" b="0" i="0" u="none" strike="noStrike" cap="none" spc="0" baseline="0" dirty="0" smtClean="0">
                          <a:ln>
                            <a:noFill/>
                          </a:ln>
                          <a:solidFill>
                            <a:srgbClr val="003300"/>
                          </a:solidFill>
                          <a:effectLst/>
                          <a:uFillTx/>
                          <a:latin typeface="+mn-lt"/>
                          <a:ea typeface="+mn-ea"/>
                          <a:cs typeface="+mn-cs"/>
                          <a:sym typeface="Gill Sans"/>
                        </a:rPr>
                        <a:t> by Wet Media Milling. Pharmaceutics. 2020; 12(1). </a:t>
                      </a:r>
                      <a:r>
                        <a:rPr lang="en-US" sz="850" b="0" i="0" u="none" strike="noStrike" cap="none" spc="0" baseline="0" dirty="0" err="1" smtClean="0">
                          <a:ln>
                            <a:noFill/>
                          </a:ln>
                          <a:solidFill>
                            <a:srgbClr val="003300"/>
                          </a:solidFill>
                          <a:effectLst/>
                          <a:uFillTx/>
                          <a:latin typeface="+mn-lt"/>
                          <a:ea typeface="+mn-ea"/>
                          <a:cs typeface="+mn-cs"/>
                          <a:sym typeface="Gill Sans"/>
                        </a:rPr>
                        <a:t>pii</a:t>
                      </a:r>
                      <a:r>
                        <a:rPr lang="en-US" sz="850" b="0" i="0" u="none" strike="noStrike" cap="none" spc="0" baseline="0" dirty="0" smtClean="0">
                          <a:ln>
                            <a:noFill/>
                          </a:ln>
                          <a:solidFill>
                            <a:srgbClr val="003300"/>
                          </a:solidFill>
                          <a:effectLst/>
                          <a:uFillTx/>
                          <a:latin typeface="+mn-lt"/>
                          <a:ea typeface="+mn-ea"/>
                          <a:cs typeface="+mn-cs"/>
                          <a:sym typeface="Gill Sans"/>
                        </a:rPr>
                        <a:t>: E53. </a:t>
                      </a:r>
                      <a:r>
                        <a:rPr lang="en-US" sz="850" b="0" i="0" u="none" strike="noStrike" cap="none" spc="0" baseline="0" dirty="0" err="1" smtClean="0">
                          <a:ln>
                            <a:noFill/>
                          </a:ln>
                          <a:solidFill>
                            <a:srgbClr val="003300"/>
                          </a:solidFill>
                          <a:effectLst/>
                          <a:uFillTx/>
                          <a:latin typeface="+mn-lt"/>
                          <a:ea typeface="+mn-ea"/>
                          <a:cs typeface="+mn-cs"/>
                          <a:sym typeface="Gill Sans"/>
                        </a:rPr>
                        <a:t>doi</a:t>
                      </a:r>
                      <a:r>
                        <a:rPr lang="en-US" sz="850" b="0" i="0" u="none" strike="noStrike" cap="none" spc="0" baseline="0" dirty="0" smtClean="0">
                          <a:ln>
                            <a:noFill/>
                          </a:ln>
                          <a:solidFill>
                            <a:srgbClr val="003300"/>
                          </a:solidFill>
                          <a:effectLst/>
                          <a:uFillTx/>
                          <a:latin typeface="+mn-lt"/>
                          <a:ea typeface="+mn-ea"/>
                          <a:cs typeface="+mn-cs"/>
                          <a:sym typeface="Gill Sans"/>
                        </a:rPr>
                        <a:t>: 10.3390/pharmaceutics12010053.</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Ćirić</a:t>
                      </a:r>
                      <a:r>
                        <a:rPr lang="en-US" sz="850" b="0" i="0" u="none" strike="noStrike" cap="none" spc="0" baseline="0" dirty="0" smtClean="0">
                          <a:ln>
                            <a:noFill/>
                          </a:ln>
                          <a:solidFill>
                            <a:srgbClr val="7030A0"/>
                          </a:solidFill>
                          <a:effectLst/>
                          <a:uFillTx/>
                          <a:latin typeface="+mn-lt"/>
                          <a:ea typeface="+mn-ea"/>
                          <a:cs typeface="+mn-cs"/>
                          <a:sym typeface="Gill Sans"/>
                        </a:rPr>
                        <a:t> A, </a:t>
                      </a:r>
                      <a:r>
                        <a:rPr lang="en-US" sz="850" b="0" i="0" u="none" strike="noStrike" cap="none" spc="0" baseline="0" dirty="0" err="1" smtClean="0">
                          <a:ln>
                            <a:noFill/>
                          </a:ln>
                          <a:solidFill>
                            <a:srgbClr val="7030A0"/>
                          </a:solidFill>
                          <a:effectLst/>
                          <a:uFillTx/>
                          <a:latin typeface="+mn-lt"/>
                          <a:ea typeface="+mn-ea"/>
                          <a:cs typeface="+mn-cs"/>
                          <a:sym typeface="Gill Sans"/>
                        </a:rPr>
                        <a:t>Medarević</a:t>
                      </a:r>
                      <a:r>
                        <a:rPr lang="en-US" sz="850" b="0" i="0" u="none" strike="noStrike" cap="none" spc="0" baseline="0" dirty="0" smtClean="0">
                          <a:ln>
                            <a:noFill/>
                          </a:ln>
                          <a:solidFill>
                            <a:srgbClr val="7030A0"/>
                          </a:solidFill>
                          <a:effectLst/>
                          <a:uFillTx/>
                          <a:latin typeface="+mn-lt"/>
                          <a:ea typeface="+mn-ea"/>
                          <a:cs typeface="+mn-cs"/>
                          <a:sym typeface="Gill Sans"/>
                        </a:rPr>
                        <a:t> Đ, </a:t>
                      </a:r>
                      <a:r>
                        <a:rPr lang="en-US" sz="850" b="0" i="0" u="none" strike="noStrike" cap="none" spc="0" baseline="0" dirty="0" err="1" smtClean="0">
                          <a:ln>
                            <a:noFill/>
                          </a:ln>
                          <a:solidFill>
                            <a:srgbClr val="7030A0"/>
                          </a:solidFill>
                          <a:effectLst/>
                          <a:uFillTx/>
                          <a:latin typeface="+mn-lt"/>
                          <a:ea typeface="+mn-ea"/>
                          <a:cs typeface="+mn-cs"/>
                          <a:sym typeface="Gill Sans"/>
                        </a:rPr>
                        <a:t>Čalija</a:t>
                      </a:r>
                      <a:r>
                        <a:rPr lang="en-US" sz="850" b="0" i="0" u="none" strike="noStrike" cap="none" spc="0" baseline="0" dirty="0" smtClean="0">
                          <a:ln>
                            <a:noFill/>
                          </a:ln>
                          <a:solidFill>
                            <a:srgbClr val="7030A0"/>
                          </a:solidFill>
                          <a:effectLst/>
                          <a:uFillTx/>
                          <a:latin typeface="+mn-lt"/>
                          <a:ea typeface="+mn-ea"/>
                          <a:cs typeface="+mn-cs"/>
                          <a:sym typeface="Gill Sans"/>
                        </a:rPr>
                        <a:t> B, </a:t>
                      </a:r>
                      <a:r>
                        <a:rPr lang="en-US" sz="850" b="0" i="0" u="none" strike="noStrike" cap="none" spc="0" baseline="0" dirty="0" err="1" smtClean="0">
                          <a:ln>
                            <a:noFill/>
                          </a:ln>
                          <a:solidFill>
                            <a:srgbClr val="7030A0"/>
                          </a:solidFill>
                          <a:effectLst/>
                          <a:uFillTx/>
                          <a:latin typeface="+mn-lt"/>
                          <a:ea typeface="+mn-ea"/>
                          <a:cs typeface="+mn-cs"/>
                          <a:sym typeface="Gill Sans"/>
                        </a:rPr>
                        <a:t>Dobričić</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Mitrić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Djekic</a:t>
                      </a:r>
                      <a:r>
                        <a:rPr lang="en-US" sz="850" b="0" i="0" u="none" strike="noStrike" cap="none" spc="0" baseline="0" dirty="0" smtClean="0">
                          <a:ln>
                            <a:noFill/>
                          </a:ln>
                          <a:solidFill>
                            <a:srgbClr val="7030A0"/>
                          </a:solidFill>
                          <a:effectLst/>
                          <a:uFillTx/>
                          <a:latin typeface="+mn-lt"/>
                          <a:ea typeface="+mn-ea"/>
                          <a:cs typeface="+mn-cs"/>
                          <a:sym typeface="Gill Sans"/>
                        </a:rPr>
                        <a:t> L. Study of chitosan/xanthan gum polyelectrolyte complexes formation, solid state and influence on ibuprofen release kinetics. </a:t>
                      </a:r>
                      <a:r>
                        <a:rPr lang="en-US" sz="850" b="0" i="0" u="none" strike="noStrike" cap="none" spc="0" baseline="0" dirty="0" err="1" smtClean="0">
                          <a:ln>
                            <a:noFill/>
                          </a:ln>
                          <a:solidFill>
                            <a:srgbClr val="7030A0"/>
                          </a:solidFill>
                          <a:effectLst/>
                          <a:uFillTx/>
                          <a:latin typeface="+mn-lt"/>
                          <a:ea typeface="+mn-ea"/>
                          <a:cs typeface="+mn-cs"/>
                          <a:sym typeface="Gill Sans"/>
                        </a:rPr>
                        <a:t>Int</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Biol</a:t>
                      </a:r>
                      <a:r>
                        <a:rPr lang="en-US" sz="850" b="0" i="0" u="none" strike="noStrike" cap="none" spc="0" baseline="0" dirty="0" smtClean="0">
                          <a:ln>
                            <a:noFill/>
                          </a:ln>
                          <a:solidFill>
                            <a:srgbClr val="7030A0"/>
                          </a:solidFill>
                          <a:effectLst/>
                          <a:uFillTx/>
                          <a:latin typeface="+mn-lt"/>
                          <a:ea typeface="+mn-ea"/>
                          <a:cs typeface="+mn-cs"/>
                          <a:sym typeface="Gill Sans"/>
                        </a:rPr>
                        <a:t> </a:t>
                      </a:r>
                      <a:r>
                        <a:rPr lang="en-US" sz="850" b="0" i="0" u="none" strike="noStrike" cap="none" spc="0" baseline="0" dirty="0" err="1" smtClean="0">
                          <a:ln>
                            <a:noFill/>
                          </a:ln>
                          <a:solidFill>
                            <a:srgbClr val="7030A0"/>
                          </a:solidFill>
                          <a:effectLst/>
                          <a:uFillTx/>
                          <a:latin typeface="+mn-lt"/>
                          <a:ea typeface="+mn-ea"/>
                          <a:cs typeface="+mn-cs"/>
                          <a:sym typeface="Gill Sans"/>
                        </a:rPr>
                        <a:t>Macromol</a:t>
                      </a:r>
                      <a:r>
                        <a:rPr lang="en-US" sz="850" b="0" i="0" u="none" strike="noStrike" cap="none" spc="0" baseline="0" dirty="0" smtClean="0">
                          <a:ln>
                            <a:noFill/>
                          </a:ln>
                          <a:solidFill>
                            <a:srgbClr val="7030A0"/>
                          </a:solidFill>
                          <a:effectLst/>
                          <a:uFillTx/>
                          <a:latin typeface="+mn-lt"/>
                          <a:ea typeface="+mn-ea"/>
                          <a:cs typeface="+mn-cs"/>
                          <a:sym typeface="Gill Sans"/>
                        </a:rPr>
                        <a:t>. 2020; 148:942-955.</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Djekic</a:t>
                      </a:r>
                      <a:r>
                        <a:rPr lang="en-US" sz="850" b="0" i="0" u="none" strike="noStrike" cap="none" spc="0" baseline="0" dirty="0" smtClean="0">
                          <a:ln>
                            <a:noFill/>
                          </a:ln>
                          <a:solidFill>
                            <a:srgbClr val="003300"/>
                          </a:solidFill>
                          <a:effectLst/>
                          <a:uFillTx/>
                          <a:latin typeface="+mn-lt"/>
                          <a:ea typeface="+mn-ea"/>
                          <a:cs typeface="+mn-cs"/>
                          <a:sym typeface="Gill Sans"/>
                        </a:rPr>
                        <a:t> L, </a:t>
                      </a:r>
                      <a:r>
                        <a:rPr lang="en-US" sz="850" b="0" i="0" u="none" strike="noStrike" cap="none" spc="0" baseline="0" dirty="0" err="1" smtClean="0">
                          <a:ln>
                            <a:noFill/>
                          </a:ln>
                          <a:solidFill>
                            <a:srgbClr val="003300"/>
                          </a:solidFill>
                          <a:effectLst/>
                          <a:uFillTx/>
                          <a:latin typeface="+mn-lt"/>
                          <a:ea typeface="+mn-ea"/>
                          <a:cs typeface="+mn-cs"/>
                          <a:sym typeface="Gill Sans"/>
                        </a:rPr>
                        <a:t>Čalija</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Đ. Gelation behavior, drug </a:t>
                      </a:r>
                      <a:r>
                        <a:rPr lang="en-US" sz="850" b="0" i="0" u="none" strike="noStrike" cap="none" spc="0" baseline="0" dirty="0" err="1" smtClean="0">
                          <a:ln>
                            <a:noFill/>
                          </a:ln>
                          <a:solidFill>
                            <a:srgbClr val="003300"/>
                          </a:solidFill>
                          <a:effectLst/>
                          <a:uFillTx/>
                          <a:latin typeface="+mn-lt"/>
                          <a:ea typeface="+mn-ea"/>
                          <a:cs typeface="+mn-cs"/>
                          <a:sym typeface="Gill Sans"/>
                        </a:rPr>
                        <a:t>solubilization</a:t>
                      </a:r>
                      <a:r>
                        <a:rPr lang="en-US" sz="850" b="0" i="0" u="none" strike="noStrike" cap="none" spc="0" baseline="0" dirty="0" smtClean="0">
                          <a:ln>
                            <a:noFill/>
                          </a:ln>
                          <a:solidFill>
                            <a:srgbClr val="003300"/>
                          </a:solidFill>
                          <a:effectLst/>
                          <a:uFillTx/>
                          <a:latin typeface="+mn-lt"/>
                          <a:ea typeface="+mn-ea"/>
                          <a:cs typeface="+mn-cs"/>
                          <a:sym typeface="Gill Sans"/>
                        </a:rPr>
                        <a:t> capacity and release kinetics of </a:t>
                      </a:r>
                      <a:r>
                        <a:rPr lang="en-US" sz="850" b="0" i="0" u="none" strike="noStrike" cap="none" spc="0" baseline="0" dirty="0" err="1" smtClean="0">
                          <a:ln>
                            <a:noFill/>
                          </a:ln>
                          <a:solidFill>
                            <a:srgbClr val="003300"/>
                          </a:solidFill>
                          <a:effectLst/>
                          <a:uFillTx/>
                          <a:latin typeface="+mn-lt"/>
                          <a:ea typeface="+mn-ea"/>
                          <a:cs typeface="+mn-cs"/>
                          <a:sym typeface="Gill Sans"/>
                        </a:rPr>
                        <a:t>poloxamer</a:t>
                      </a:r>
                      <a:r>
                        <a:rPr lang="en-US" sz="850" b="0" i="0" u="none" strike="noStrike" cap="none" spc="0" baseline="0" dirty="0" smtClean="0">
                          <a:ln>
                            <a:noFill/>
                          </a:ln>
                          <a:solidFill>
                            <a:srgbClr val="003300"/>
                          </a:solidFill>
                          <a:effectLst/>
                          <a:uFillTx/>
                          <a:latin typeface="+mn-lt"/>
                          <a:ea typeface="+mn-ea"/>
                          <a:cs typeface="+mn-cs"/>
                          <a:sym typeface="Gill Sans"/>
                        </a:rPr>
                        <a:t> 407 aqueous solutions: The combined effect of copolymer, </a:t>
                      </a:r>
                      <a:r>
                        <a:rPr lang="en-US" sz="850" b="0" i="0" u="none" strike="noStrike" cap="none" spc="0" baseline="0" dirty="0" err="1" smtClean="0">
                          <a:ln>
                            <a:noFill/>
                          </a:ln>
                          <a:solidFill>
                            <a:srgbClr val="003300"/>
                          </a:solidFill>
                          <a:effectLst/>
                          <a:uFillTx/>
                          <a:latin typeface="+mn-lt"/>
                          <a:ea typeface="+mn-ea"/>
                          <a:cs typeface="+mn-cs"/>
                          <a:sym typeface="Gill Sans"/>
                        </a:rPr>
                        <a:t>cosolvent</a:t>
                      </a:r>
                      <a:r>
                        <a:rPr lang="en-US" sz="850" b="0" i="0" u="none" strike="noStrike" cap="none" spc="0" baseline="0" dirty="0" smtClean="0">
                          <a:ln>
                            <a:noFill/>
                          </a:ln>
                          <a:solidFill>
                            <a:srgbClr val="003300"/>
                          </a:solidFill>
                          <a:effectLst/>
                          <a:uFillTx/>
                          <a:latin typeface="+mn-lt"/>
                          <a:ea typeface="+mn-ea"/>
                          <a:cs typeface="+mn-cs"/>
                          <a:sym typeface="Gill Sans"/>
                        </a:rPr>
                        <a:t> and hydrophobic drug. J </a:t>
                      </a:r>
                      <a:r>
                        <a:rPr lang="en-US" sz="850" b="0" i="0" u="none" strike="noStrike" cap="none" spc="0" baseline="0" dirty="0" err="1" smtClean="0">
                          <a:ln>
                            <a:noFill/>
                          </a:ln>
                          <a:solidFill>
                            <a:srgbClr val="003300"/>
                          </a:solidFill>
                          <a:effectLst/>
                          <a:uFillTx/>
                          <a:latin typeface="+mn-lt"/>
                          <a:ea typeface="+mn-ea"/>
                          <a:cs typeface="+mn-cs"/>
                          <a:sym typeface="Gill Sans"/>
                        </a:rPr>
                        <a:t>Mol</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Liq</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2020; 303: 112639.</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Markovic</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Zur</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Ragatsky</a:t>
                      </a:r>
                      <a:r>
                        <a:rPr lang="en-US" sz="850" b="0" i="0" u="none" strike="noStrike" cap="none" spc="0" baseline="0" dirty="0" smtClean="0">
                          <a:ln>
                            <a:noFill/>
                          </a:ln>
                          <a:solidFill>
                            <a:srgbClr val="7030A0"/>
                          </a:solidFill>
                          <a:effectLst/>
                          <a:uFillTx/>
                          <a:latin typeface="+mn-lt"/>
                          <a:ea typeface="+mn-ea"/>
                          <a:cs typeface="+mn-cs"/>
                          <a:sym typeface="Gill Sans"/>
                        </a:rPr>
                        <a:t> I, </a:t>
                      </a:r>
                      <a:r>
                        <a:rPr lang="en-US" sz="850" b="0" i="0" u="none" strike="noStrike" cap="none" spc="0" baseline="0" dirty="0" err="1" smtClean="0">
                          <a:ln>
                            <a:noFill/>
                          </a:ln>
                          <a:solidFill>
                            <a:srgbClr val="7030A0"/>
                          </a:solidFill>
                          <a:effectLst/>
                          <a:uFillTx/>
                          <a:latin typeface="+mn-lt"/>
                          <a:ea typeface="+mn-ea"/>
                          <a:cs typeface="+mn-cs"/>
                          <a:sym typeface="Gill Sans"/>
                        </a:rPr>
                        <a:t>Cvijić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Dahan</a:t>
                      </a:r>
                      <a:r>
                        <a:rPr lang="en-US" sz="850" b="0" i="0" u="none" strike="noStrike" cap="none" spc="0" baseline="0" dirty="0" smtClean="0">
                          <a:ln>
                            <a:noFill/>
                          </a:ln>
                          <a:solidFill>
                            <a:srgbClr val="7030A0"/>
                          </a:solidFill>
                          <a:effectLst/>
                          <a:uFillTx/>
                          <a:latin typeface="+mn-lt"/>
                          <a:ea typeface="+mn-ea"/>
                          <a:cs typeface="+mn-cs"/>
                          <a:sym typeface="Gill Sans"/>
                        </a:rPr>
                        <a:t> A. BCS Class IV Oral Drugs and Absorption Windows: Regional-Dependent Intestinal Permeability of Furosemide. Pharmaceutics 2020, 12, 1175; doi:10.3390/pharmaceutics12121175.</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Kurcubic</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Cvijic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Filipcev</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Ignjatovic</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Ibric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J. Development of propranolol hydrochloride bilayer </a:t>
                      </a:r>
                      <a:r>
                        <a:rPr lang="en-US" sz="850" b="0" i="0" u="none" strike="noStrike" cap="none" spc="0" baseline="0" dirty="0" err="1" smtClean="0">
                          <a:ln>
                            <a:noFill/>
                          </a:ln>
                          <a:solidFill>
                            <a:srgbClr val="003300"/>
                          </a:solidFill>
                          <a:effectLst/>
                          <a:uFillTx/>
                          <a:latin typeface="+mn-lt"/>
                          <a:ea typeface="+mn-ea"/>
                          <a:cs typeface="+mn-cs"/>
                          <a:sym typeface="Gill Sans"/>
                        </a:rPr>
                        <a:t>mucoadhesive</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buccal</a:t>
                      </a:r>
                      <a:r>
                        <a:rPr lang="en-US" sz="850" b="0" i="0" u="none" strike="noStrike" cap="none" spc="0" baseline="0" dirty="0" smtClean="0">
                          <a:ln>
                            <a:noFill/>
                          </a:ln>
                          <a:solidFill>
                            <a:srgbClr val="003300"/>
                          </a:solidFill>
                          <a:effectLst/>
                          <a:uFillTx/>
                          <a:latin typeface="+mn-lt"/>
                          <a:ea typeface="+mn-ea"/>
                          <a:cs typeface="+mn-cs"/>
                          <a:sym typeface="Gill Sans"/>
                        </a:rPr>
                        <a:t> tablets supported by in silico physiologically-based modeling. React </a:t>
                      </a:r>
                      <a:r>
                        <a:rPr lang="en-US" sz="850" b="0" i="0" u="none" strike="noStrike" cap="none" spc="0" baseline="0" dirty="0" err="1" smtClean="0">
                          <a:ln>
                            <a:noFill/>
                          </a:ln>
                          <a:solidFill>
                            <a:srgbClr val="003300"/>
                          </a:solidFill>
                          <a:effectLst/>
                          <a:uFillTx/>
                          <a:latin typeface="+mn-lt"/>
                          <a:ea typeface="+mn-ea"/>
                          <a:cs typeface="+mn-cs"/>
                          <a:sym typeface="Gill Sans"/>
                        </a:rPr>
                        <a:t>Funct</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Polym</a:t>
                      </a:r>
                      <a:r>
                        <a:rPr lang="en-US" sz="850" b="0" i="0" u="none" strike="noStrike" cap="none" spc="0" baseline="0" dirty="0" smtClean="0">
                          <a:ln>
                            <a:noFill/>
                          </a:ln>
                          <a:solidFill>
                            <a:srgbClr val="003300"/>
                          </a:solidFill>
                          <a:effectLst/>
                          <a:uFillTx/>
                          <a:latin typeface="+mn-lt"/>
                          <a:ea typeface="+mn-ea"/>
                          <a:cs typeface="+mn-cs"/>
                          <a:sym typeface="Gill Sans"/>
                        </a:rPr>
                        <a:t>. 2020;151</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Djuris</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Milovanovic</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Medarevic</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Dobricic</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Dapčević</a:t>
                      </a:r>
                      <a:r>
                        <a:rPr lang="en-US" sz="850" b="0" i="0" u="none" strike="noStrike" cap="none" spc="0" baseline="0" dirty="0" smtClean="0">
                          <a:ln>
                            <a:noFill/>
                          </a:ln>
                          <a:solidFill>
                            <a:srgbClr val="7030A0"/>
                          </a:solidFill>
                          <a:effectLst/>
                          <a:uFillTx/>
                          <a:latin typeface="+mn-lt"/>
                          <a:ea typeface="+mn-ea"/>
                          <a:cs typeface="+mn-cs"/>
                          <a:sym typeface="Gill Sans"/>
                        </a:rPr>
                        <a:t> A, </a:t>
                      </a:r>
                      <a:r>
                        <a:rPr lang="en-US" sz="850" b="0" i="0" u="none" strike="noStrike" cap="none" spc="0" baseline="0" dirty="0" err="1" smtClean="0">
                          <a:ln>
                            <a:noFill/>
                          </a:ln>
                          <a:solidFill>
                            <a:srgbClr val="7030A0"/>
                          </a:solidFill>
                          <a:effectLst/>
                          <a:uFillTx/>
                          <a:latin typeface="+mn-lt"/>
                          <a:ea typeface="+mn-ea"/>
                          <a:cs typeface="+mn-cs"/>
                          <a:sym typeface="Gill Sans"/>
                        </a:rPr>
                        <a:t>Ibric</a:t>
                      </a:r>
                      <a:r>
                        <a:rPr lang="en-US" sz="850" b="0" i="0" u="none" strike="noStrike" cap="none" spc="0" baseline="0" dirty="0" smtClean="0">
                          <a:ln>
                            <a:noFill/>
                          </a:ln>
                          <a:solidFill>
                            <a:srgbClr val="7030A0"/>
                          </a:solidFill>
                          <a:effectLst/>
                          <a:uFillTx/>
                          <a:latin typeface="+mn-lt"/>
                          <a:ea typeface="+mn-ea"/>
                          <a:cs typeface="+mn-cs"/>
                          <a:sym typeface="Gill Sans"/>
                        </a:rPr>
                        <a:t> S. Selection of the suitable polymer for supercritical fluid assisted preparation of </a:t>
                      </a:r>
                      <a:r>
                        <a:rPr lang="en-US" sz="850" b="0" i="0" u="none" strike="noStrike" cap="none" spc="0" baseline="0" dirty="0" err="1" smtClean="0">
                          <a:ln>
                            <a:noFill/>
                          </a:ln>
                          <a:solidFill>
                            <a:srgbClr val="7030A0"/>
                          </a:solidFill>
                          <a:effectLst/>
                          <a:uFillTx/>
                          <a:latin typeface="+mn-lt"/>
                          <a:ea typeface="+mn-ea"/>
                          <a:cs typeface="+mn-cs"/>
                          <a:sym typeface="Gill Sans"/>
                        </a:rPr>
                        <a:t>carvedilol</a:t>
                      </a:r>
                      <a:r>
                        <a:rPr lang="en-US" sz="850" b="0" i="0" u="none" strike="noStrike" cap="none" spc="0" baseline="0" dirty="0" smtClean="0">
                          <a:ln>
                            <a:noFill/>
                          </a:ln>
                          <a:solidFill>
                            <a:srgbClr val="7030A0"/>
                          </a:solidFill>
                          <a:effectLst/>
                          <a:uFillTx/>
                          <a:latin typeface="+mn-lt"/>
                          <a:ea typeface="+mn-ea"/>
                          <a:cs typeface="+mn-cs"/>
                          <a:sym typeface="Gill Sans"/>
                        </a:rPr>
                        <a:t> solid dispersions. </a:t>
                      </a:r>
                      <a:r>
                        <a:rPr lang="en-US" sz="850" b="0" i="0" u="none" strike="noStrike" cap="none" spc="0" baseline="0" dirty="0" err="1" smtClean="0">
                          <a:ln>
                            <a:noFill/>
                          </a:ln>
                          <a:solidFill>
                            <a:srgbClr val="7030A0"/>
                          </a:solidFill>
                          <a:effectLst/>
                          <a:uFillTx/>
                          <a:latin typeface="+mn-lt"/>
                          <a:ea typeface="+mn-ea"/>
                          <a:cs typeface="+mn-cs"/>
                          <a:sym typeface="Gill Sans"/>
                        </a:rPr>
                        <a:t>Int</a:t>
                      </a:r>
                      <a:r>
                        <a:rPr lang="en-US" sz="850" b="0" i="0" u="none" strike="noStrike" cap="none" spc="0" baseline="0" dirty="0" smtClean="0">
                          <a:ln>
                            <a:noFill/>
                          </a:ln>
                          <a:solidFill>
                            <a:srgbClr val="7030A0"/>
                          </a:solidFill>
                          <a:effectLst/>
                          <a:uFillTx/>
                          <a:latin typeface="+mn-lt"/>
                          <a:ea typeface="+mn-ea"/>
                          <a:cs typeface="+mn-cs"/>
                          <a:sym typeface="Gill Sans"/>
                        </a:rPr>
                        <a:t> J Pharm. 2019; 554:190-200.</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Krkobabić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D, </a:t>
                      </a:r>
                      <a:r>
                        <a:rPr lang="en-US" sz="850" b="0" i="0" u="none" strike="noStrike" cap="none" spc="0" baseline="0" dirty="0" err="1" smtClean="0">
                          <a:ln>
                            <a:noFill/>
                          </a:ln>
                          <a:solidFill>
                            <a:srgbClr val="003300"/>
                          </a:solidFill>
                          <a:effectLst/>
                          <a:uFillTx/>
                          <a:latin typeface="+mn-lt"/>
                          <a:ea typeface="+mn-ea"/>
                          <a:cs typeface="+mn-cs"/>
                          <a:sym typeface="Gill Sans"/>
                        </a:rPr>
                        <a:t>Cvijić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Grujić</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Hydrophilic excipients in digital light processing (DLP) printing of sustained release tablets: Impact on internal structure and drug dissolution rate. </a:t>
                      </a:r>
                      <a:r>
                        <a:rPr lang="en-US" sz="850" b="0" i="0" u="none" strike="noStrike" cap="none" spc="0" baseline="0" dirty="0" err="1" smtClean="0">
                          <a:ln>
                            <a:noFill/>
                          </a:ln>
                          <a:solidFill>
                            <a:srgbClr val="003300"/>
                          </a:solidFill>
                          <a:effectLst/>
                          <a:uFillTx/>
                          <a:latin typeface="+mn-lt"/>
                          <a:ea typeface="+mn-ea"/>
                          <a:cs typeface="+mn-cs"/>
                          <a:sym typeface="Gill Sans"/>
                        </a:rPr>
                        <a:t>Int</a:t>
                      </a:r>
                      <a:r>
                        <a:rPr lang="en-US" sz="850" b="0" i="0" u="none" strike="noStrike" cap="none" spc="0" baseline="0" dirty="0" smtClean="0">
                          <a:ln>
                            <a:noFill/>
                          </a:ln>
                          <a:solidFill>
                            <a:srgbClr val="003300"/>
                          </a:solidFill>
                          <a:effectLst/>
                          <a:uFillTx/>
                          <a:latin typeface="+mn-lt"/>
                          <a:ea typeface="+mn-ea"/>
                          <a:cs typeface="+mn-cs"/>
                          <a:sym typeface="Gill Sans"/>
                        </a:rPr>
                        <a:t> J Pharm. 2019; 572:118790.</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Medarević</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Djuriš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Barmpalexis</a:t>
                      </a:r>
                      <a:r>
                        <a:rPr lang="en-US" sz="850" b="0" i="0" u="none" strike="noStrike" cap="none" spc="0" baseline="0" dirty="0" smtClean="0">
                          <a:ln>
                            <a:noFill/>
                          </a:ln>
                          <a:solidFill>
                            <a:srgbClr val="7030A0"/>
                          </a:solidFill>
                          <a:effectLst/>
                          <a:uFillTx/>
                          <a:latin typeface="+mn-lt"/>
                          <a:ea typeface="+mn-ea"/>
                          <a:cs typeface="+mn-cs"/>
                          <a:sym typeface="Gill Sans"/>
                        </a:rPr>
                        <a:t> P, </a:t>
                      </a:r>
                      <a:r>
                        <a:rPr lang="en-US" sz="850" b="0" i="0" u="none" strike="noStrike" cap="none" spc="0" baseline="0" dirty="0" err="1" smtClean="0">
                          <a:ln>
                            <a:noFill/>
                          </a:ln>
                          <a:solidFill>
                            <a:srgbClr val="7030A0"/>
                          </a:solidFill>
                          <a:effectLst/>
                          <a:uFillTx/>
                          <a:latin typeface="+mn-lt"/>
                          <a:ea typeface="+mn-ea"/>
                          <a:cs typeface="+mn-cs"/>
                          <a:sym typeface="Gill Sans"/>
                        </a:rPr>
                        <a:t>Kachrimanis</a:t>
                      </a:r>
                      <a:r>
                        <a:rPr lang="en-US" sz="850" b="0" i="0" u="none" strike="noStrike" cap="none" spc="0" baseline="0" dirty="0" smtClean="0">
                          <a:ln>
                            <a:noFill/>
                          </a:ln>
                          <a:solidFill>
                            <a:srgbClr val="7030A0"/>
                          </a:solidFill>
                          <a:effectLst/>
                          <a:uFillTx/>
                          <a:latin typeface="+mn-lt"/>
                          <a:ea typeface="+mn-ea"/>
                          <a:cs typeface="+mn-cs"/>
                          <a:sym typeface="Gill Sans"/>
                        </a:rPr>
                        <a:t> K,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Analytical and Computational Methods for the Estimation of Drug-Polymer Solubility and Miscibility in Solid Dispersions Development. Pharmaceutics. 2019; 11(8).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Krstić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Đ, </a:t>
                      </a:r>
                      <a:r>
                        <a:rPr lang="en-US" sz="850" b="0" i="0" u="none" strike="noStrike" cap="none" spc="0" baseline="0" dirty="0" err="1" smtClean="0">
                          <a:ln>
                            <a:noFill/>
                          </a:ln>
                          <a:solidFill>
                            <a:srgbClr val="003300"/>
                          </a:solidFill>
                          <a:effectLst/>
                          <a:uFillTx/>
                          <a:latin typeface="+mn-lt"/>
                          <a:ea typeface="+mn-ea"/>
                          <a:cs typeface="+mn-cs"/>
                          <a:sym typeface="Gill Sans"/>
                        </a:rPr>
                        <a:t>Đuriš</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Self-</a:t>
                      </a:r>
                      <a:r>
                        <a:rPr lang="en-US" sz="850" b="0" i="0" u="none" strike="noStrike" cap="none" spc="0" baseline="0" dirty="0" err="1" smtClean="0">
                          <a:ln>
                            <a:noFill/>
                          </a:ln>
                          <a:solidFill>
                            <a:srgbClr val="003300"/>
                          </a:solidFill>
                          <a:effectLst/>
                          <a:uFillTx/>
                          <a:latin typeface="+mn-lt"/>
                          <a:ea typeface="+mn-ea"/>
                          <a:cs typeface="+mn-cs"/>
                          <a:sym typeface="Gill Sans"/>
                        </a:rPr>
                        <a:t>nanoemulsifying</a:t>
                      </a:r>
                      <a:r>
                        <a:rPr lang="en-US" sz="850" b="0" i="0" u="none" strike="noStrike" cap="none" spc="0" baseline="0" dirty="0" smtClean="0">
                          <a:ln>
                            <a:noFill/>
                          </a:ln>
                          <a:solidFill>
                            <a:srgbClr val="003300"/>
                          </a:solidFill>
                          <a:effectLst/>
                          <a:uFillTx/>
                          <a:latin typeface="+mn-lt"/>
                          <a:ea typeface="+mn-ea"/>
                          <a:cs typeface="+mn-cs"/>
                          <a:sym typeface="Gill Sans"/>
                        </a:rPr>
                        <a:t> drug delivery systems (SNEDDS) and self-</a:t>
                      </a:r>
                      <a:r>
                        <a:rPr lang="en-US" sz="850" b="0" i="0" u="none" strike="noStrike" cap="none" spc="0" baseline="0" dirty="0" err="1" smtClean="0">
                          <a:ln>
                            <a:noFill/>
                          </a:ln>
                          <a:solidFill>
                            <a:srgbClr val="003300"/>
                          </a:solidFill>
                          <a:effectLst/>
                          <a:uFillTx/>
                          <a:latin typeface="+mn-lt"/>
                          <a:ea typeface="+mn-ea"/>
                          <a:cs typeface="+mn-cs"/>
                          <a:sym typeface="Gill Sans"/>
                        </a:rPr>
                        <a:t>microemulsifying</a:t>
                      </a:r>
                      <a:r>
                        <a:rPr lang="en-US" sz="850" b="0" i="0" u="none" strike="noStrike" cap="none" spc="0" baseline="0" dirty="0" smtClean="0">
                          <a:ln>
                            <a:noFill/>
                          </a:ln>
                          <a:solidFill>
                            <a:srgbClr val="003300"/>
                          </a:solidFill>
                          <a:effectLst/>
                          <a:uFillTx/>
                          <a:latin typeface="+mn-lt"/>
                          <a:ea typeface="+mn-ea"/>
                          <a:cs typeface="+mn-cs"/>
                          <a:sym typeface="Gill Sans"/>
                        </a:rPr>
                        <a:t> drug delivery systems (SMEDDS) as lipid </a:t>
                      </a:r>
                      <a:r>
                        <a:rPr lang="en-US" sz="850" b="0" i="0" u="none" strike="noStrike" cap="none" spc="0" baseline="0" dirty="0" err="1" smtClean="0">
                          <a:ln>
                            <a:noFill/>
                          </a:ln>
                          <a:solidFill>
                            <a:srgbClr val="003300"/>
                          </a:solidFill>
                          <a:effectLst/>
                          <a:uFillTx/>
                          <a:latin typeface="+mn-lt"/>
                          <a:ea typeface="+mn-ea"/>
                          <a:cs typeface="+mn-cs"/>
                          <a:sym typeface="Gill Sans"/>
                        </a:rPr>
                        <a:t>nanocarriers</a:t>
                      </a:r>
                      <a:r>
                        <a:rPr lang="en-US" sz="850" b="0" i="0" u="none" strike="noStrike" cap="none" spc="0" baseline="0" dirty="0" smtClean="0">
                          <a:ln>
                            <a:noFill/>
                          </a:ln>
                          <a:solidFill>
                            <a:srgbClr val="003300"/>
                          </a:solidFill>
                          <a:effectLst/>
                          <a:uFillTx/>
                          <a:latin typeface="+mn-lt"/>
                          <a:ea typeface="+mn-ea"/>
                          <a:cs typeface="+mn-cs"/>
                          <a:sym typeface="Gill Sans"/>
                        </a:rPr>
                        <a:t> for improving dissolution rate and bioavailability of poorly soluble drugs. In </a:t>
                      </a:r>
                      <a:r>
                        <a:rPr lang="en-US" sz="850" b="0" i="0" u="none" strike="noStrike" cap="none" spc="0" baseline="0" dirty="0" err="1" smtClean="0">
                          <a:ln>
                            <a:noFill/>
                          </a:ln>
                          <a:solidFill>
                            <a:srgbClr val="003300"/>
                          </a:solidFill>
                          <a:effectLst/>
                          <a:uFillTx/>
                          <a:latin typeface="+mn-lt"/>
                          <a:ea typeface="+mn-ea"/>
                          <a:cs typeface="+mn-cs"/>
                          <a:sym typeface="Gill Sans"/>
                        </a:rPr>
                        <a:t>Grumezescu</a:t>
                      </a:r>
                      <a:r>
                        <a:rPr lang="en-US" sz="850" b="0" i="0" u="none" strike="noStrike" cap="none" spc="0" baseline="0" dirty="0" smtClean="0">
                          <a:ln>
                            <a:noFill/>
                          </a:ln>
                          <a:solidFill>
                            <a:srgbClr val="003300"/>
                          </a:solidFill>
                          <a:effectLst/>
                          <a:uFillTx/>
                          <a:latin typeface="+mn-lt"/>
                          <a:ea typeface="+mn-ea"/>
                          <a:cs typeface="+mn-cs"/>
                          <a:sym typeface="Gill Sans"/>
                        </a:rPr>
                        <a:t> AM, editor. Lipid </a:t>
                      </a:r>
                      <a:r>
                        <a:rPr lang="en-US" sz="850" b="0" i="0" u="none" strike="noStrike" cap="none" spc="0" baseline="0" dirty="0" err="1" smtClean="0">
                          <a:ln>
                            <a:noFill/>
                          </a:ln>
                          <a:solidFill>
                            <a:srgbClr val="003300"/>
                          </a:solidFill>
                          <a:effectLst/>
                          <a:uFillTx/>
                          <a:latin typeface="+mn-lt"/>
                          <a:ea typeface="+mn-ea"/>
                          <a:cs typeface="+mn-cs"/>
                          <a:sym typeface="Gill Sans"/>
                        </a:rPr>
                        <a:t>Nanocarriers</a:t>
                      </a:r>
                      <a:r>
                        <a:rPr lang="en-US" sz="850" b="0" i="0" u="none" strike="noStrike" cap="none" spc="0" baseline="0" dirty="0" smtClean="0">
                          <a:ln>
                            <a:noFill/>
                          </a:ln>
                          <a:solidFill>
                            <a:srgbClr val="003300"/>
                          </a:solidFill>
                          <a:effectLst/>
                          <a:uFillTx/>
                          <a:latin typeface="+mn-lt"/>
                          <a:ea typeface="+mn-ea"/>
                          <a:cs typeface="+mn-cs"/>
                          <a:sym typeface="Gill Sans"/>
                        </a:rPr>
                        <a:t> for Drug Targeting, Elsevier, 2018; 473-508. ISBN: 978-0-12-813687-4</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Djuris</a:t>
                      </a:r>
                      <a:r>
                        <a:rPr lang="en-US" sz="850" b="0" i="0" u="none" strike="noStrike" cap="none" spc="0" baseline="0" dirty="0" smtClean="0">
                          <a:ln>
                            <a:noFill/>
                          </a:ln>
                          <a:solidFill>
                            <a:srgbClr val="7030A0"/>
                          </a:solidFill>
                          <a:effectLst/>
                          <a:uFillTx/>
                          <a:latin typeface="+mn-lt"/>
                          <a:ea typeface="+mn-ea"/>
                          <a:cs typeface="+mn-cs"/>
                          <a:sym typeface="Gill Sans"/>
                        </a:rPr>
                        <a:t> J, ed. Computer aided applications in pharmaceutical technology, </a:t>
                      </a:r>
                      <a:r>
                        <a:rPr lang="en-US" sz="850" b="0" i="0" u="none" strike="noStrike" cap="none" spc="0" baseline="0" dirty="0" err="1" smtClean="0">
                          <a:ln>
                            <a:noFill/>
                          </a:ln>
                          <a:solidFill>
                            <a:srgbClr val="7030A0"/>
                          </a:solidFill>
                          <a:effectLst/>
                          <a:uFillTx/>
                          <a:latin typeface="+mn-lt"/>
                          <a:ea typeface="+mn-ea"/>
                          <a:cs typeface="+mn-cs"/>
                          <a:sym typeface="Gill Sans"/>
                        </a:rPr>
                        <a:t>Woodhead</a:t>
                      </a:r>
                      <a:r>
                        <a:rPr lang="en-US" sz="850" b="0" i="0" u="none" strike="noStrike" cap="none" spc="0" baseline="0" dirty="0" smtClean="0">
                          <a:ln>
                            <a:noFill/>
                          </a:ln>
                          <a:solidFill>
                            <a:srgbClr val="7030A0"/>
                          </a:solidFill>
                          <a:effectLst/>
                          <a:uFillTx/>
                          <a:latin typeface="+mn-lt"/>
                          <a:ea typeface="+mn-ea"/>
                          <a:cs typeface="+mn-cs"/>
                          <a:sym typeface="Gill Sans"/>
                        </a:rPr>
                        <a:t>   Publishing   Series   in   Biomedicine, </a:t>
                      </a:r>
                      <a:r>
                        <a:rPr lang="en-US" sz="850" b="0" i="0" u="none" strike="noStrike" cap="none" spc="0" baseline="0" dirty="0" err="1" smtClean="0">
                          <a:ln>
                            <a:noFill/>
                          </a:ln>
                          <a:solidFill>
                            <a:srgbClr val="7030A0"/>
                          </a:solidFill>
                          <a:effectLst/>
                          <a:uFillTx/>
                          <a:latin typeface="+mn-lt"/>
                          <a:ea typeface="+mn-ea"/>
                          <a:cs typeface="+mn-cs"/>
                          <a:sym typeface="Gill Sans"/>
                        </a:rPr>
                        <a:t>Woodhead</a:t>
                      </a:r>
                      <a:r>
                        <a:rPr lang="en-US" sz="850" b="0" i="0" u="none" strike="noStrike" cap="none" spc="0" baseline="0" dirty="0" smtClean="0">
                          <a:ln>
                            <a:noFill/>
                          </a:ln>
                          <a:solidFill>
                            <a:srgbClr val="7030A0"/>
                          </a:solidFill>
                          <a:effectLst/>
                          <a:uFillTx/>
                          <a:latin typeface="+mn-lt"/>
                          <a:ea typeface="+mn-ea"/>
                          <a:cs typeface="+mn-cs"/>
                          <a:sym typeface="Gill Sans"/>
                        </a:rPr>
                        <a:t>   Publishing   Ltd., Cambridge, UK. ISBN 978-1-907568-27-5, 2013</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Vasiljević</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I,Turković</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Nenadović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Mirković</a:t>
                      </a:r>
                      <a:r>
                        <a:rPr lang="en-US" sz="850" b="0" i="0" u="none" strike="noStrike" cap="none" spc="0" baseline="0" dirty="0" smtClean="0">
                          <a:ln>
                            <a:noFill/>
                          </a:ln>
                          <a:solidFill>
                            <a:srgbClr val="003300"/>
                          </a:solidFill>
                          <a:effectLst/>
                          <a:uFillTx/>
                          <a:latin typeface="+mn-lt"/>
                          <a:ea typeface="+mn-ea"/>
                          <a:cs typeface="+mn-cs"/>
                          <a:sym typeface="Gill Sans"/>
                        </a:rPr>
                        <a:t> M, Zimmer A, </a:t>
                      </a:r>
                      <a:r>
                        <a:rPr lang="en-US" sz="850" b="0" i="0" u="none" strike="noStrike" cap="none" spc="0" baseline="0" dirty="0" err="1" smtClean="0">
                          <a:ln>
                            <a:noFill/>
                          </a:ln>
                          <a:solidFill>
                            <a:srgbClr val="003300"/>
                          </a:solidFill>
                          <a:effectLst/>
                          <a:uFillTx/>
                          <a:latin typeface="+mn-lt"/>
                          <a:ea typeface="+mn-ea"/>
                          <a:cs typeface="+mn-cs"/>
                          <a:sym typeface="Gill Sans"/>
                        </a:rPr>
                        <a:t>Parojčić</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Aleksić</a:t>
                      </a:r>
                      <a:r>
                        <a:rPr lang="en-US" sz="850" b="0" i="0" u="none" strike="noStrike" cap="none" spc="0" baseline="0" dirty="0" smtClean="0">
                          <a:ln>
                            <a:noFill/>
                          </a:ln>
                          <a:solidFill>
                            <a:srgbClr val="003300"/>
                          </a:solidFill>
                          <a:effectLst/>
                          <a:uFillTx/>
                          <a:latin typeface="+mn-lt"/>
                          <a:ea typeface="+mn-ea"/>
                          <a:cs typeface="+mn-cs"/>
                          <a:sym typeface="Gill Sans"/>
                        </a:rPr>
                        <a:t> I. Investigation into </a:t>
                      </a:r>
                      <a:r>
                        <a:rPr lang="en-US" sz="850" b="0" i="0" u="none" strike="noStrike" cap="none" spc="0" baseline="0" dirty="0" err="1" smtClean="0">
                          <a:ln>
                            <a:noFill/>
                          </a:ln>
                          <a:solidFill>
                            <a:srgbClr val="003300"/>
                          </a:solidFill>
                          <a:effectLst/>
                          <a:uFillTx/>
                          <a:latin typeface="+mn-lt"/>
                          <a:ea typeface="+mn-ea"/>
                          <a:cs typeface="+mn-cs"/>
                          <a:sym typeface="Gill Sans"/>
                        </a:rPr>
                        <a:t>liquisolid</a:t>
                      </a:r>
                      <a:r>
                        <a:rPr lang="en-US" sz="850" b="0" i="0" u="none" strike="noStrike" cap="none" spc="0" baseline="0" dirty="0" smtClean="0">
                          <a:ln>
                            <a:noFill/>
                          </a:ln>
                          <a:solidFill>
                            <a:srgbClr val="003300"/>
                          </a:solidFill>
                          <a:effectLst/>
                          <a:uFillTx/>
                          <a:latin typeface="+mn-lt"/>
                          <a:ea typeface="+mn-ea"/>
                          <a:cs typeface="+mn-cs"/>
                          <a:sym typeface="Gill Sans"/>
                        </a:rPr>
                        <a:t> system </a:t>
                      </a:r>
                      <a:r>
                        <a:rPr lang="en-US" sz="850" b="0" i="0" u="none" strike="noStrike" cap="none" spc="0" baseline="0" dirty="0" err="1" smtClean="0">
                          <a:ln>
                            <a:noFill/>
                          </a:ln>
                          <a:solidFill>
                            <a:srgbClr val="003300"/>
                          </a:solidFill>
                          <a:effectLst/>
                          <a:uFillTx/>
                          <a:latin typeface="+mn-lt"/>
                          <a:ea typeface="+mn-ea"/>
                          <a:cs typeface="+mn-cs"/>
                          <a:sym typeface="Gill Sans"/>
                        </a:rPr>
                        <a:t>processability</a:t>
                      </a:r>
                      <a:r>
                        <a:rPr lang="en-US" sz="850" b="0" i="0" u="none" strike="noStrike" cap="none" spc="0" baseline="0" dirty="0" smtClean="0">
                          <a:ln>
                            <a:noFill/>
                          </a:ln>
                          <a:solidFill>
                            <a:srgbClr val="003300"/>
                          </a:solidFill>
                          <a:effectLst/>
                          <a:uFillTx/>
                          <a:latin typeface="+mn-lt"/>
                          <a:ea typeface="+mn-ea"/>
                          <a:cs typeface="+mn-cs"/>
                          <a:sym typeface="Gill Sans"/>
                        </a:rPr>
                        <a:t> based on the </a:t>
                      </a:r>
                      <a:r>
                        <a:rPr lang="en-US" sz="850" b="0" i="0" u="none" strike="noStrike" cap="none" spc="0" baseline="0" dirty="0" err="1" smtClean="0">
                          <a:ln>
                            <a:noFill/>
                          </a:ln>
                          <a:solidFill>
                            <a:srgbClr val="003300"/>
                          </a:solidFill>
                          <a:effectLst/>
                          <a:uFillTx/>
                          <a:latin typeface="+mn-lt"/>
                          <a:ea typeface="+mn-ea"/>
                          <a:cs typeface="+mn-cs"/>
                          <a:sym typeface="Gill Sans"/>
                        </a:rPr>
                        <a:t>SeDeM</a:t>
                      </a:r>
                      <a:r>
                        <a:rPr lang="en-US" sz="850" b="0" i="0" u="none" strike="noStrike" cap="none" spc="0" baseline="0" dirty="0" smtClean="0">
                          <a:ln>
                            <a:noFill/>
                          </a:ln>
                          <a:solidFill>
                            <a:srgbClr val="003300"/>
                          </a:solidFill>
                          <a:effectLst/>
                          <a:uFillTx/>
                          <a:latin typeface="+mn-lt"/>
                          <a:ea typeface="+mn-ea"/>
                          <a:cs typeface="+mn-cs"/>
                          <a:sym typeface="Gill Sans"/>
                        </a:rPr>
                        <a:t> Expert System approach. Int. J. Pharm. 2021; 605, 120847</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Turković</a:t>
                      </a:r>
                      <a:r>
                        <a:rPr lang="en-US" sz="850" b="0" i="0" u="none" strike="noStrike" cap="none" spc="0" baseline="0" dirty="0" smtClean="0">
                          <a:ln>
                            <a:noFill/>
                          </a:ln>
                          <a:solidFill>
                            <a:srgbClr val="7030A0"/>
                          </a:solidFill>
                          <a:effectLst/>
                          <a:uFillTx/>
                          <a:latin typeface="+mn-lt"/>
                          <a:ea typeface="+mn-ea"/>
                          <a:cs typeface="+mn-cs"/>
                          <a:sym typeface="Gill Sans"/>
                        </a:rPr>
                        <a:t> E, </a:t>
                      </a:r>
                      <a:r>
                        <a:rPr lang="en-US" sz="850" b="0" i="0" u="none" strike="noStrike" cap="none" spc="0" baseline="0" dirty="0" err="1" smtClean="0">
                          <a:ln>
                            <a:noFill/>
                          </a:ln>
                          <a:solidFill>
                            <a:srgbClr val="7030A0"/>
                          </a:solidFill>
                          <a:effectLst/>
                          <a:uFillTx/>
                          <a:latin typeface="+mn-lt"/>
                          <a:ea typeface="+mn-ea"/>
                          <a:cs typeface="+mn-cs"/>
                          <a:sym typeface="Gill Sans"/>
                        </a:rPr>
                        <a:t>Vasiljević</a:t>
                      </a:r>
                      <a:r>
                        <a:rPr lang="en-US" sz="850" b="0" i="0" u="none" strike="noStrike" cap="none" spc="0" baseline="0" dirty="0" smtClean="0">
                          <a:ln>
                            <a:noFill/>
                          </a:ln>
                          <a:solidFill>
                            <a:srgbClr val="7030A0"/>
                          </a:solidFill>
                          <a:effectLst/>
                          <a:uFillTx/>
                          <a:latin typeface="+mn-lt"/>
                          <a:ea typeface="+mn-ea"/>
                          <a:cs typeface="+mn-cs"/>
                          <a:sym typeface="Gill Sans"/>
                        </a:rPr>
                        <a:t> I, </a:t>
                      </a:r>
                      <a:r>
                        <a:rPr lang="en-US" sz="850" b="0" i="0" u="none" strike="noStrike" cap="none" spc="0" baseline="0" dirty="0" err="1" smtClean="0">
                          <a:ln>
                            <a:noFill/>
                          </a:ln>
                          <a:solidFill>
                            <a:srgbClr val="7030A0"/>
                          </a:solidFill>
                          <a:effectLst/>
                          <a:uFillTx/>
                          <a:latin typeface="+mn-lt"/>
                          <a:ea typeface="+mn-ea"/>
                          <a:cs typeface="+mn-cs"/>
                          <a:sym typeface="Gill Sans"/>
                        </a:rPr>
                        <a:t>Drašković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Obradović</a:t>
                      </a:r>
                      <a:r>
                        <a:rPr lang="en-US" sz="850" b="0" i="0" u="none" strike="noStrike" cap="none" spc="0" baseline="0" dirty="0" smtClean="0">
                          <a:ln>
                            <a:noFill/>
                          </a:ln>
                          <a:solidFill>
                            <a:srgbClr val="7030A0"/>
                          </a:solidFill>
                          <a:effectLst/>
                          <a:uFillTx/>
                          <a:latin typeface="+mn-lt"/>
                          <a:ea typeface="+mn-ea"/>
                          <a:cs typeface="+mn-cs"/>
                          <a:sym typeface="Gill Sans"/>
                        </a:rPr>
                        <a:t> N, </a:t>
                      </a:r>
                      <a:r>
                        <a:rPr lang="en-US" sz="850" b="0" i="0" u="none" strike="noStrike" cap="none" spc="0" baseline="0" dirty="0" err="1" smtClean="0">
                          <a:ln>
                            <a:noFill/>
                          </a:ln>
                          <a:solidFill>
                            <a:srgbClr val="7030A0"/>
                          </a:solidFill>
                          <a:effectLst/>
                          <a:uFillTx/>
                          <a:latin typeface="+mn-lt"/>
                          <a:ea typeface="+mn-ea"/>
                          <a:cs typeface="+mn-cs"/>
                          <a:sym typeface="Gill Sans"/>
                        </a:rPr>
                        <a:t>Vasiljević</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Parojčić</a:t>
                      </a:r>
                      <a:r>
                        <a:rPr lang="en-US" sz="850" b="0" i="0" u="none" strike="noStrike" cap="none" spc="0" baseline="0" dirty="0" smtClean="0">
                          <a:ln>
                            <a:noFill/>
                          </a:ln>
                          <a:solidFill>
                            <a:srgbClr val="7030A0"/>
                          </a:solidFill>
                          <a:effectLst/>
                          <a:uFillTx/>
                          <a:latin typeface="+mn-lt"/>
                          <a:ea typeface="+mn-ea"/>
                          <a:cs typeface="+mn-cs"/>
                          <a:sym typeface="Gill Sans"/>
                        </a:rPr>
                        <a:t> J. An Investigation into Mechanical Properties and Printability of Potential Substrates for Inkjet Printing of </a:t>
                      </a:r>
                      <a:r>
                        <a:rPr lang="en-US" sz="850" b="0" i="0" u="none" strike="noStrike" cap="none" spc="0" baseline="0" dirty="0" err="1" smtClean="0">
                          <a:ln>
                            <a:noFill/>
                          </a:ln>
                          <a:solidFill>
                            <a:srgbClr val="7030A0"/>
                          </a:solidFill>
                          <a:effectLst/>
                          <a:uFillTx/>
                          <a:latin typeface="+mn-lt"/>
                          <a:ea typeface="+mn-ea"/>
                          <a:cs typeface="+mn-cs"/>
                          <a:sym typeface="Gill Sans"/>
                        </a:rPr>
                        <a:t>Orodispersible</a:t>
                      </a:r>
                      <a:r>
                        <a:rPr lang="en-US" sz="850" b="0" i="0" u="none" strike="noStrike" cap="none" spc="0" baseline="0" dirty="0" smtClean="0">
                          <a:ln>
                            <a:noFill/>
                          </a:ln>
                          <a:solidFill>
                            <a:srgbClr val="7030A0"/>
                          </a:solidFill>
                          <a:effectLst/>
                          <a:uFillTx/>
                          <a:latin typeface="+mn-lt"/>
                          <a:ea typeface="+mn-ea"/>
                          <a:cs typeface="+mn-cs"/>
                          <a:sym typeface="Gill Sans"/>
                        </a:rPr>
                        <a:t> Films. Pharmaceutics. 2021; 13(4):468. </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Aleksić</a:t>
                      </a:r>
                      <a:r>
                        <a:rPr lang="en-US" sz="850" b="0" i="0" u="none" strike="noStrike" cap="none" spc="0" baseline="0" dirty="0" smtClean="0">
                          <a:ln>
                            <a:noFill/>
                          </a:ln>
                          <a:solidFill>
                            <a:srgbClr val="003300"/>
                          </a:solidFill>
                          <a:effectLst/>
                          <a:uFillTx/>
                          <a:latin typeface="+mn-lt"/>
                          <a:ea typeface="+mn-ea"/>
                          <a:cs typeface="+mn-cs"/>
                          <a:sym typeface="Gill Sans"/>
                        </a:rPr>
                        <a:t>, I., German </a:t>
                      </a:r>
                      <a:r>
                        <a:rPr lang="en-US" sz="850" b="0" i="0" u="none" strike="noStrike" cap="none" spc="0" baseline="0" dirty="0" err="1" smtClean="0">
                          <a:ln>
                            <a:noFill/>
                          </a:ln>
                          <a:solidFill>
                            <a:srgbClr val="003300"/>
                          </a:solidFill>
                          <a:effectLst/>
                          <a:uFillTx/>
                          <a:latin typeface="+mn-lt"/>
                          <a:ea typeface="+mn-ea"/>
                          <a:cs typeface="+mn-cs"/>
                          <a:sym typeface="Gill Sans"/>
                        </a:rPr>
                        <a:t>Ilić</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Cvijić</a:t>
                      </a:r>
                      <a:r>
                        <a:rPr lang="en-US" sz="850" b="0" i="0" u="none" strike="noStrike" cap="none" spc="0" baseline="0" dirty="0" smtClean="0">
                          <a:ln>
                            <a:noFill/>
                          </a:ln>
                          <a:solidFill>
                            <a:srgbClr val="003300"/>
                          </a:solidFill>
                          <a:effectLst/>
                          <a:uFillTx/>
                          <a:latin typeface="+mn-lt"/>
                          <a:ea typeface="+mn-ea"/>
                          <a:cs typeface="+mn-cs"/>
                          <a:sym typeface="Gill Sans"/>
                        </a:rPr>
                        <a:t>, S. et al. An Investigation into the Influence of Process Parameters and Formulation Variables on Compaction Properties of </a:t>
                      </a:r>
                      <a:r>
                        <a:rPr lang="en-US" sz="850" b="0" i="0" u="none" strike="noStrike" cap="none" spc="0" baseline="0" dirty="0" err="1" smtClean="0">
                          <a:ln>
                            <a:noFill/>
                          </a:ln>
                          <a:solidFill>
                            <a:srgbClr val="003300"/>
                          </a:solidFill>
                          <a:effectLst/>
                          <a:uFillTx/>
                          <a:latin typeface="+mn-lt"/>
                          <a:ea typeface="+mn-ea"/>
                          <a:cs typeface="+mn-cs"/>
                          <a:sym typeface="Gill Sans"/>
                        </a:rPr>
                        <a:t>Liquisolid</a:t>
                      </a:r>
                      <a:r>
                        <a:rPr lang="en-US" sz="850" b="0" i="0" u="none" strike="noStrike" cap="none" spc="0" baseline="0" dirty="0" smtClean="0">
                          <a:ln>
                            <a:noFill/>
                          </a:ln>
                          <a:solidFill>
                            <a:srgbClr val="003300"/>
                          </a:solidFill>
                          <a:effectLst/>
                          <a:uFillTx/>
                          <a:latin typeface="+mn-lt"/>
                          <a:ea typeface="+mn-ea"/>
                          <a:cs typeface="+mn-cs"/>
                          <a:sym typeface="Gill Sans"/>
                        </a:rPr>
                        <a:t> Systems. AAPS </a:t>
                      </a:r>
                      <a:r>
                        <a:rPr lang="en-US" sz="850" b="0" i="0" u="none" strike="noStrike" cap="none" spc="0" baseline="0" dirty="0" err="1" smtClean="0">
                          <a:ln>
                            <a:noFill/>
                          </a:ln>
                          <a:solidFill>
                            <a:srgbClr val="003300"/>
                          </a:solidFill>
                          <a:effectLst/>
                          <a:uFillTx/>
                          <a:latin typeface="+mn-lt"/>
                          <a:ea typeface="+mn-ea"/>
                          <a:cs typeface="+mn-cs"/>
                          <a:sym typeface="Gill Sans"/>
                        </a:rPr>
                        <a:t>PharmSciTech</a:t>
                      </a:r>
                      <a:r>
                        <a:rPr lang="en-US" sz="850" b="0" i="0" u="none" strike="noStrike" cap="none" spc="0" baseline="0" dirty="0" smtClean="0">
                          <a:ln>
                            <a:noFill/>
                          </a:ln>
                          <a:solidFill>
                            <a:srgbClr val="003300"/>
                          </a:solidFill>
                          <a:effectLst/>
                          <a:uFillTx/>
                          <a:latin typeface="+mn-lt"/>
                          <a:ea typeface="+mn-ea"/>
                          <a:cs typeface="+mn-cs"/>
                          <a:sym typeface="Gill Sans"/>
                        </a:rPr>
                        <a:t> 2020. 21, 242</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a:t>
                      </a:r>
                      <a:endParaRPr lang="sr-Latn-RS" sz="85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Drašković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Djuriš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Parojčić</a:t>
                      </a:r>
                      <a:r>
                        <a:rPr lang="en-US" sz="850" b="0" i="0" u="none" strike="noStrike" cap="none" spc="0" baseline="0" dirty="0" smtClean="0">
                          <a:ln>
                            <a:noFill/>
                          </a:ln>
                          <a:solidFill>
                            <a:srgbClr val="7030A0"/>
                          </a:solidFill>
                          <a:effectLst/>
                          <a:uFillTx/>
                          <a:latin typeface="+mn-lt"/>
                          <a:ea typeface="+mn-ea"/>
                          <a:cs typeface="+mn-cs"/>
                          <a:sym typeface="Gill Sans"/>
                        </a:rPr>
                        <a:t> J. Functionality and performance evaluation of directly compressible co-processed excipients based on dynamic compaction analysis and percolation theory. Powder Technol. 2019. 326, 292-301.</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695124" y="653252"/>
            <a:ext cx="4171014"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Svetlana Ibrić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414094501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00276" y="507748"/>
            <a:ext cx="4393832"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nada kovačević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00276" y="2915234"/>
            <a:ext cx="3930371" cy="394980"/>
          </a:xfrm>
        </p:spPr>
        <p:txBody>
          <a:bodyPr/>
          <a:lstStyle/>
          <a:p>
            <a:r>
              <a:rPr lang="sr-Latn-RS" dirty="0">
                <a:solidFill>
                  <a:srgbClr val="7030A0"/>
                </a:solidFill>
              </a:rPr>
              <a:t>farmakognozija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05648101"/>
              </p:ext>
            </p:extLst>
          </p:nvPr>
        </p:nvGraphicFramePr>
        <p:xfrm>
          <a:off x="900276" y="3357406"/>
          <a:ext cx="6605757" cy="6763512"/>
        </p:xfrm>
        <a:graphic>
          <a:graphicData uri="http://schemas.openxmlformats.org/drawingml/2006/table">
            <a:tbl>
              <a:tblPr firstRow="1" firstCol="1" bandRow="1">
                <a:tableStyleId>{5940675A-B579-460E-94D1-54222C63F5DA}</a:tableStyleId>
              </a:tblPr>
              <a:tblGrid>
                <a:gridCol w="778399">
                  <a:extLst>
                    <a:ext uri="{9D8B030D-6E8A-4147-A177-3AD203B41FA5}">
                      <a16:colId xmlns:a16="http://schemas.microsoft.com/office/drawing/2014/main" xmlns="" val="20000"/>
                    </a:ext>
                  </a:extLst>
                </a:gridCol>
                <a:gridCol w="5827358">
                  <a:extLst>
                    <a:ext uri="{9D8B030D-6E8A-4147-A177-3AD203B41FA5}">
                      <a16:colId xmlns:a16="http://schemas.microsoft.com/office/drawing/2014/main" xmlns="" val="20001"/>
                    </a:ext>
                  </a:extLst>
                </a:gridCol>
              </a:tblGrid>
              <a:tr h="198672">
                <a:tc>
                  <a:txBody>
                    <a:bodyPr/>
                    <a:lstStyle/>
                    <a:p>
                      <a:pPr algn="l">
                        <a:spcAft>
                          <a:spcPts val="0"/>
                        </a:spcAft>
                      </a:pPr>
                      <a:r>
                        <a:rPr lang="sr-Latn-RS" sz="1000" kern="1200" dirty="0">
                          <a:solidFill>
                            <a:srgbClr val="7030A0"/>
                          </a:solidFill>
                          <a:effectLst/>
                          <a:latin typeface="Gill Sans Light (Body)"/>
                        </a:rPr>
                        <a:t>Naslov istraživačke teme:</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7030A0"/>
                          </a:solidFill>
                          <a:effectLst/>
                          <a:latin typeface="Gill Sans Light (Body)"/>
                        </a:rPr>
                        <a:t>Ispitivanje prirodnih lekovitih proizvoda</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61093">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Nada </a:t>
                      </a:r>
                      <a:r>
                        <a:rPr lang="sr-Latn-RS" sz="1000" kern="1200" dirty="0">
                          <a:solidFill>
                            <a:srgbClr val="003300"/>
                          </a:solidFill>
                          <a:effectLst/>
                          <a:latin typeface="Gill Sans Light (Body)"/>
                        </a:rPr>
                        <a:t>Kovačević,</a:t>
                      </a:r>
                      <a:r>
                        <a:rPr lang="sr-Latn-RS" sz="1000" kern="1200" baseline="0" dirty="0">
                          <a:solidFill>
                            <a:srgbClr val="003300"/>
                          </a:solidFill>
                          <a:effectLst/>
                          <a:latin typeface="Gill Sans Light (Body)"/>
                        </a:rPr>
                        <a:t> r</a:t>
                      </a:r>
                      <a:r>
                        <a:rPr lang="sr-Latn-RS" sz="1000" kern="1200" dirty="0">
                          <a:solidFill>
                            <a:srgbClr val="003300"/>
                          </a:solidFill>
                          <a:effectLst/>
                          <a:latin typeface="Gill Sans Light (Body)"/>
                        </a:rPr>
                        <a:t>edovni profesor</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Branislava </a:t>
                      </a:r>
                      <a:r>
                        <a:rPr lang="sr-Latn-RS" sz="1000" kern="1200" dirty="0">
                          <a:solidFill>
                            <a:srgbClr val="003300"/>
                          </a:solidFill>
                          <a:effectLst/>
                          <a:latin typeface="Gill Sans Light (Body)"/>
                        </a:rPr>
                        <a:t>Lakušić,</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redovni profesor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Silvana </a:t>
                      </a:r>
                      <a:r>
                        <a:rPr lang="sr-Latn-RS" sz="1000" kern="1200" dirty="0">
                          <a:solidFill>
                            <a:srgbClr val="003300"/>
                          </a:solidFill>
                          <a:effectLst/>
                          <a:latin typeface="Gill Sans Light (Body)"/>
                        </a:rPr>
                        <a:t>Petrović,</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Marina </a:t>
                      </a:r>
                      <a:r>
                        <a:rPr lang="sr-Latn-RS" sz="1000" kern="1200" dirty="0">
                          <a:solidFill>
                            <a:srgbClr val="003300"/>
                          </a:solidFill>
                          <a:effectLst/>
                          <a:latin typeface="Gill Sans Light (Body)"/>
                        </a:rPr>
                        <a:t>Milenković,</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redovni profesor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Zoran </a:t>
                      </a:r>
                      <a:r>
                        <a:rPr lang="sr-Latn-RS" sz="1000" kern="1200" dirty="0">
                          <a:solidFill>
                            <a:srgbClr val="003300"/>
                          </a:solidFill>
                          <a:effectLst/>
                          <a:latin typeface="Gill Sans Light (Body)"/>
                        </a:rPr>
                        <a:t>Maksimović,</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Tatjana </a:t>
                      </a:r>
                      <a:r>
                        <a:rPr lang="sr-Latn-RS" sz="1000" kern="1200" dirty="0" err="1" smtClean="0">
                          <a:solidFill>
                            <a:srgbClr val="003300"/>
                          </a:solidFill>
                          <a:effectLst/>
                          <a:latin typeface="Gill Sans Light (Body)"/>
                        </a:rPr>
                        <a:t>Kundaković</a:t>
                      </a:r>
                      <a:r>
                        <a:rPr lang="sr-Latn-RS" sz="1000" kern="1200" dirty="0" smtClean="0">
                          <a:solidFill>
                            <a:srgbClr val="003300"/>
                          </a:solidFill>
                          <a:effectLst/>
                          <a:latin typeface="Gill Sans Light (Body)"/>
                        </a:rPr>
                        <a:t>-Vasović,</a:t>
                      </a:r>
                      <a:r>
                        <a:rPr lang="sr-Latn-RS" sz="1000" kern="1200" baseline="0" dirty="0" smtClean="0">
                          <a:solidFill>
                            <a:srgbClr val="003300"/>
                          </a:solidFill>
                          <a:effectLst/>
                          <a:latin typeface="Gill Sans Light (Body)"/>
                        </a:rPr>
                        <a:t> </a:t>
                      </a:r>
                      <a:r>
                        <a:rPr lang="sr-Latn-RS" sz="1000" kern="1200" dirty="0">
                          <a:solidFill>
                            <a:srgbClr val="003300"/>
                          </a:solidFill>
                          <a:effectLst/>
                          <a:latin typeface="Gill Sans Light (Body)"/>
                        </a:rPr>
                        <a:t>redovni profesor</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a:t>
                      </a:r>
                      <a:r>
                        <a:rPr lang="sr-Latn-RS" sz="1000" kern="1200" baseline="0" dirty="0">
                          <a:solidFill>
                            <a:srgbClr val="003300"/>
                          </a:solidFill>
                          <a:effectLst/>
                          <a:latin typeface="Gill Sans Light (Body)"/>
                        </a:rPr>
                        <a:t> </a:t>
                      </a:r>
                      <a:r>
                        <a:rPr lang="sr-Latn-RS" sz="1000" kern="1200" dirty="0" smtClean="0">
                          <a:solidFill>
                            <a:srgbClr val="003300"/>
                          </a:solidFill>
                          <a:effectLst/>
                          <a:latin typeface="Gill Sans Light (Body)"/>
                        </a:rPr>
                        <a:t>Violeta </a:t>
                      </a:r>
                      <a:r>
                        <a:rPr lang="sr-Latn-RS" sz="1000" kern="1200" dirty="0">
                          <a:solidFill>
                            <a:srgbClr val="003300"/>
                          </a:solidFill>
                          <a:effectLst/>
                          <a:latin typeface="Gill Sans Light (Body)"/>
                        </a:rPr>
                        <a:t>Slavkovska,</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vanredni profesor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Dr </a:t>
                      </a:r>
                      <a:r>
                        <a:rPr lang="sr-Latn-RS" sz="1000" kern="1200" dirty="0" smtClean="0">
                          <a:solidFill>
                            <a:srgbClr val="003300"/>
                          </a:solidFill>
                          <a:effectLst/>
                          <a:latin typeface="Gill Sans Light (Body)"/>
                        </a:rPr>
                        <a:t>Milica</a:t>
                      </a:r>
                      <a:r>
                        <a:rPr lang="sr-Latn-RS" sz="1000" kern="1200" baseline="0" dirty="0" smtClean="0">
                          <a:solidFill>
                            <a:srgbClr val="003300"/>
                          </a:solidFill>
                          <a:effectLst/>
                          <a:latin typeface="Gill Sans Light (Body)"/>
                        </a:rPr>
                        <a:t> </a:t>
                      </a:r>
                      <a:r>
                        <a:rPr lang="sr-Latn-RS" sz="1000" kern="1200" dirty="0">
                          <a:solidFill>
                            <a:srgbClr val="003300"/>
                          </a:solidFill>
                          <a:effectLst/>
                          <a:latin typeface="Gill Sans Light (Body)"/>
                        </a:rPr>
                        <a:t>Drobac,</a:t>
                      </a: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vanredni profesor</a:t>
                      </a:r>
                    </a:p>
                    <a:p>
                      <a:pPr marL="0" marR="0" indent="0" algn="l" defTabSz="584200" eaLnBrk="1" fontAlgn="auto" latinLnBrk="0" hangingPunct="1">
                        <a:lnSpc>
                          <a:spcPct val="115000"/>
                        </a:lnSpc>
                        <a:spcBef>
                          <a:spcPts val="0"/>
                        </a:spcBef>
                        <a:spcAft>
                          <a:spcPts val="0"/>
                        </a:spcAft>
                        <a:buClrTx/>
                        <a:buSzTx/>
                        <a:buFontTx/>
                        <a:buNone/>
                        <a:tabLst/>
                        <a:defRPr/>
                      </a:pPr>
                      <a:endParaRPr lang="sr-Latn-RS" sz="200" kern="1200" dirty="0">
                        <a:solidFill>
                          <a:srgbClr val="003300"/>
                        </a:solidFill>
                        <a:effectLst/>
                        <a:latin typeface="Gill Sans Light (Body)"/>
                      </a:endParaRPr>
                    </a:p>
                    <a:p>
                      <a:pPr marL="87313" marR="0" indent="-87313"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   Katedra za botaniku</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003300"/>
                          </a:solidFill>
                          <a:effectLst/>
                          <a:latin typeface="Gill Sans Light (Body)"/>
                        </a:rPr>
                        <a:t>** Katedra za mikrobiologiju i imunologiju</a:t>
                      </a:r>
                      <a:br>
                        <a:rPr lang="sr-Latn-RS" sz="1000" kern="1200" dirty="0">
                          <a:solidFill>
                            <a:srgbClr val="003300"/>
                          </a:solidFill>
                          <a:effectLst/>
                          <a:latin typeface="Gill Sans Light (Body)"/>
                        </a:rPr>
                      </a:br>
                      <a:r>
                        <a:rPr lang="sr-Latn-RS" sz="1000" kern="1200" baseline="0" dirty="0">
                          <a:solidFill>
                            <a:srgbClr val="003300"/>
                          </a:solidFill>
                          <a:effectLst/>
                          <a:latin typeface="Gill Sans Light (Body)"/>
                        </a:rPr>
                        <a:t>    </a:t>
                      </a:r>
                      <a:r>
                        <a:rPr lang="sr-Latn-RS" sz="1000" kern="1200" dirty="0">
                          <a:solidFill>
                            <a:srgbClr val="003300"/>
                          </a:solidFill>
                          <a:effectLst/>
                          <a:latin typeface="Gill Sans Light (Body)"/>
                        </a:rPr>
                        <a:t>Univerzitet</a:t>
                      </a:r>
                      <a:r>
                        <a:rPr lang="sr-Latn-RS" sz="1000" kern="1200" baseline="0" dirty="0">
                          <a:solidFill>
                            <a:srgbClr val="003300"/>
                          </a:solidFill>
                          <a:effectLst/>
                          <a:latin typeface="Gill Sans Light (Body)"/>
                        </a:rPr>
                        <a:t> u Beogradu</a:t>
                      </a:r>
                      <a:r>
                        <a:rPr lang="sr-Latn-RS" sz="1000" kern="1200" dirty="0">
                          <a:solidFill>
                            <a:srgbClr val="003300"/>
                          </a:solidFill>
                          <a:effectLst/>
                          <a:latin typeface="Gill Sans Light (Body)"/>
                        </a:rPr>
                        <a:t> - Farmaceutski fakultet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000" kern="1200" dirty="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kern="1200" dirty="0">
                          <a:solidFill>
                            <a:srgbClr val="7030A0"/>
                          </a:solidFill>
                          <a:effectLst/>
                          <a:latin typeface="Gill Sans Light (Body)"/>
                        </a:rPr>
                        <a:t>Gasni hromatograf sa plameno-jonizacionim i masenim detektorom</a:t>
                      </a:r>
                      <a:r>
                        <a:rPr lang="sr-Latn-RS" sz="1000" kern="1200" dirty="0">
                          <a:solidFill>
                            <a:srgbClr val="7030A0"/>
                          </a:solidFill>
                          <a:effectLst/>
                          <a:latin typeface="Gill Sans Light (Body)"/>
                        </a:rPr>
                        <a:t> Agilent GC/MSD System 6890N / 5975C</a:t>
                      </a:r>
                    </a:p>
                    <a:p>
                      <a:pPr algn="l">
                        <a:spcAft>
                          <a:spcPts val="0"/>
                        </a:spcAft>
                      </a:pPr>
                      <a:r>
                        <a:rPr lang="sr-Latn-RS" sz="1000" kern="1200" dirty="0">
                          <a:solidFill>
                            <a:srgbClr val="7030A0"/>
                          </a:solidFill>
                          <a:effectLst/>
                          <a:latin typeface="Gill Sans Light (Body)"/>
                        </a:rPr>
                        <a:t>Tečni hromatograf </a:t>
                      </a:r>
                      <a:r>
                        <a:rPr lang="fr-FR" sz="1000" kern="1200" dirty="0" err="1">
                          <a:solidFill>
                            <a:srgbClr val="7030A0"/>
                          </a:solidFill>
                          <a:effectLst/>
                          <a:latin typeface="Gill Sans Light (Body)"/>
                        </a:rPr>
                        <a:t>Agilen</a:t>
                      </a:r>
                      <a:r>
                        <a:rPr lang="sr-Latn-RS" sz="1000" kern="1200" dirty="0">
                          <a:solidFill>
                            <a:srgbClr val="7030A0"/>
                          </a:solidFill>
                          <a:effectLst/>
                          <a:latin typeface="Gill Sans Light (Body)"/>
                        </a:rPr>
                        <a:t>t</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1100 HPLC System</a:t>
                      </a:r>
                      <a:endParaRPr lang="sr-Latn-RS" sz="1000" kern="1200" dirty="0">
                        <a:solidFill>
                          <a:srgbClr val="7030A0"/>
                        </a:solidFill>
                        <a:effectLst/>
                        <a:latin typeface="Gill Sans Light (Body)"/>
                      </a:endParaRPr>
                    </a:p>
                    <a:p>
                      <a:pPr algn="l">
                        <a:spcAft>
                          <a:spcPts val="0"/>
                        </a:spcAft>
                      </a:pPr>
                      <a:r>
                        <a:rPr lang="sr-Latn-RS" sz="1000" kern="1200" dirty="0">
                          <a:solidFill>
                            <a:srgbClr val="7030A0"/>
                          </a:solidFill>
                          <a:effectLst/>
                          <a:latin typeface="Gill Sans Light (Body)"/>
                        </a:rPr>
                        <a:t>Tečni hromatograf sa masenim detektorom (LC/MS)</a:t>
                      </a:r>
                      <a:r>
                        <a:rPr lang="fr-FR" sz="1000" kern="1200" dirty="0">
                          <a:solidFill>
                            <a:srgbClr val="7030A0"/>
                          </a:solidFill>
                          <a:effectLst/>
                          <a:latin typeface="Gill Sans Light (Body)"/>
                        </a:rPr>
                        <a:t> </a:t>
                      </a:r>
                      <a:r>
                        <a:rPr lang="fr-FR" sz="1000" kern="1200" dirty="0" err="1">
                          <a:solidFill>
                            <a:srgbClr val="7030A0"/>
                          </a:solidFill>
                          <a:effectLst/>
                          <a:latin typeface="Gill Sans Light (Body)"/>
                        </a:rPr>
                        <a:t>Agilent</a:t>
                      </a:r>
                      <a:r>
                        <a:rPr lang="fr-FR" sz="1000" kern="1200" dirty="0">
                          <a:solidFill>
                            <a:srgbClr val="7030A0"/>
                          </a:solidFill>
                          <a:effectLst/>
                          <a:latin typeface="Gill Sans Light (Body)"/>
                        </a:rPr>
                        <a:t> 1260/6130 LC </a:t>
                      </a:r>
                      <a:r>
                        <a:rPr lang="fr-FR" sz="1000" kern="1200" dirty="0" err="1">
                          <a:solidFill>
                            <a:srgbClr val="7030A0"/>
                          </a:solidFill>
                          <a:effectLst/>
                          <a:latin typeface="Gill Sans Light (Body)"/>
                        </a:rPr>
                        <a:t>Systems</a:t>
                      </a:r>
                      <a:endParaRPr lang="sr-Latn-RS" sz="1000" kern="1200" dirty="0">
                        <a:solidFill>
                          <a:srgbClr val="7030A0"/>
                        </a:solidFill>
                        <a:effectLst/>
                        <a:latin typeface="Gill Sans Light (Body)"/>
                      </a:endParaRPr>
                    </a:p>
                    <a:p>
                      <a:pPr algn="l">
                        <a:spcAft>
                          <a:spcPts val="0"/>
                        </a:spcAft>
                      </a:pPr>
                      <a:r>
                        <a:rPr lang="sr-Latn-RS" sz="1000" kern="1200" dirty="0">
                          <a:solidFill>
                            <a:srgbClr val="7030A0"/>
                          </a:solidFill>
                          <a:effectLst/>
                          <a:latin typeface="Gill Sans Light (Body)"/>
                        </a:rPr>
                        <a:t>UV-Vis spektrofotometar </a:t>
                      </a:r>
                      <a:r>
                        <a:rPr lang="en-US" sz="1000" kern="1200" dirty="0">
                          <a:solidFill>
                            <a:srgbClr val="7030A0"/>
                          </a:solidFill>
                          <a:effectLst/>
                          <a:latin typeface="Gill Sans Light (Body)"/>
                        </a:rPr>
                        <a:t>Thermo Scientific</a:t>
                      </a:r>
                      <a:r>
                        <a:rPr lang="sr-Latn-RS" sz="1000" kern="1200" baseline="0" dirty="0">
                          <a:solidFill>
                            <a:srgbClr val="7030A0"/>
                          </a:solidFill>
                          <a:effectLst/>
                          <a:latin typeface="Gill Sans Light (Body)"/>
                        </a:rPr>
                        <a:t> </a:t>
                      </a:r>
                      <a:r>
                        <a:rPr lang="en-US" sz="1000" kern="1200" dirty="0">
                          <a:solidFill>
                            <a:srgbClr val="7030A0"/>
                          </a:solidFill>
                          <a:effectLst/>
                          <a:latin typeface="Gill Sans Light (Body)"/>
                        </a:rPr>
                        <a:t>Evolution 300</a:t>
                      </a:r>
                      <a:endParaRPr lang="sr-Latn-RS" sz="1000" kern="1200" dirty="0">
                        <a:solidFill>
                          <a:srgbClr val="7030A0"/>
                        </a:solidFill>
                        <a:effectLst/>
                        <a:latin typeface="Gill Sans Light (Body)"/>
                      </a:endParaRPr>
                    </a:p>
                    <a:p>
                      <a:pPr algn="l">
                        <a:spcAft>
                          <a:spcPts val="0"/>
                        </a:spcAft>
                      </a:pPr>
                      <a:r>
                        <a:rPr lang="sr-Latn-RS" sz="1000" kern="1200" dirty="0">
                          <a:solidFill>
                            <a:srgbClr val="7030A0"/>
                          </a:solidFill>
                          <a:effectLst/>
                          <a:latin typeface="Gill Sans Light (Body)"/>
                        </a:rPr>
                        <a:t>Liofilizator, vakuum uparivači</a:t>
                      </a:r>
                    </a:p>
                    <a:p>
                      <a:pPr algn="l">
                        <a:spcAft>
                          <a:spcPts val="0"/>
                        </a:spcAft>
                      </a:pPr>
                      <a:r>
                        <a:rPr lang="sr-Latn-RS" sz="1000" kern="1200" dirty="0">
                          <a:solidFill>
                            <a:srgbClr val="7030A0"/>
                          </a:solidFill>
                          <a:effectLst/>
                          <a:latin typeface="Gill Sans Light (Body)"/>
                        </a:rPr>
                        <a:t>Inkubator sa CO</a:t>
                      </a:r>
                      <a:r>
                        <a:rPr lang="sr-Latn-RS" sz="1000" kern="1200" baseline="-25000" dirty="0">
                          <a:solidFill>
                            <a:srgbClr val="7030A0"/>
                          </a:solidFill>
                          <a:effectLst/>
                          <a:latin typeface="Gill Sans Light (Body)"/>
                        </a:rPr>
                        <a:t>2</a:t>
                      </a:r>
                      <a:r>
                        <a:rPr lang="sr-Latn-RS" sz="1000" kern="1200" dirty="0">
                          <a:solidFill>
                            <a:srgbClr val="7030A0"/>
                          </a:solidFill>
                          <a:effectLst/>
                          <a:latin typeface="Gill Sans Light (Body)"/>
                        </a:rPr>
                        <a:t> MMM Medcenter Einrichtungen GmbH</a:t>
                      </a:r>
                    </a:p>
                    <a:p>
                      <a:pPr algn="l">
                        <a:spcAft>
                          <a:spcPts val="0"/>
                        </a:spcAft>
                      </a:pPr>
                      <a:endParaRPr lang="sr-Latn-RS" sz="300" kern="1200" dirty="0">
                        <a:solidFill>
                          <a:srgbClr val="7030A0"/>
                        </a:solidFill>
                        <a:effectLst/>
                        <a:latin typeface="Gill Sans Light (Body)"/>
                      </a:endParaRPr>
                    </a:p>
                    <a:p>
                      <a:pPr algn="l">
                        <a:spcAft>
                          <a:spcPts val="0"/>
                        </a:spcAft>
                      </a:pPr>
                      <a:r>
                        <a:rPr lang="sr-Latn-RS" sz="1000" kern="1200" dirty="0">
                          <a:solidFill>
                            <a:srgbClr val="7030A0"/>
                          </a:solidFill>
                          <a:effectLst/>
                          <a:latin typeface="Gill Sans Light (Body)"/>
                        </a:rPr>
                        <a:t>Optimizacija ekstrakcije</a:t>
                      </a:r>
                      <a:r>
                        <a:rPr lang="sr-Latn-RS" sz="1000" kern="1200" baseline="0" dirty="0">
                          <a:solidFill>
                            <a:srgbClr val="7030A0"/>
                          </a:solidFill>
                          <a:effectLst/>
                          <a:latin typeface="Gill Sans Light (Body)"/>
                        </a:rPr>
                        <a:t> biljnog materijala</a:t>
                      </a:r>
                    </a:p>
                    <a:p>
                      <a:pPr algn="l">
                        <a:spcAft>
                          <a:spcPts val="0"/>
                        </a:spcAft>
                      </a:pPr>
                      <a:r>
                        <a:rPr lang="sr-Latn-RS" sz="1000" kern="1200" baseline="0" dirty="0">
                          <a:solidFill>
                            <a:srgbClr val="7030A0"/>
                          </a:solidFill>
                          <a:effectLst/>
                          <a:latin typeface="Gill Sans Light (Body)"/>
                        </a:rPr>
                        <a:t>Kvalitativna i kvantitativna analiza ekstrakata i etarskih ulja</a:t>
                      </a:r>
                    </a:p>
                    <a:p>
                      <a:pPr algn="l">
                        <a:spcAft>
                          <a:spcPts val="0"/>
                        </a:spcAft>
                      </a:pPr>
                      <a:r>
                        <a:rPr lang="sr-Latn-RS" sz="1000" kern="1200" baseline="0" dirty="0">
                          <a:solidFill>
                            <a:srgbClr val="7030A0"/>
                          </a:solidFill>
                          <a:effectLst/>
                          <a:latin typeface="Gill Sans Light (Body)"/>
                        </a:rPr>
                        <a:t>Izolacija sekundarnih metabolita biljaka</a:t>
                      </a:r>
                    </a:p>
                    <a:p>
                      <a:pPr algn="l">
                        <a:spcAft>
                          <a:spcPts val="0"/>
                        </a:spcAft>
                      </a:pPr>
                      <a:r>
                        <a:rPr lang="sr-Latn-RS" sz="1000" kern="1200" baseline="0" dirty="0">
                          <a:solidFill>
                            <a:srgbClr val="7030A0"/>
                          </a:solidFill>
                          <a:effectLst/>
                          <a:latin typeface="Gill Sans Light (Body)"/>
                        </a:rPr>
                        <a:t>Ispitivanje antioksidantne aktivnosti biljnih izolata</a:t>
                      </a:r>
                    </a:p>
                    <a:p>
                      <a:pPr algn="l">
                        <a:spcAft>
                          <a:spcPts val="0"/>
                        </a:spcAft>
                      </a:pPr>
                      <a:r>
                        <a:rPr lang="sr-Latn-RS" sz="1000" i="1" kern="1200" baseline="0" dirty="0">
                          <a:solidFill>
                            <a:srgbClr val="7030A0"/>
                          </a:solidFill>
                          <a:effectLst/>
                          <a:latin typeface="Gill Sans Light (Body)"/>
                        </a:rPr>
                        <a:t>In vitro </a:t>
                      </a:r>
                      <a:r>
                        <a:rPr lang="sr-Latn-RS" sz="1000" kern="1200" baseline="0" dirty="0">
                          <a:solidFill>
                            <a:srgbClr val="7030A0"/>
                          </a:solidFill>
                          <a:effectLst/>
                          <a:latin typeface="Gill Sans Light (Body)"/>
                        </a:rPr>
                        <a:t>i </a:t>
                      </a:r>
                      <a:r>
                        <a:rPr lang="sr-Latn-RS" sz="1000" i="1" kern="1200" baseline="0" dirty="0">
                          <a:solidFill>
                            <a:srgbClr val="7030A0"/>
                          </a:solidFill>
                          <a:effectLst/>
                          <a:latin typeface="Gill Sans Light (Body)"/>
                        </a:rPr>
                        <a:t>in </a:t>
                      </a:r>
                      <a:r>
                        <a:rPr lang="sr-Latn-RS" sz="1000" i="1" kern="1200" baseline="0" dirty="0" err="1">
                          <a:solidFill>
                            <a:srgbClr val="7030A0"/>
                          </a:solidFill>
                          <a:effectLst/>
                          <a:latin typeface="Gill Sans Light (Body)"/>
                        </a:rPr>
                        <a:t>silico</a:t>
                      </a:r>
                      <a:r>
                        <a:rPr lang="sr-Latn-RS" sz="1000" kern="1200" baseline="0" dirty="0">
                          <a:solidFill>
                            <a:srgbClr val="7030A0"/>
                          </a:solidFill>
                          <a:effectLst/>
                          <a:latin typeface="Gill Sans Light (Body)"/>
                        </a:rPr>
                        <a:t> ispitivanje sposobnosti inhibicije različitih enzima od strane biljnih izolata</a:t>
                      </a:r>
                    </a:p>
                    <a:p>
                      <a:pPr algn="l">
                        <a:spcAft>
                          <a:spcPts val="0"/>
                        </a:spcAft>
                      </a:pPr>
                      <a:r>
                        <a:rPr lang="sr-Latn-RS" sz="1000" kern="1200" baseline="0" dirty="0">
                          <a:solidFill>
                            <a:srgbClr val="7030A0"/>
                          </a:solidFill>
                          <a:effectLst/>
                          <a:latin typeface="Gill Sans Light (Body)"/>
                        </a:rPr>
                        <a:t>Ispitivanje antimikrobne aktivnosti biljnih izolata</a:t>
                      </a:r>
                    </a:p>
                    <a:p>
                      <a:pPr algn="l">
                        <a:spcAft>
                          <a:spcPts val="0"/>
                        </a:spcAft>
                      </a:pPr>
                      <a:r>
                        <a:rPr lang="sr-Latn-RS" sz="1000" i="1" kern="1200" baseline="0" dirty="0">
                          <a:solidFill>
                            <a:srgbClr val="7030A0"/>
                          </a:solidFill>
                          <a:effectLst/>
                          <a:latin typeface="Gill Sans Light (Body)"/>
                        </a:rPr>
                        <a:t>In vivo </a:t>
                      </a:r>
                      <a:r>
                        <a:rPr lang="sr-Latn-RS" sz="1000" kern="1200" baseline="0" dirty="0">
                          <a:solidFill>
                            <a:srgbClr val="7030A0"/>
                          </a:solidFill>
                          <a:effectLst/>
                          <a:latin typeface="Gill Sans Light (Body)"/>
                        </a:rPr>
                        <a:t>ispitivanje </a:t>
                      </a:r>
                      <a:r>
                        <a:rPr lang="sr-Latn-RS" sz="1000" kern="1200" baseline="0" dirty="0" smtClean="0">
                          <a:solidFill>
                            <a:srgbClr val="7030A0"/>
                          </a:solidFill>
                          <a:effectLst/>
                          <a:latin typeface="Gill Sans Light (Body)"/>
                        </a:rPr>
                        <a:t>gastroprotektivne</a:t>
                      </a:r>
                      <a:r>
                        <a:rPr lang="sr-Latn-RS" sz="1000" kern="1200" baseline="0" dirty="0">
                          <a:solidFill>
                            <a:srgbClr val="7030A0"/>
                          </a:solidFill>
                          <a:effectLst/>
                          <a:latin typeface="Gill Sans Light (Body)"/>
                        </a:rPr>
                        <a:t>, hepatoprotektivne i antidijabetske aktivnosti biljnih izolata</a:t>
                      </a:r>
                      <a:endParaRPr lang="sr-Latn-R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000" b="0" dirty="0">
                          <a:solidFill>
                            <a:srgbClr val="003300"/>
                          </a:solidFill>
                          <a:latin typeface="Gill Sans Light (Body)"/>
                        </a:rPr>
                        <a:t>Institucionalno finansiranje putem Ugovora sa MPNTR-om,</a:t>
                      </a:r>
                      <a:r>
                        <a:rPr lang="sr-Latn-RS" sz="1000" b="0" baseline="0" dirty="0">
                          <a:solidFill>
                            <a:srgbClr val="003300"/>
                          </a:solidFill>
                          <a:latin typeface="Gill Sans Light (Body)"/>
                        </a:rPr>
                        <a:t> </a:t>
                      </a:r>
                      <a:r>
                        <a:rPr lang="pt-BR" sz="1000" b="0" dirty="0">
                          <a:solidFill>
                            <a:srgbClr val="003300"/>
                          </a:solidFill>
                          <a:latin typeface="Gill Sans Light (Body)"/>
                        </a:rPr>
                        <a:t>evidencioni br. 451-03-9/2021-14/200161.</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l">
                        <a:spcAft>
                          <a:spcPts val="0"/>
                        </a:spcAft>
                      </a:pPr>
                      <a:r>
                        <a:rPr lang="sr-Latn-RS" sz="1000" kern="1200" dirty="0">
                          <a:solidFill>
                            <a:srgbClr val="7030A0"/>
                          </a:solidFill>
                          <a:effectLst/>
                          <a:latin typeface="Gill Sans Light (Body)"/>
                        </a:rPr>
                        <a:t>Saradnje: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Institut</a:t>
                      </a:r>
                      <a:r>
                        <a:rPr lang="sr-Latn-RS" sz="1000" kern="1200" baseline="0" dirty="0" smtClean="0">
                          <a:solidFill>
                            <a:srgbClr val="7030A0"/>
                          </a:solidFill>
                          <a:effectLst/>
                          <a:latin typeface="Gill Sans Light (Body)"/>
                        </a:rPr>
                        <a:t> </a:t>
                      </a:r>
                      <a:r>
                        <a:rPr lang="sr-Latn-RS" sz="1000" kern="1200" baseline="0" dirty="0">
                          <a:solidFill>
                            <a:srgbClr val="7030A0"/>
                          </a:solidFill>
                          <a:effectLst/>
                          <a:latin typeface="Gill Sans Light (Body)"/>
                        </a:rPr>
                        <a:t>za biološka istraživanja „Siniša Stanković“; Institut za onkologiju i radiologiju Srbije; Prirodnjački muzej; Institut za proučavanje lekovitog bilja „Dr Josif Pančić“, </a:t>
                      </a:r>
                      <a:r>
                        <a:rPr lang="sr-Latn-RS" sz="1000" kern="1200" baseline="0" dirty="0" smtClean="0">
                          <a:solidFill>
                            <a:srgbClr val="7030A0"/>
                          </a:solidFill>
                          <a:effectLst/>
                          <a:latin typeface="Gill Sans Light (Body)"/>
                        </a:rPr>
                        <a:t>Beograd;</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Department of </a:t>
                      </a:r>
                      <a:r>
                        <a:rPr lang="sr-Latn-RS" sz="1000" kern="1200" dirty="0">
                          <a:solidFill>
                            <a:srgbClr val="7030A0"/>
                          </a:solidFill>
                          <a:effectLst/>
                          <a:latin typeface="Gill Sans Light (Body)"/>
                        </a:rPr>
                        <a:t>P</a:t>
                      </a:r>
                      <a:r>
                        <a:rPr lang="en-US" sz="1000" kern="1200" dirty="0" err="1">
                          <a:solidFill>
                            <a:srgbClr val="7030A0"/>
                          </a:solidFill>
                          <a:effectLst/>
                          <a:latin typeface="Gill Sans Light (Body)"/>
                        </a:rPr>
                        <a:t>harmacognosy</a:t>
                      </a:r>
                      <a:r>
                        <a:rPr lang="en-US" sz="1000" kern="1200" dirty="0">
                          <a:solidFill>
                            <a:srgbClr val="7030A0"/>
                          </a:solidFill>
                          <a:effectLst/>
                          <a:latin typeface="Gill Sans Light (Body)"/>
                        </a:rPr>
                        <a:t> and Natural product Chemistry, School of Pharmacy, University of Athens</a:t>
                      </a:r>
                      <a:r>
                        <a:rPr lang="sr-Latn-RS" sz="1000" kern="1200" dirty="0">
                          <a:solidFill>
                            <a:srgbClr val="7030A0"/>
                          </a:solidFill>
                          <a:effectLst/>
                          <a:latin typeface="Gill Sans Light (Body)"/>
                        </a:rPr>
                        <a:t>, </a:t>
                      </a:r>
                      <a:r>
                        <a:rPr lang="sr-Latn-RS" sz="1000" kern="1200" dirty="0" smtClean="0">
                          <a:solidFill>
                            <a:srgbClr val="7030A0"/>
                          </a:solidFill>
                          <a:effectLst/>
                          <a:latin typeface="Gill Sans Light (Body)"/>
                        </a:rPr>
                        <a:t>Greece;</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Department of</a:t>
                      </a:r>
                      <a:r>
                        <a:rPr lang="sr-Latn-RS" sz="1000" kern="1200" dirty="0">
                          <a:solidFill>
                            <a:srgbClr val="7030A0"/>
                          </a:solidFill>
                          <a:effectLst/>
                          <a:latin typeface="Gill Sans Light (Body)"/>
                        </a:rPr>
                        <a:t> </a:t>
                      </a:r>
                      <a:r>
                        <a:rPr lang="en-US" sz="1000" kern="1200" dirty="0">
                          <a:solidFill>
                            <a:srgbClr val="7030A0"/>
                          </a:solidFill>
                          <a:effectLst/>
                          <a:latin typeface="Gill Sans Light (Body)"/>
                        </a:rPr>
                        <a:t>Medicinal Chemistry and </a:t>
                      </a:r>
                      <a:r>
                        <a:rPr lang="en-US" sz="1000" kern="1200" dirty="0" err="1">
                          <a:solidFill>
                            <a:srgbClr val="7030A0"/>
                          </a:solidFill>
                          <a:effectLst/>
                          <a:latin typeface="Gill Sans Light (Body)"/>
                        </a:rPr>
                        <a:t>Pharmacognosy</a:t>
                      </a:r>
                      <a:r>
                        <a:rPr lang="en-US" sz="1000" kern="1200" dirty="0">
                          <a:solidFill>
                            <a:srgbClr val="7030A0"/>
                          </a:solidFill>
                          <a:effectLst/>
                          <a:latin typeface="Gill Sans Light (Body)"/>
                        </a:rPr>
                        <a:t>, College of Pharmacy,</a:t>
                      </a:r>
                      <a:r>
                        <a:rPr lang="sr-Latn-RS" sz="1000" kern="1200" baseline="0" dirty="0">
                          <a:solidFill>
                            <a:srgbClr val="7030A0"/>
                          </a:solidFill>
                          <a:effectLst/>
                          <a:latin typeface="Gill Sans Light (Body)"/>
                        </a:rPr>
                        <a:t> </a:t>
                      </a:r>
                      <a:r>
                        <a:rPr lang="en-US" sz="1000" kern="1200" dirty="0">
                          <a:solidFill>
                            <a:srgbClr val="7030A0"/>
                          </a:solidFill>
                          <a:effectLst/>
                          <a:latin typeface="Gill Sans Light (Body)"/>
                        </a:rPr>
                        <a:t>University of Illinois, Chicago, </a:t>
                      </a:r>
                      <a:r>
                        <a:rPr lang="en-US" sz="1000" kern="1200" dirty="0" smtClean="0">
                          <a:solidFill>
                            <a:srgbClr val="7030A0"/>
                          </a:solidFill>
                          <a:effectLst/>
                          <a:latin typeface="Gill Sans Light (Body)"/>
                        </a:rPr>
                        <a:t>USA</a:t>
                      </a:r>
                      <a:r>
                        <a:rPr lang="sr-Latn-RS" sz="1000" kern="1200" dirty="0" smtClean="0">
                          <a:solidFill>
                            <a:srgbClr val="7030A0"/>
                          </a:solidFill>
                          <a:effectLst/>
                          <a:latin typeface="Gill Sans Light (Body)"/>
                        </a:rPr>
                        <a:t>;</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fr-FR" sz="1000" kern="1200" dirty="0">
                          <a:solidFill>
                            <a:srgbClr val="7030A0"/>
                          </a:solidFill>
                          <a:effectLst/>
                          <a:latin typeface="Gill Sans Light (Body)"/>
                        </a:rPr>
                        <a:t>Equipe de Chimie Analytique des Molécules </a:t>
                      </a:r>
                      <a:r>
                        <a:rPr lang="fr-FR" sz="1000" kern="1200" dirty="0" err="1">
                          <a:solidFill>
                            <a:srgbClr val="7030A0"/>
                          </a:solidFill>
                          <a:effectLst/>
                          <a:latin typeface="Gill Sans Light (Body)"/>
                        </a:rPr>
                        <a:t>BioActives</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Institut Pluridisciplinaire Hubert CURIEN </a:t>
                      </a:r>
                      <a:r>
                        <a:rPr lang="fr-FR" sz="1000" kern="1200" dirty="0" smtClean="0">
                          <a:solidFill>
                            <a:srgbClr val="7030A0"/>
                          </a:solidFill>
                          <a:effectLst/>
                          <a:latin typeface="Gill Sans Light (Body)"/>
                        </a:rPr>
                        <a:t>(French </a:t>
                      </a:r>
                      <a:r>
                        <a:rPr lang="fr-FR" sz="1000" kern="1200" dirty="0">
                          <a:solidFill>
                            <a:srgbClr val="7030A0"/>
                          </a:solidFill>
                          <a:effectLst/>
                          <a:latin typeface="Gill Sans Light (Body)"/>
                        </a:rPr>
                        <a:t>National Centre for </a:t>
                      </a:r>
                      <a:r>
                        <a:rPr lang="fr-FR" sz="1000" kern="1200" dirty="0" err="1">
                          <a:solidFill>
                            <a:srgbClr val="7030A0"/>
                          </a:solidFill>
                          <a:effectLst/>
                          <a:latin typeface="Gill Sans Light (Body)"/>
                        </a:rPr>
                        <a:t>Scientific</a:t>
                      </a:r>
                      <a:r>
                        <a:rPr lang="fr-FR" sz="1000" kern="1200" dirty="0">
                          <a:solidFill>
                            <a:srgbClr val="7030A0"/>
                          </a:solidFill>
                          <a:effectLst/>
                          <a:latin typeface="Gill Sans Light (Body)"/>
                        </a:rPr>
                        <a:t> </a:t>
                      </a:r>
                      <a:r>
                        <a:rPr lang="fr-FR" sz="1000" kern="1200" dirty="0" err="1">
                          <a:solidFill>
                            <a:srgbClr val="7030A0"/>
                          </a:solidFill>
                          <a:effectLst/>
                          <a:latin typeface="Gill Sans Light (Body)"/>
                        </a:rPr>
                        <a:t>Research</a:t>
                      </a:r>
                      <a:r>
                        <a:rPr lang="fr-FR" sz="1000" kern="1200" dirty="0">
                          <a:solidFill>
                            <a:srgbClr val="7030A0"/>
                          </a:solidFill>
                          <a:effectLst/>
                          <a:latin typeface="Gill Sans Light (Body)"/>
                        </a:rPr>
                        <a:t>),</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Université de </a:t>
                      </a:r>
                      <a:r>
                        <a:rPr lang="fr-FR" sz="1000" kern="1200" dirty="0" smtClean="0">
                          <a:solidFill>
                            <a:srgbClr val="7030A0"/>
                          </a:solidFill>
                          <a:effectLst/>
                          <a:latin typeface="Gill Sans Light (Body)"/>
                        </a:rPr>
                        <a:t>Strasbourg</a:t>
                      </a:r>
                      <a:r>
                        <a:rPr lang="sr-Latn-RS" sz="1000" kern="1200" dirty="0" smtClean="0">
                          <a:solidFill>
                            <a:srgbClr val="7030A0"/>
                          </a:solidFill>
                          <a:effectLst/>
                          <a:latin typeface="Gill Sans Light (Body)"/>
                        </a:rPr>
                        <a:t>.</a:t>
                      </a:r>
                      <a:endParaRPr lang="en-U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Rectangle 4"/>
          <p:cNvSpPr/>
          <p:nvPr/>
        </p:nvSpPr>
        <p:spPr>
          <a:xfrm>
            <a:off x="4511407" y="3916680"/>
            <a:ext cx="3049856" cy="1862048"/>
          </a:xfrm>
          <a:prstGeom prst="rect">
            <a:avLst/>
          </a:prstGeom>
        </p:spPr>
        <p:txBody>
          <a:bodyPr wrap="square">
            <a:spAutoFit/>
          </a:bodyPr>
          <a:lstStyle/>
          <a:p>
            <a:pPr algn="l" hangingPunct="1">
              <a:lnSpc>
                <a:spcPct val="115000"/>
              </a:lnSpc>
              <a:defRPr/>
            </a:pPr>
            <a:r>
              <a:rPr lang="sr-Latn-RS" sz="1000" i="0" kern="1200" dirty="0">
                <a:solidFill>
                  <a:srgbClr val="003300"/>
                </a:solidFill>
                <a:latin typeface="Gill Sans Light (Body)"/>
              </a:rPr>
              <a:t>Dr </a:t>
            </a:r>
            <a:r>
              <a:rPr lang="sr-Latn-RS" sz="1000" i="0" kern="1200" dirty="0" smtClean="0">
                <a:solidFill>
                  <a:srgbClr val="003300"/>
                </a:solidFill>
                <a:latin typeface="Gill Sans Light (Body)"/>
              </a:rPr>
              <a:t>Mirjana </a:t>
            </a:r>
            <a:r>
              <a:rPr lang="sr-Latn-RS" sz="1000" i="0" kern="1200" dirty="0">
                <a:solidFill>
                  <a:srgbClr val="003300"/>
                </a:solidFill>
                <a:latin typeface="Gill Sans Light (Body)"/>
              </a:rPr>
              <a:t>Marčetić, docent</a:t>
            </a:r>
          </a:p>
          <a:p>
            <a:pPr algn="l" hangingPunct="1">
              <a:lnSpc>
                <a:spcPct val="115000"/>
              </a:lnSpc>
              <a:defRPr/>
            </a:pPr>
            <a:r>
              <a:rPr lang="sr-Latn-RS" sz="1000" i="0" kern="1200" dirty="0">
                <a:solidFill>
                  <a:srgbClr val="003300"/>
                </a:solidFill>
                <a:latin typeface="Gill Sans Light (Body)"/>
              </a:rPr>
              <a:t>Dr </a:t>
            </a:r>
            <a:r>
              <a:rPr lang="sr-Latn-RS" sz="1000" i="0" kern="1200" dirty="0" smtClean="0">
                <a:solidFill>
                  <a:srgbClr val="003300"/>
                </a:solidFill>
                <a:latin typeface="Gill Sans Light (Body)"/>
              </a:rPr>
              <a:t>Danilo </a:t>
            </a:r>
            <a:r>
              <a:rPr lang="sr-Latn-RS" sz="1000" i="0" kern="1200" dirty="0">
                <a:solidFill>
                  <a:srgbClr val="003300"/>
                </a:solidFill>
                <a:latin typeface="Gill Sans Light (Body)"/>
              </a:rPr>
              <a:t>Stojanović, docent *</a:t>
            </a:r>
          </a:p>
          <a:p>
            <a:pPr algn="l" hangingPunct="1">
              <a:lnSpc>
                <a:spcPct val="115000"/>
              </a:lnSpc>
              <a:defRPr/>
            </a:pPr>
            <a:r>
              <a:rPr lang="sr-Latn-RS" sz="1000" i="0" kern="1200" dirty="0">
                <a:solidFill>
                  <a:srgbClr val="003300"/>
                </a:solidFill>
                <a:latin typeface="Gill Sans Light (Body)"/>
              </a:rPr>
              <a:t>Dr </a:t>
            </a:r>
            <a:r>
              <a:rPr lang="sr-Latn-RS" sz="1000" i="0" kern="1200" dirty="0" smtClean="0">
                <a:solidFill>
                  <a:srgbClr val="003300"/>
                </a:solidFill>
                <a:latin typeface="Gill Sans Light (Body)"/>
              </a:rPr>
              <a:t>Jelena </a:t>
            </a:r>
            <a:r>
              <a:rPr lang="sr-Latn-RS" sz="1000" i="0" kern="1200" dirty="0">
                <a:solidFill>
                  <a:srgbClr val="003300"/>
                </a:solidFill>
                <a:latin typeface="Gill Sans Light (Body)"/>
              </a:rPr>
              <a:t>Kukić-Marković, </a:t>
            </a:r>
            <a:r>
              <a:rPr lang="sr-Latn-RS" sz="1000" i="0" kern="1200" dirty="0" smtClean="0">
                <a:solidFill>
                  <a:srgbClr val="003300"/>
                </a:solidFill>
                <a:latin typeface="Gill Sans Light (Body)"/>
              </a:rPr>
              <a:t>asistent</a:t>
            </a:r>
            <a:endParaRPr lang="sr-Latn-RS" sz="1000" i="0" kern="1200" dirty="0">
              <a:solidFill>
                <a:srgbClr val="003300"/>
              </a:solidFill>
              <a:latin typeface="Gill Sans Light (Body)"/>
            </a:endParaRPr>
          </a:p>
          <a:p>
            <a:pPr algn="l" hangingPunct="1">
              <a:lnSpc>
                <a:spcPct val="115000"/>
              </a:lnSpc>
              <a:defRPr/>
            </a:pPr>
            <a:r>
              <a:rPr lang="sr-Latn-RS" sz="1000" i="0" kern="1200" dirty="0">
                <a:solidFill>
                  <a:srgbClr val="003300"/>
                </a:solidFill>
                <a:latin typeface="Gill Sans Light (Body)"/>
              </a:rPr>
              <a:t>Dr </a:t>
            </a:r>
            <a:r>
              <a:rPr lang="sr-Latn-RS" sz="1000" i="0" kern="1200" dirty="0" smtClean="0">
                <a:solidFill>
                  <a:srgbClr val="003300"/>
                </a:solidFill>
                <a:latin typeface="Gill Sans Light (Body)"/>
              </a:rPr>
              <a:t>Jelena </a:t>
            </a:r>
            <a:r>
              <a:rPr lang="sr-Latn-RS" sz="1000" i="0" kern="1200" dirty="0">
                <a:solidFill>
                  <a:srgbClr val="003300"/>
                </a:solidFill>
                <a:latin typeface="Gill Sans Light (Body)"/>
              </a:rPr>
              <a:t>Arsenijević, naučni saradnik</a:t>
            </a:r>
          </a:p>
          <a:p>
            <a:pPr algn="l" hangingPunct="1">
              <a:lnSpc>
                <a:spcPct val="115000"/>
              </a:lnSpc>
              <a:defRPr/>
            </a:pPr>
            <a:r>
              <a:rPr lang="sr-Latn-RS" sz="1000" i="0" kern="1200" dirty="0">
                <a:solidFill>
                  <a:srgbClr val="003300"/>
                </a:solidFill>
                <a:latin typeface="Gill Sans Light (Body)"/>
              </a:rPr>
              <a:t>Dr </a:t>
            </a:r>
            <a:r>
              <a:rPr lang="sr-Latn-RS" sz="1000" i="0" kern="1200" dirty="0" smtClean="0">
                <a:solidFill>
                  <a:srgbClr val="003300"/>
                </a:solidFill>
                <a:latin typeface="Gill Sans Light (Body)"/>
              </a:rPr>
              <a:t>Stevan </a:t>
            </a:r>
            <a:r>
              <a:rPr lang="sr-Latn-RS" sz="1000" i="0" kern="1200" dirty="0">
                <a:solidFill>
                  <a:srgbClr val="003300"/>
                </a:solidFill>
                <a:latin typeface="Gill Sans Light (Body)"/>
              </a:rPr>
              <a:t>Samardžić, naučni saradnik</a:t>
            </a:r>
          </a:p>
          <a:p>
            <a:pPr algn="l" hangingPunct="1">
              <a:lnSpc>
                <a:spcPct val="115000"/>
              </a:lnSpc>
              <a:defRPr/>
            </a:pPr>
            <a:r>
              <a:rPr lang="sr-Latn-RS" sz="1000" i="0" kern="1200" dirty="0">
                <a:solidFill>
                  <a:srgbClr val="003300"/>
                </a:solidFill>
                <a:latin typeface="Gill Sans Light (Body)"/>
              </a:rPr>
              <a:t>Dr </a:t>
            </a:r>
            <a:r>
              <a:rPr lang="sr-Latn-RS" sz="1000" i="0" kern="1200" dirty="0" err="1" smtClean="0">
                <a:solidFill>
                  <a:srgbClr val="003300"/>
                </a:solidFill>
                <a:latin typeface="Gill Sans Light (Body)"/>
              </a:rPr>
              <a:t>Ljuboš</a:t>
            </a:r>
            <a:r>
              <a:rPr lang="sr-Latn-RS" sz="1000" i="0" kern="1200" dirty="0" smtClean="0">
                <a:solidFill>
                  <a:srgbClr val="003300"/>
                </a:solidFill>
                <a:latin typeface="Gill Sans Light (Body)"/>
              </a:rPr>
              <a:t> </a:t>
            </a:r>
            <a:r>
              <a:rPr lang="sr-Latn-RS" sz="1000" i="0" kern="1200" dirty="0">
                <a:solidFill>
                  <a:srgbClr val="003300"/>
                </a:solidFill>
                <a:latin typeface="Gill Sans Light (Body)"/>
              </a:rPr>
              <a:t>Ušjak, naučni </a:t>
            </a:r>
            <a:r>
              <a:rPr lang="sr-Latn-RS" sz="1000" i="0" kern="1200" dirty="0" smtClean="0">
                <a:solidFill>
                  <a:srgbClr val="003300"/>
                </a:solidFill>
                <a:latin typeface="Gill Sans Light (Body)"/>
              </a:rPr>
              <a:t>saradnik</a:t>
            </a:r>
          </a:p>
          <a:p>
            <a:pPr algn="l" hangingPunct="1">
              <a:lnSpc>
                <a:spcPct val="115000"/>
              </a:lnSpc>
              <a:defRPr/>
            </a:pPr>
            <a:r>
              <a:rPr lang="en-US" sz="1000" i="0" kern="1200" dirty="0" err="1" smtClean="0">
                <a:solidFill>
                  <a:srgbClr val="003300"/>
                </a:solidFill>
                <a:latin typeface="Gill Sans Light (Body)"/>
              </a:rPr>
              <a:t>Dr</a:t>
            </a:r>
            <a:r>
              <a:rPr lang="sr-Latn-RS" sz="1000" i="0" kern="1200" dirty="0" smtClean="0">
                <a:solidFill>
                  <a:srgbClr val="003300"/>
                </a:solidFill>
                <a:latin typeface="Gill Sans Light (Body)"/>
              </a:rPr>
              <a:t> </a:t>
            </a:r>
            <a:r>
              <a:rPr lang="sr-Latn-RS" sz="1000" i="0" kern="1200" dirty="0">
                <a:solidFill>
                  <a:srgbClr val="003300"/>
                </a:solidFill>
                <a:latin typeface="Gill Sans Light (Body)"/>
              </a:rPr>
              <a:t>Violeta Milutinović, istraživač </a:t>
            </a:r>
            <a:r>
              <a:rPr lang="sr-Latn-RS" sz="1000" i="0" kern="1200" dirty="0" smtClean="0">
                <a:solidFill>
                  <a:srgbClr val="003300"/>
                </a:solidFill>
                <a:latin typeface="Gill Sans Light (Body)"/>
              </a:rPr>
              <a:t>saradnik</a:t>
            </a:r>
          </a:p>
          <a:p>
            <a:pPr algn="l" hangingPunct="1">
              <a:lnSpc>
                <a:spcPct val="115000"/>
              </a:lnSpc>
              <a:defRPr/>
            </a:pPr>
            <a:r>
              <a:rPr lang="sr-Latn-RS" sz="1000" i="0" kern="1200" dirty="0">
                <a:solidFill>
                  <a:srgbClr val="003300"/>
                </a:solidFill>
                <a:latin typeface="Gill Sans Light (Body)"/>
              </a:rPr>
              <a:t>Mast. </a:t>
            </a:r>
            <a:r>
              <a:rPr lang="sr-Latn-RS" sz="1000" i="0" kern="1200" dirty="0" err="1">
                <a:solidFill>
                  <a:srgbClr val="003300"/>
                </a:solidFill>
                <a:latin typeface="Gill Sans Light (Body)"/>
              </a:rPr>
              <a:t>biol</a:t>
            </a:r>
            <a:r>
              <a:rPr lang="sr-Latn-RS" sz="1000" i="0" kern="1200" dirty="0">
                <a:solidFill>
                  <a:srgbClr val="003300"/>
                </a:solidFill>
                <a:latin typeface="Gill Sans Light (Body)"/>
              </a:rPr>
              <a:t>. Miloš </a:t>
            </a:r>
            <a:r>
              <a:rPr lang="sr-Latn-RS" sz="1000" i="0" kern="1200" dirty="0" err="1">
                <a:solidFill>
                  <a:srgbClr val="003300"/>
                </a:solidFill>
                <a:latin typeface="Gill Sans Light (Body)"/>
              </a:rPr>
              <a:t>Zbiljić</a:t>
            </a:r>
            <a:r>
              <a:rPr lang="sr-Latn-RS" sz="1000" i="0" kern="1200" dirty="0">
                <a:solidFill>
                  <a:srgbClr val="003300"/>
                </a:solidFill>
                <a:latin typeface="Gill Sans Light (Body)"/>
              </a:rPr>
              <a:t>, </a:t>
            </a:r>
            <a:r>
              <a:rPr lang="sr-Latn-RS" sz="1000" i="0" kern="1200" dirty="0" smtClean="0">
                <a:solidFill>
                  <a:srgbClr val="003300"/>
                </a:solidFill>
                <a:latin typeface="Gill Sans Light (Body)"/>
              </a:rPr>
              <a:t>asistent</a:t>
            </a:r>
            <a:r>
              <a:rPr lang="en-US" sz="1000" i="0" kern="1200" dirty="0" smtClean="0">
                <a:solidFill>
                  <a:srgbClr val="003300"/>
                </a:solidFill>
                <a:latin typeface="Gill Sans Light (Body)"/>
              </a:rPr>
              <a:t> *</a:t>
            </a:r>
            <a:endParaRPr lang="sr-Latn-RS" sz="1000" i="0" kern="1200" dirty="0">
              <a:solidFill>
                <a:srgbClr val="003300"/>
              </a:solidFill>
              <a:latin typeface="Gill Sans Light (Body)"/>
            </a:endParaRPr>
          </a:p>
          <a:p>
            <a:pPr algn="l" hangingPunct="1">
              <a:lnSpc>
                <a:spcPct val="115000"/>
              </a:lnSpc>
              <a:defRPr/>
            </a:pPr>
            <a:r>
              <a:rPr lang="sr-Latn-RS" sz="1000" i="0" kern="1200" dirty="0">
                <a:solidFill>
                  <a:srgbClr val="003300"/>
                </a:solidFill>
                <a:latin typeface="Gill Sans Light (Body)"/>
              </a:rPr>
              <a:t>Mag. farm. Jelena Radović, istraživač </a:t>
            </a:r>
            <a:r>
              <a:rPr lang="sr-Latn-RS" sz="1000" i="0" kern="1200" dirty="0" smtClean="0">
                <a:solidFill>
                  <a:srgbClr val="003300"/>
                </a:solidFill>
                <a:latin typeface="Gill Sans Light (Body)"/>
              </a:rPr>
              <a:t>pripravnik</a:t>
            </a:r>
          </a:p>
          <a:p>
            <a:pPr algn="l" hangingPunct="1">
              <a:lnSpc>
                <a:spcPct val="115000"/>
              </a:lnSpc>
              <a:defRPr/>
            </a:pPr>
            <a:r>
              <a:rPr lang="sr-Latn-RS" sz="1000" i="0" kern="1200" spc="-10" dirty="0">
                <a:solidFill>
                  <a:srgbClr val="003300"/>
                </a:solidFill>
                <a:latin typeface="Gill Sans Light (Body)"/>
              </a:rPr>
              <a:t>Mag. farm. </a:t>
            </a:r>
            <a:r>
              <a:rPr lang="sr-Latn-RS" sz="1000" i="0" kern="1200" spc="-10" dirty="0" smtClean="0">
                <a:solidFill>
                  <a:srgbClr val="003300"/>
                </a:solidFill>
                <a:latin typeface="Gill Sans Light (Body)"/>
              </a:rPr>
              <a:t>Aleksandra Leković, </a:t>
            </a:r>
            <a:r>
              <a:rPr lang="sr-Latn-RS" sz="1000" i="0" kern="1200" spc="-10" dirty="0">
                <a:solidFill>
                  <a:srgbClr val="003300"/>
                </a:solidFill>
                <a:latin typeface="Gill Sans Light (Body)"/>
              </a:rPr>
              <a:t>istraživač </a:t>
            </a:r>
            <a:r>
              <a:rPr lang="sr-Latn-RS" sz="1000" i="0" kern="1200" spc="-10" dirty="0" smtClean="0">
                <a:solidFill>
                  <a:srgbClr val="003300"/>
                </a:solidFill>
                <a:latin typeface="Gill Sans Light (Body)"/>
              </a:rPr>
              <a:t>pripravnik</a:t>
            </a:r>
          </a:p>
        </p:txBody>
      </p:sp>
      <p:pic>
        <p:nvPicPr>
          <p:cNvPr id="7" name="Picture 6" descr="Nada Kovacevic 2"/>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040" y="1438547"/>
            <a:ext cx="1041400" cy="1346200"/>
          </a:xfrm>
          <a:prstGeom prst="rect">
            <a:avLst/>
          </a:prstGeom>
          <a:noFill/>
          <a:ln w="63500">
            <a:solidFill>
              <a:srgbClr val="ADCD99"/>
            </a:solidFill>
          </a:ln>
        </p:spPr>
      </p:pic>
    </p:spTree>
    <p:extLst>
      <p:ext uri="{BB962C8B-B14F-4D97-AF65-F5344CB8AC3E}">
        <p14:creationId xmlns:p14="http://schemas.microsoft.com/office/powerpoint/2010/main" val="250737953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583715" y="362672"/>
            <a:ext cx="4393832"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nada kovačević</a:t>
            </a:r>
            <a:endParaRPr lang="en-US" sz="2400" dirty="0">
              <a:solidFill>
                <a:srgbClr val="7030A0"/>
              </a:solidFill>
            </a:endParaRPr>
          </a:p>
        </p:txBody>
      </p:sp>
      <p:sp>
        <p:nvSpPr>
          <p:cNvPr id="7" name="Rectangle 1"/>
          <p:cNvSpPr>
            <a:spLocks noChangeArrowheads="1"/>
          </p:cNvSpPr>
          <p:nvPr/>
        </p:nvSpPr>
        <p:spPr bwMode="auto">
          <a:xfrm>
            <a:off x="219999" y="1035885"/>
            <a:ext cx="7121264" cy="92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en-US" sz="1150" i="0" dirty="0" err="1">
                <a:solidFill>
                  <a:srgbClr val="7030A0"/>
                </a:solidFill>
                <a:latin typeface="Gill Sans Light (Body)"/>
                <a:ea typeface="Times New Roman"/>
                <a:cs typeface="Times New Roman"/>
              </a:rPr>
              <a:t>Odabrane</a:t>
            </a:r>
            <a:r>
              <a:rPr lang="en-US" sz="1150" i="0" dirty="0">
                <a:solidFill>
                  <a:srgbClr val="7030A0"/>
                </a:solidFill>
                <a:latin typeface="Gill Sans Light (Body)"/>
                <a:ea typeface="Times New Roman"/>
                <a:cs typeface="Times New Roman"/>
              </a:rPr>
              <a:t> </a:t>
            </a:r>
            <a:r>
              <a:rPr lang="en-US" sz="1150" i="0" dirty="0" err="1" smtClean="0">
                <a:solidFill>
                  <a:srgbClr val="7030A0"/>
                </a:solidFill>
                <a:latin typeface="Gill Sans Light (Body)"/>
                <a:ea typeface="Times New Roman"/>
                <a:cs typeface="Times New Roman"/>
              </a:rPr>
              <a:t>publikacije</a:t>
            </a:r>
            <a:endParaRPr lang="en-US" sz="1150" i="0" dirty="0" smtClean="0">
              <a:solidFill>
                <a:srgbClr val="7030A0"/>
              </a:solidFill>
              <a:latin typeface="Gill Sans Light (Body)"/>
              <a:ea typeface="Times New Roman"/>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kumimoji="0" lang="sr-Latn-RS" sz="400" b="0" i="0" u="none" strike="noStrike" cap="none" normalizeH="0" baseline="0" dirty="0" smtClean="0">
              <a:ln>
                <a:noFill/>
              </a:ln>
              <a:solidFill>
                <a:srgbClr val="003300"/>
              </a:solidFill>
              <a:effectLst/>
              <a:latin typeface="Arial" pitchFamily="34" charset="0"/>
              <a:ea typeface="Times New Roman" pitchFamily="18" charset="0"/>
              <a:cs typeface="Arial" pitchFamily="34" charset="0"/>
            </a:endParaRPr>
          </a:p>
          <a:p>
            <a:pPr marL="177800" indent="-177800" algn="l" defTabSz="914400" eaLnBrk="0" fontAlgn="base">
              <a:spcBef>
                <a:spcPct val="0"/>
              </a:spcBef>
              <a:spcAft>
                <a:spcPct val="0"/>
              </a:spcAft>
            </a:pPr>
            <a:r>
              <a:rPr lang="en-US" sz="900" i="0" dirty="0" err="1" smtClean="0">
                <a:solidFill>
                  <a:srgbClr val="003300"/>
                </a:solidFill>
              </a:rPr>
              <a:t>Marčetić</a:t>
            </a:r>
            <a:r>
              <a:rPr lang="en-US" sz="900" i="0" dirty="0" smtClean="0">
                <a:solidFill>
                  <a:srgbClr val="003300"/>
                </a:solidFill>
              </a:rPr>
              <a:t> </a:t>
            </a:r>
            <a:r>
              <a:rPr lang="en-US" sz="900" i="0" dirty="0">
                <a:solidFill>
                  <a:srgbClr val="003300"/>
                </a:solidFill>
              </a:rPr>
              <a:t>M, </a:t>
            </a:r>
            <a:r>
              <a:rPr lang="en-US" sz="900" i="0" dirty="0" err="1">
                <a:solidFill>
                  <a:srgbClr val="003300"/>
                </a:solidFill>
              </a:rPr>
              <a:t>Kovačev</a:t>
            </a:r>
            <a:r>
              <a:rPr lang="sr-Latn-RS" sz="900" i="0" dirty="0">
                <a:solidFill>
                  <a:srgbClr val="003300"/>
                </a:solidFill>
              </a:rPr>
              <a:t>i</a:t>
            </a:r>
            <a:r>
              <a:rPr lang="en-US" sz="900" i="0" dirty="0">
                <a:solidFill>
                  <a:srgbClr val="003300"/>
                </a:solidFill>
              </a:rPr>
              <a:t>ć N, </a:t>
            </a:r>
            <a:r>
              <a:rPr lang="en-US" sz="900" i="0" dirty="0" err="1">
                <a:solidFill>
                  <a:srgbClr val="003300"/>
                </a:solidFill>
              </a:rPr>
              <a:t>Lakušić</a:t>
            </a:r>
            <a:r>
              <a:rPr lang="en-US" sz="900" i="0" dirty="0">
                <a:solidFill>
                  <a:srgbClr val="003300"/>
                </a:solidFill>
              </a:rPr>
              <a:t> D, </a:t>
            </a:r>
            <a:r>
              <a:rPr lang="en-US" sz="900" i="0" dirty="0" err="1">
                <a:solidFill>
                  <a:srgbClr val="003300"/>
                </a:solidFill>
              </a:rPr>
              <a:t>Lakušić</a:t>
            </a:r>
            <a:r>
              <a:rPr lang="en-US" sz="900" i="0" dirty="0">
                <a:solidFill>
                  <a:srgbClr val="003300"/>
                </a:solidFill>
              </a:rPr>
              <a:t> B. Habitat-related variation in composition of the essential oil of </a:t>
            </a:r>
            <a:r>
              <a:rPr lang="en-US" sz="900" dirty="0" err="1">
                <a:solidFill>
                  <a:srgbClr val="003300"/>
                </a:solidFill>
              </a:rPr>
              <a:t>Seseli</a:t>
            </a:r>
            <a:r>
              <a:rPr lang="en-US" sz="900" dirty="0">
                <a:solidFill>
                  <a:srgbClr val="003300"/>
                </a:solidFill>
              </a:rPr>
              <a:t> </a:t>
            </a:r>
            <a:r>
              <a:rPr lang="en-US" sz="900" dirty="0" err="1">
                <a:solidFill>
                  <a:srgbClr val="003300"/>
                </a:solidFill>
              </a:rPr>
              <a:t>rigidum</a:t>
            </a:r>
            <a:r>
              <a:rPr lang="en-US" sz="900" dirty="0">
                <a:solidFill>
                  <a:srgbClr val="003300"/>
                </a:solidFill>
              </a:rPr>
              <a:t> </a:t>
            </a:r>
            <a:r>
              <a:rPr lang="en-US" sz="900" i="0" dirty="0" err="1">
                <a:solidFill>
                  <a:srgbClr val="003300"/>
                </a:solidFill>
              </a:rPr>
              <a:t>Waldst</a:t>
            </a:r>
            <a:r>
              <a:rPr lang="en-US" sz="900" i="0" dirty="0">
                <a:solidFill>
                  <a:srgbClr val="003300"/>
                </a:solidFill>
              </a:rPr>
              <a:t>. &amp; Kit. (</a:t>
            </a:r>
            <a:r>
              <a:rPr lang="en-US" sz="900" i="0" dirty="0" err="1">
                <a:solidFill>
                  <a:srgbClr val="003300"/>
                </a:solidFill>
              </a:rPr>
              <a:t>Apiaceae</a:t>
            </a:r>
            <a:r>
              <a:rPr lang="en-US" sz="900" i="0" dirty="0">
                <a:solidFill>
                  <a:srgbClr val="003300"/>
                </a:solidFill>
              </a:rPr>
              <a:t>). </a:t>
            </a:r>
            <a:r>
              <a:rPr lang="en-US" sz="900" b="1" dirty="0" err="1">
                <a:solidFill>
                  <a:srgbClr val="003300"/>
                </a:solidFill>
              </a:rPr>
              <a:t>Phytochemistry</a:t>
            </a:r>
            <a:r>
              <a:rPr lang="en-US" sz="900" i="0" dirty="0">
                <a:solidFill>
                  <a:srgbClr val="003300"/>
                </a:solidFill>
              </a:rPr>
              <a:t> 2017; </a:t>
            </a:r>
            <a:r>
              <a:rPr lang="en-US" sz="900" i="0" dirty="0" smtClean="0">
                <a:solidFill>
                  <a:srgbClr val="003300"/>
                </a:solidFill>
              </a:rPr>
              <a:t>135</a:t>
            </a:r>
            <a:r>
              <a:rPr lang="sr-Cyrl-RS" sz="900" i="0" dirty="0" smtClean="0">
                <a:solidFill>
                  <a:srgbClr val="003300"/>
                </a:solidFill>
              </a:rPr>
              <a:t>: </a:t>
            </a:r>
            <a:r>
              <a:rPr lang="en-US" sz="900" i="0" dirty="0" smtClean="0">
                <a:solidFill>
                  <a:srgbClr val="003300"/>
                </a:solidFill>
              </a:rPr>
              <a:t>80-</a:t>
            </a:r>
            <a:r>
              <a:rPr lang="sr-Cyrl-RS" sz="900" i="0" dirty="0" smtClean="0">
                <a:solidFill>
                  <a:srgbClr val="003300"/>
                </a:solidFill>
              </a:rPr>
              <a:t>5</a:t>
            </a:r>
            <a:r>
              <a:rPr lang="en-US" sz="900" i="0" dirty="0" smtClean="0">
                <a:solidFill>
                  <a:srgbClr val="003300"/>
                </a:solidFill>
              </a:rPr>
              <a:t>92</a:t>
            </a:r>
            <a:r>
              <a:rPr lang="en-US" sz="900" i="0" dirty="0">
                <a:solidFill>
                  <a:srgbClr val="003300"/>
                </a:solidFill>
              </a:rPr>
              <a:t>. </a:t>
            </a:r>
            <a:r>
              <a:rPr lang="en-US" sz="900" i="0" dirty="0" smtClean="0">
                <a:solidFill>
                  <a:srgbClr val="003300"/>
                </a:solidFill>
              </a:rPr>
              <a:t>doi:10.1016/j.phytochem.2016.12.004</a:t>
            </a:r>
            <a:endParaRPr lang="en-US" sz="900" i="0" dirty="0">
              <a:solidFill>
                <a:srgbClr val="003300"/>
              </a:solidFill>
            </a:endParaRPr>
          </a:p>
          <a:p>
            <a:pPr marL="177800" marR="0" lvl="0" indent="-177800" algn="l" defTabSz="914400" rtl="0" eaLnBrk="0" fontAlgn="base" latinLnBrk="0" hangingPunct="0">
              <a:lnSpc>
                <a:spcPct val="100000"/>
              </a:lnSpc>
              <a:spcBef>
                <a:spcPct val="0"/>
              </a:spcBef>
              <a:spcAft>
                <a:spcPct val="0"/>
              </a:spcAft>
              <a:buClrTx/>
              <a:buSzTx/>
              <a:tabLst/>
            </a:pP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Omar E,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Pavlović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I,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Drobac</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M,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Branković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S,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Stojanović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M, </a:t>
            </a:r>
            <a:r>
              <a:rPr kumimoji="0" lang="en-US" sz="900" i="0" strike="noStrike" cap="none" normalizeH="0" baseline="0" dirty="0" err="1">
                <a:ln>
                  <a:noFill/>
                </a:ln>
                <a:solidFill>
                  <a:srgbClr val="7030A0"/>
                </a:solidFill>
                <a:effectLst/>
                <a:latin typeface="Arial" pitchFamily="34" charset="0"/>
                <a:ea typeface="Times New Roman" pitchFamily="18" charset="0"/>
                <a:cs typeface="Arial" pitchFamily="34" charset="0"/>
              </a:rPr>
              <a:t>Kovačević</a:t>
            </a:r>
            <a:r>
              <a:rPr kumimoji="0" lang="en-US" sz="900" i="0" strike="noStrike" cap="none" normalizeH="0" baseline="0" dirty="0">
                <a:ln>
                  <a:noFill/>
                </a:ln>
                <a:solidFill>
                  <a:srgbClr val="7030A0"/>
                </a:solidFill>
                <a:effectLst/>
                <a:latin typeface="Arial" pitchFamily="34" charset="0"/>
                <a:ea typeface="Times New Roman" pitchFamily="18" charset="0"/>
                <a:cs typeface="Arial" pitchFamily="34" charset="0"/>
              </a:rPr>
              <a:t> N</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Chemical composition and spasmolytic activity of </a:t>
            </a:r>
            <a:r>
              <a:rPr kumimoji="0" lang="en-US" sz="900" b="0" i="1" u="none" strike="noStrike" cap="none" normalizeH="0" baseline="0" dirty="0" err="1">
                <a:ln>
                  <a:noFill/>
                </a:ln>
                <a:solidFill>
                  <a:srgbClr val="7030A0"/>
                </a:solidFill>
                <a:effectLst/>
                <a:latin typeface="Arial" pitchFamily="34" charset="0"/>
                <a:ea typeface="Times New Roman" pitchFamily="18" charset="0"/>
                <a:cs typeface="Arial" pitchFamily="34" charset="0"/>
              </a:rPr>
              <a:t>Cymbopogon</a:t>
            </a:r>
            <a:r>
              <a:rPr kumimoji="0" lang="en-US" sz="900" b="0" i="1"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1" u="none" strike="noStrike" cap="none" normalizeH="0" baseline="0" dirty="0" err="1">
                <a:ln>
                  <a:noFill/>
                </a:ln>
                <a:solidFill>
                  <a:srgbClr val="7030A0"/>
                </a:solidFill>
                <a:effectLst/>
                <a:latin typeface="Arial" pitchFamily="34" charset="0"/>
                <a:ea typeface="Times New Roman" pitchFamily="18" charset="0"/>
                <a:cs typeface="Arial" pitchFamily="34" charset="0"/>
              </a:rPr>
              <a:t>nervatus</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Hochst</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Chiov</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Poaceae</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essential oil. </a:t>
            </a:r>
            <a:r>
              <a:rPr kumimoji="0" lang="en-US" sz="900" b="1" i="1" u="none" strike="noStrike" cap="none" normalizeH="0" baseline="0" dirty="0">
                <a:ln>
                  <a:noFill/>
                </a:ln>
                <a:solidFill>
                  <a:srgbClr val="7030A0"/>
                </a:solidFill>
                <a:effectLst/>
                <a:latin typeface="Arial" pitchFamily="34" charset="0"/>
                <a:ea typeface="Times New Roman" pitchFamily="18" charset="0"/>
                <a:cs typeface="Arial" pitchFamily="34" charset="0"/>
              </a:rPr>
              <a:t>Industrial Crops and Products</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2017; 91: 249-254.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doi</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10.1016/j.indcrop.2016.07.013</a:t>
            </a:r>
            <a:endParaRPr kumimoji="0" lang="en-US" sz="900" b="0" i="0" u="none" strike="noStrike" cap="none" normalizeH="0" baseline="0" dirty="0">
              <a:ln>
                <a:noFill/>
              </a:ln>
              <a:solidFill>
                <a:srgbClr val="7030A0"/>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tabLst/>
            </a:pP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Suručić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R,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Kundaković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Drakul</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D,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Lakušić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B,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Milovanović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S, </a:t>
            </a:r>
            <a:r>
              <a:rPr kumimoji="0" lang="en-US" sz="900" i="0" strike="noStrike" cap="none" normalizeH="0" baseline="0" dirty="0" err="1">
                <a:ln>
                  <a:noFill/>
                </a:ln>
                <a:solidFill>
                  <a:srgbClr val="003300"/>
                </a:solidFill>
                <a:effectLst/>
                <a:latin typeface="Arial" pitchFamily="34" charset="0"/>
                <a:ea typeface="Times New Roman" pitchFamily="18" charset="0"/>
                <a:cs typeface="Arial" pitchFamily="34" charset="0"/>
              </a:rPr>
              <a:t>Kovačević</a:t>
            </a:r>
            <a:r>
              <a:rPr kumimoji="0" lang="en-US" sz="900" i="0" strike="noStrike" cap="none" normalizeH="0" baseline="0" dirty="0">
                <a:ln>
                  <a:noFill/>
                </a:ln>
                <a:solidFill>
                  <a:srgbClr val="003300"/>
                </a:solidFill>
                <a:effectLst/>
                <a:latin typeface="Arial" pitchFamily="34" charset="0"/>
                <a:ea typeface="Times New Roman" pitchFamily="18" charset="0"/>
                <a:cs typeface="Arial" pitchFamily="34" charset="0"/>
              </a:rPr>
              <a:t> N</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Variations in chemical composition,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vasorelaxant</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and angiotensin I-converting enzyme inhibitory activities of essential oil from aerial parts of </a:t>
            </a:r>
            <a:r>
              <a:rPr kumimoji="0" lang="en-US" sz="900" b="0" i="1" u="none" strike="noStrike" cap="none" normalizeH="0" baseline="0" dirty="0" err="1">
                <a:ln>
                  <a:noFill/>
                </a:ln>
                <a:solidFill>
                  <a:srgbClr val="003300"/>
                </a:solidFill>
                <a:effectLst/>
                <a:latin typeface="Arial" pitchFamily="34" charset="0"/>
                <a:ea typeface="Times New Roman" pitchFamily="18" charset="0"/>
                <a:cs typeface="Arial" pitchFamily="34" charset="0"/>
              </a:rPr>
              <a:t>Seseli</a:t>
            </a:r>
            <a:r>
              <a:rPr kumimoji="0" lang="en-US" sz="900" b="0" i="1"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1" u="none" strike="noStrike" cap="none" normalizeH="0" baseline="0" dirty="0" err="1">
                <a:ln>
                  <a:noFill/>
                </a:ln>
                <a:solidFill>
                  <a:srgbClr val="003300"/>
                </a:solidFill>
                <a:effectLst/>
                <a:latin typeface="Arial" pitchFamily="34" charset="0"/>
                <a:ea typeface="Times New Roman" pitchFamily="18" charset="0"/>
                <a:cs typeface="Arial" pitchFamily="34" charset="0"/>
              </a:rPr>
              <a:t>pallasii</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Besser</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Apiaceae</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1" i="1" u="none" strike="noStrike" cap="none" normalizeH="0" baseline="0" dirty="0">
                <a:ln>
                  <a:noFill/>
                </a:ln>
                <a:solidFill>
                  <a:srgbClr val="003300"/>
                </a:solidFill>
                <a:effectLst/>
                <a:latin typeface="Arial" pitchFamily="34" charset="0"/>
                <a:ea typeface="Times New Roman" pitchFamily="18" charset="0"/>
                <a:cs typeface="Arial" pitchFamily="34" charset="0"/>
              </a:rPr>
              <a:t>Chemistry &amp; Biodiversity</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2017; 14(5): e1600407.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doi</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smtClean="0">
                <a:ln>
                  <a:noFill/>
                </a:ln>
                <a:solidFill>
                  <a:srgbClr val="003300"/>
                </a:solidFill>
                <a:effectLst/>
                <a:latin typeface="Arial" pitchFamily="34" charset="0"/>
                <a:ea typeface="Times New Roman" pitchFamily="18" charset="0"/>
                <a:cs typeface="Arial" pitchFamily="34" charset="0"/>
              </a:rPr>
              <a:t>10.1002/cbdv.201600407</a:t>
            </a:r>
            <a:endPar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endParaRPr>
          </a:p>
          <a:p>
            <a:pPr marL="177800" lvl="3" indent="-177800" algn="l"/>
            <a:r>
              <a:rPr lang="en-US" sz="900" i="0" dirty="0" err="1">
                <a:solidFill>
                  <a:srgbClr val="7030A0"/>
                </a:solidFill>
              </a:rPr>
              <a:t>Milutinović</a:t>
            </a:r>
            <a:r>
              <a:rPr lang="en-US" sz="900" i="0" dirty="0">
                <a:solidFill>
                  <a:srgbClr val="7030A0"/>
                </a:solidFill>
              </a:rPr>
              <a:t> V, </a:t>
            </a:r>
            <a:r>
              <a:rPr lang="en-US" sz="900" i="0" dirty="0" err="1">
                <a:solidFill>
                  <a:srgbClr val="7030A0"/>
                </a:solidFill>
              </a:rPr>
              <a:t>Niketić</a:t>
            </a:r>
            <a:r>
              <a:rPr lang="en-US" sz="900" i="0" dirty="0">
                <a:solidFill>
                  <a:srgbClr val="7030A0"/>
                </a:solidFill>
              </a:rPr>
              <a:t> M, </a:t>
            </a:r>
            <a:r>
              <a:rPr lang="en-US" sz="900" i="0" dirty="0" err="1">
                <a:solidFill>
                  <a:srgbClr val="7030A0"/>
                </a:solidFill>
              </a:rPr>
              <a:t>Krunić</a:t>
            </a:r>
            <a:r>
              <a:rPr lang="en-US" sz="900" i="0" dirty="0">
                <a:solidFill>
                  <a:srgbClr val="7030A0"/>
                </a:solidFill>
              </a:rPr>
              <a:t> A, </a:t>
            </a:r>
            <a:r>
              <a:rPr lang="en-US" sz="900" i="0" dirty="0" err="1">
                <a:solidFill>
                  <a:srgbClr val="7030A0"/>
                </a:solidFill>
              </a:rPr>
              <a:t>Nikolić</a:t>
            </a:r>
            <a:r>
              <a:rPr lang="en-US" sz="900" i="0" dirty="0">
                <a:solidFill>
                  <a:srgbClr val="7030A0"/>
                </a:solidFill>
              </a:rPr>
              <a:t> D, </a:t>
            </a:r>
            <a:r>
              <a:rPr lang="en-US" sz="900" i="0" dirty="0" err="1">
                <a:solidFill>
                  <a:srgbClr val="7030A0"/>
                </a:solidFill>
              </a:rPr>
              <a:t>Petković</a:t>
            </a:r>
            <a:r>
              <a:rPr lang="en-US" sz="900" i="0" dirty="0">
                <a:solidFill>
                  <a:srgbClr val="7030A0"/>
                </a:solidFill>
              </a:rPr>
              <a:t> M, </a:t>
            </a:r>
            <a:r>
              <a:rPr lang="en-US" sz="900" i="0" dirty="0" err="1">
                <a:solidFill>
                  <a:srgbClr val="7030A0"/>
                </a:solidFill>
              </a:rPr>
              <a:t>Ušjak</a:t>
            </a:r>
            <a:r>
              <a:rPr lang="en-US" sz="900" i="0" dirty="0">
                <a:solidFill>
                  <a:srgbClr val="7030A0"/>
                </a:solidFill>
              </a:rPr>
              <a:t> </a:t>
            </a:r>
            <a:r>
              <a:rPr lang="en-US" sz="900" i="0" dirty="0" err="1">
                <a:solidFill>
                  <a:srgbClr val="7030A0"/>
                </a:solidFill>
              </a:rPr>
              <a:t>Lj</a:t>
            </a:r>
            <a:r>
              <a:rPr lang="en-US" sz="900" i="0" dirty="0">
                <a:solidFill>
                  <a:srgbClr val="7030A0"/>
                </a:solidFill>
              </a:rPr>
              <a:t>, </a:t>
            </a:r>
            <a:r>
              <a:rPr lang="en-US" sz="900" i="0" dirty="0" err="1">
                <a:solidFill>
                  <a:srgbClr val="7030A0"/>
                </a:solidFill>
              </a:rPr>
              <a:t>Petrović</a:t>
            </a:r>
            <a:r>
              <a:rPr lang="en-US" sz="900" i="0" dirty="0">
                <a:solidFill>
                  <a:srgbClr val="7030A0"/>
                </a:solidFill>
              </a:rPr>
              <a:t> S. Sesquiterpene lactones from the methanol extracts of twenty-eight </a:t>
            </a:r>
            <a:r>
              <a:rPr lang="en-US" sz="900" dirty="0">
                <a:solidFill>
                  <a:srgbClr val="7030A0"/>
                </a:solidFill>
              </a:rPr>
              <a:t>Hieracium</a:t>
            </a:r>
            <a:r>
              <a:rPr lang="en-US" sz="900" i="0" dirty="0">
                <a:solidFill>
                  <a:srgbClr val="7030A0"/>
                </a:solidFill>
              </a:rPr>
              <a:t> species from the Balkan Peninsula and their chemosystematic significance. </a:t>
            </a:r>
            <a:r>
              <a:rPr lang="en-US" sz="900" b="1" dirty="0" err="1">
                <a:solidFill>
                  <a:srgbClr val="7030A0"/>
                </a:solidFill>
              </a:rPr>
              <a:t>Phytochemistry</a:t>
            </a:r>
            <a:r>
              <a:rPr lang="en-US" sz="900" i="0" dirty="0">
                <a:solidFill>
                  <a:srgbClr val="7030A0"/>
                </a:solidFill>
              </a:rPr>
              <a:t> 2018; 154: </a:t>
            </a:r>
            <a:r>
              <a:rPr lang="en-US" sz="900" i="0" dirty="0" smtClean="0">
                <a:solidFill>
                  <a:srgbClr val="7030A0"/>
                </a:solidFill>
              </a:rPr>
              <a:t>19</a:t>
            </a:r>
            <a:r>
              <a:rPr lang="sr-Cyrl-RS" sz="900" i="0" dirty="0" smtClean="0">
                <a:solidFill>
                  <a:srgbClr val="7030A0"/>
                </a:solidFill>
              </a:rPr>
              <a:t>-</a:t>
            </a:r>
            <a:r>
              <a:rPr lang="en-US" sz="900" i="0" dirty="0" smtClean="0">
                <a:solidFill>
                  <a:srgbClr val="7030A0"/>
                </a:solidFill>
              </a:rPr>
              <a:t>30</a:t>
            </a:r>
            <a:r>
              <a:rPr lang="en-US" sz="900" i="0" dirty="0">
                <a:solidFill>
                  <a:srgbClr val="7030A0"/>
                </a:solidFill>
              </a:rPr>
              <a:t>.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10.1016/j.phytochem.2018.06.008</a:t>
            </a:r>
            <a:endParaRPr lang="en-US" sz="900" i="0" dirty="0">
              <a:solidFill>
                <a:srgbClr val="7030A0"/>
              </a:solidFill>
            </a:endParaRPr>
          </a:p>
          <a:p>
            <a:pPr marL="177800" lvl="3" indent="-177800" algn="l"/>
            <a:r>
              <a:rPr lang="en-US" sz="900" i="0" dirty="0" err="1">
                <a:solidFill>
                  <a:srgbClr val="003300"/>
                </a:solidFill>
              </a:rPr>
              <a:t>Petrović</a:t>
            </a:r>
            <a:r>
              <a:rPr lang="en-US" sz="900" i="0" dirty="0">
                <a:solidFill>
                  <a:srgbClr val="003300"/>
                </a:solidFill>
              </a:rPr>
              <a:t> S, </a:t>
            </a:r>
            <a:r>
              <a:rPr lang="en-US" sz="900" i="0" dirty="0" err="1">
                <a:solidFill>
                  <a:srgbClr val="003300"/>
                </a:solidFill>
              </a:rPr>
              <a:t>Ušjak</a:t>
            </a:r>
            <a:r>
              <a:rPr lang="en-US" sz="900" i="0" dirty="0">
                <a:solidFill>
                  <a:srgbClr val="003300"/>
                </a:solidFill>
              </a:rPr>
              <a:t> </a:t>
            </a:r>
            <a:r>
              <a:rPr lang="en-US" sz="900" i="0" dirty="0" err="1">
                <a:solidFill>
                  <a:srgbClr val="003300"/>
                </a:solidFill>
              </a:rPr>
              <a:t>Lj</a:t>
            </a:r>
            <a:r>
              <a:rPr lang="en-US" sz="900" i="0" dirty="0">
                <a:solidFill>
                  <a:srgbClr val="003300"/>
                </a:solidFill>
              </a:rPr>
              <a:t>, </a:t>
            </a:r>
            <a:r>
              <a:rPr lang="en-US" sz="900" i="0" dirty="0" err="1">
                <a:solidFill>
                  <a:srgbClr val="003300"/>
                </a:solidFill>
              </a:rPr>
              <a:t>Milenković</a:t>
            </a:r>
            <a:r>
              <a:rPr lang="en-US" sz="900" i="0" dirty="0">
                <a:solidFill>
                  <a:srgbClr val="003300"/>
                </a:solidFill>
              </a:rPr>
              <a:t> M, </a:t>
            </a:r>
            <a:r>
              <a:rPr lang="en-US" sz="900" i="0" dirty="0" err="1">
                <a:solidFill>
                  <a:srgbClr val="003300"/>
                </a:solidFill>
              </a:rPr>
              <a:t>Arsenijević</a:t>
            </a:r>
            <a:r>
              <a:rPr lang="en-US" sz="900" i="0" dirty="0">
                <a:solidFill>
                  <a:srgbClr val="003300"/>
                </a:solidFill>
              </a:rPr>
              <a:t> J, </a:t>
            </a:r>
            <a:r>
              <a:rPr lang="en-US" sz="900" i="0" dirty="0" err="1">
                <a:solidFill>
                  <a:srgbClr val="003300"/>
                </a:solidFill>
              </a:rPr>
              <a:t>Drobac</a:t>
            </a:r>
            <a:r>
              <a:rPr lang="en-US" sz="900" i="0" dirty="0">
                <a:solidFill>
                  <a:srgbClr val="003300"/>
                </a:solidFill>
              </a:rPr>
              <a:t> M, </a:t>
            </a:r>
            <a:r>
              <a:rPr lang="en-US" sz="900" i="0" dirty="0" err="1">
                <a:solidFill>
                  <a:srgbClr val="003300"/>
                </a:solidFill>
              </a:rPr>
              <a:t>Drndarević</a:t>
            </a:r>
            <a:r>
              <a:rPr lang="en-US" sz="900" i="0" dirty="0">
                <a:solidFill>
                  <a:srgbClr val="003300"/>
                </a:solidFill>
              </a:rPr>
              <a:t> A, </a:t>
            </a:r>
            <a:r>
              <a:rPr lang="en-US" sz="900" i="0" dirty="0" err="1">
                <a:solidFill>
                  <a:srgbClr val="003300"/>
                </a:solidFill>
              </a:rPr>
              <a:t>Niketić</a:t>
            </a:r>
            <a:r>
              <a:rPr lang="en-US" sz="900" i="0" dirty="0">
                <a:solidFill>
                  <a:srgbClr val="003300"/>
                </a:solidFill>
              </a:rPr>
              <a:t> M. </a:t>
            </a:r>
            <a:r>
              <a:rPr lang="en-US" sz="900" dirty="0">
                <a:solidFill>
                  <a:srgbClr val="003300"/>
                </a:solidFill>
              </a:rPr>
              <a:t>Thymus</a:t>
            </a:r>
            <a:r>
              <a:rPr lang="en-US" sz="900" i="0" dirty="0">
                <a:solidFill>
                  <a:srgbClr val="003300"/>
                </a:solidFill>
              </a:rPr>
              <a:t> </a:t>
            </a:r>
            <a:r>
              <a:rPr lang="en-US" sz="900" dirty="0" err="1">
                <a:solidFill>
                  <a:srgbClr val="003300"/>
                </a:solidFill>
              </a:rPr>
              <a:t>dacicus</a:t>
            </a:r>
            <a:r>
              <a:rPr lang="en-US" sz="900" i="0" dirty="0">
                <a:solidFill>
                  <a:srgbClr val="003300"/>
                </a:solidFill>
              </a:rPr>
              <a:t> as a new source of antioxidant and antimicrobial metabolites. </a:t>
            </a:r>
            <a:r>
              <a:rPr lang="en-US" sz="900" b="1" dirty="0">
                <a:solidFill>
                  <a:srgbClr val="003300"/>
                </a:solidFill>
              </a:rPr>
              <a:t>Journal of Functional Foods</a:t>
            </a:r>
            <a:r>
              <a:rPr lang="en-US" sz="900" dirty="0">
                <a:solidFill>
                  <a:srgbClr val="003300"/>
                </a:solidFill>
              </a:rPr>
              <a:t> </a:t>
            </a:r>
            <a:r>
              <a:rPr lang="en-US" sz="900" i="0" dirty="0">
                <a:solidFill>
                  <a:srgbClr val="003300"/>
                </a:solidFill>
              </a:rPr>
              <a:t>2017; 28: 114-121.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10.1016/j.jff.2016.11.007</a:t>
            </a:r>
            <a:endParaRPr lang="en-US" sz="900" i="0" dirty="0">
              <a:solidFill>
                <a:srgbClr val="003300"/>
              </a:solidFill>
            </a:endParaRPr>
          </a:p>
          <a:p>
            <a:pPr marL="177800" lvl="0" indent="-177800" algn="l"/>
            <a:r>
              <a:rPr lang="en-US" sz="900" i="0" dirty="0" err="1">
                <a:solidFill>
                  <a:srgbClr val="7030A0"/>
                </a:solidFill>
              </a:rPr>
              <a:t>Petrović</a:t>
            </a:r>
            <a:r>
              <a:rPr lang="en-US" sz="900" i="0" dirty="0">
                <a:solidFill>
                  <a:srgbClr val="7030A0"/>
                </a:solidFill>
              </a:rPr>
              <a:t> S, </a:t>
            </a:r>
            <a:r>
              <a:rPr lang="en-US" sz="900" i="0" dirty="0" err="1">
                <a:solidFill>
                  <a:srgbClr val="7030A0"/>
                </a:solidFill>
              </a:rPr>
              <a:t>Drobac</a:t>
            </a:r>
            <a:r>
              <a:rPr lang="en-US" sz="900" i="0" dirty="0">
                <a:solidFill>
                  <a:srgbClr val="7030A0"/>
                </a:solidFill>
              </a:rPr>
              <a:t> M, </a:t>
            </a:r>
            <a:r>
              <a:rPr lang="en-US" sz="900" i="0" dirty="0" err="1">
                <a:solidFill>
                  <a:srgbClr val="7030A0"/>
                </a:solidFill>
              </a:rPr>
              <a:t>Ušjak</a:t>
            </a:r>
            <a:r>
              <a:rPr lang="en-US" sz="900" i="0" dirty="0">
                <a:solidFill>
                  <a:srgbClr val="7030A0"/>
                </a:solidFill>
              </a:rPr>
              <a:t> </a:t>
            </a:r>
            <a:r>
              <a:rPr lang="en-US" sz="900" i="0" dirty="0" err="1">
                <a:solidFill>
                  <a:srgbClr val="7030A0"/>
                </a:solidFill>
              </a:rPr>
              <a:t>Lj</a:t>
            </a:r>
            <a:r>
              <a:rPr lang="en-US" sz="900" i="0" dirty="0">
                <a:solidFill>
                  <a:srgbClr val="7030A0"/>
                </a:solidFill>
              </a:rPr>
              <a:t>, </a:t>
            </a:r>
            <a:r>
              <a:rPr lang="en-US" sz="900" i="0" dirty="0" err="1">
                <a:solidFill>
                  <a:srgbClr val="7030A0"/>
                </a:solidFill>
              </a:rPr>
              <a:t>Filipović</a:t>
            </a:r>
            <a:r>
              <a:rPr lang="en-US" sz="900" i="0" dirty="0">
                <a:solidFill>
                  <a:srgbClr val="7030A0"/>
                </a:solidFill>
              </a:rPr>
              <a:t> V,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Niketić</a:t>
            </a:r>
            <a:r>
              <a:rPr lang="en-US" sz="900" i="0" dirty="0">
                <a:solidFill>
                  <a:srgbClr val="7030A0"/>
                </a:solidFill>
              </a:rPr>
              <a:t> M. Volatiles of roots of wild-growing and cultivated </a:t>
            </a:r>
            <a:r>
              <a:rPr lang="en-US" sz="900" dirty="0" err="1">
                <a:solidFill>
                  <a:srgbClr val="7030A0"/>
                </a:solidFill>
              </a:rPr>
              <a:t>Armoracia</a:t>
            </a:r>
            <a:r>
              <a:rPr lang="en-US" sz="900" i="0" dirty="0">
                <a:solidFill>
                  <a:srgbClr val="7030A0"/>
                </a:solidFill>
              </a:rPr>
              <a:t> </a:t>
            </a:r>
            <a:r>
              <a:rPr lang="en-US" sz="900" dirty="0" err="1">
                <a:solidFill>
                  <a:srgbClr val="7030A0"/>
                </a:solidFill>
              </a:rPr>
              <a:t>macrocarpa</a:t>
            </a:r>
            <a:r>
              <a:rPr lang="en-US" sz="900" i="0" dirty="0">
                <a:solidFill>
                  <a:srgbClr val="7030A0"/>
                </a:solidFill>
              </a:rPr>
              <a:t> and their antimicrobial activity, in comparison to horseradish, </a:t>
            </a:r>
            <a:r>
              <a:rPr lang="en-US" sz="900" dirty="0">
                <a:solidFill>
                  <a:srgbClr val="7030A0"/>
                </a:solidFill>
              </a:rPr>
              <a:t>A. </a:t>
            </a:r>
            <a:r>
              <a:rPr lang="en-US" sz="900" dirty="0" err="1">
                <a:solidFill>
                  <a:srgbClr val="7030A0"/>
                </a:solidFill>
              </a:rPr>
              <a:t>rusticana</a:t>
            </a:r>
            <a:r>
              <a:rPr lang="en-US" sz="900" i="0" dirty="0">
                <a:solidFill>
                  <a:srgbClr val="7030A0"/>
                </a:solidFill>
              </a:rPr>
              <a:t>. </a:t>
            </a:r>
            <a:r>
              <a:rPr lang="en-US" sz="900" b="1" dirty="0">
                <a:solidFill>
                  <a:srgbClr val="7030A0"/>
                </a:solidFill>
              </a:rPr>
              <a:t>Industrial Crops and Products</a:t>
            </a:r>
            <a:r>
              <a:rPr lang="en-US" sz="900" dirty="0">
                <a:solidFill>
                  <a:srgbClr val="7030A0"/>
                </a:solidFill>
              </a:rPr>
              <a:t> </a:t>
            </a:r>
            <a:r>
              <a:rPr lang="en-US" sz="900" i="0" dirty="0">
                <a:solidFill>
                  <a:srgbClr val="7030A0"/>
                </a:solidFill>
              </a:rPr>
              <a:t>2017; </a:t>
            </a:r>
            <a:r>
              <a:rPr lang="en-US" sz="900" i="0" dirty="0" smtClean="0">
                <a:solidFill>
                  <a:srgbClr val="7030A0"/>
                </a:solidFill>
              </a:rPr>
              <a:t>109</a:t>
            </a:r>
            <a:r>
              <a:rPr lang="sr-Cyrl-RS" sz="900" i="0" dirty="0" smtClean="0">
                <a:solidFill>
                  <a:srgbClr val="7030A0"/>
                </a:solidFill>
              </a:rPr>
              <a:t>:</a:t>
            </a:r>
            <a:r>
              <a:rPr lang="en-US" sz="900" i="0" dirty="0" smtClean="0">
                <a:solidFill>
                  <a:srgbClr val="7030A0"/>
                </a:solidFill>
              </a:rPr>
              <a:t> </a:t>
            </a:r>
            <a:r>
              <a:rPr lang="en-US" sz="900" i="0" dirty="0">
                <a:solidFill>
                  <a:srgbClr val="7030A0"/>
                </a:solidFill>
              </a:rPr>
              <a:t>398-403.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10.1016/j.indcrop.2017.08.056</a:t>
            </a:r>
            <a:endParaRPr lang="en-US" sz="900" i="0" dirty="0">
              <a:solidFill>
                <a:srgbClr val="7030A0"/>
              </a:solidFill>
            </a:endParaRPr>
          </a:p>
          <a:p>
            <a:pPr marL="177800" lvl="0" indent="-177800" algn="l"/>
            <a:r>
              <a:rPr lang="en-US" sz="900" i="0" dirty="0" err="1">
                <a:solidFill>
                  <a:srgbClr val="003300"/>
                </a:solidFill>
              </a:rPr>
              <a:t>Samardžić</a:t>
            </a:r>
            <a:r>
              <a:rPr lang="en-US" sz="900" i="0" dirty="0">
                <a:solidFill>
                  <a:srgbClr val="003300"/>
                </a:solidFill>
              </a:rPr>
              <a:t> S, </a:t>
            </a:r>
            <a:r>
              <a:rPr lang="en-US" sz="900" i="0" dirty="0" err="1">
                <a:solidFill>
                  <a:srgbClr val="003300"/>
                </a:solidFill>
              </a:rPr>
              <a:t>Arsenijević</a:t>
            </a:r>
            <a:r>
              <a:rPr lang="en-US" sz="900" i="0" dirty="0">
                <a:solidFill>
                  <a:srgbClr val="003300"/>
                </a:solidFill>
              </a:rPr>
              <a:t> J, </a:t>
            </a:r>
            <a:r>
              <a:rPr lang="en-US" sz="900" i="0" dirty="0" err="1">
                <a:solidFill>
                  <a:srgbClr val="003300"/>
                </a:solidFill>
              </a:rPr>
              <a:t>Božić</a:t>
            </a:r>
            <a:r>
              <a:rPr lang="en-US" sz="900" i="0" dirty="0">
                <a:solidFill>
                  <a:srgbClr val="003300"/>
                </a:solidFill>
              </a:rPr>
              <a:t> D, </a:t>
            </a:r>
            <a:r>
              <a:rPr lang="en-US" sz="900" i="0" dirty="0" err="1">
                <a:solidFill>
                  <a:srgbClr val="003300"/>
                </a:solidFill>
              </a:rPr>
              <a:t>Milenković</a:t>
            </a:r>
            <a:r>
              <a:rPr lang="en-US" sz="900" i="0" dirty="0">
                <a:solidFill>
                  <a:srgbClr val="003300"/>
                </a:solidFill>
              </a:rPr>
              <a:t> M, </a:t>
            </a:r>
            <a:r>
              <a:rPr lang="en-US" sz="900" i="0" dirty="0" err="1">
                <a:solidFill>
                  <a:srgbClr val="003300"/>
                </a:solidFill>
              </a:rPr>
              <a:t>Tešević</a:t>
            </a:r>
            <a:r>
              <a:rPr lang="en-US" sz="900" i="0" dirty="0">
                <a:solidFill>
                  <a:srgbClr val="003300"/>
                </a:solidFill>
              </a:rPr>
              <a:t> V, </a:t>
            </a:r>
            <a:r>
              <a:rPr lang="en-US" sz="900" i="0" dirty="0" err="1">
                <a:solidFill>
                  <a:srgbClr val="003300"/>
                </a:solidFill>
              </a:rPr>
              <a:t>Maksimović</a:t>
            </a:r>
            <a:r>
              <a:rPr lang="en-US" sz="900" i="0" dirty="0">
                <a:solidFill>
                  <a:srgbClr val="003300"/>
                </a:solidFill>
              </a:rPr>
              <a:t> Z. Antioxidant, anti-inflammatory and </a:t>
            </a:r>
            <a:r>
              <a:rPr lang="en-US" sz="900" i="0" dirty="0" err="1">
                <a:solidFill>
                  <a:srgbClr val="003300"/>
                </a:solidFill>
              </a:rPr>
              <a:t>gastroprotective</a:t>
            </a:r>
            <a:r>
              <a:rPr lang="en-US" sz="900" i="0" dirty="0">
                <a:solidFill>
                  <a:srgbClr val="003300"/>
                </a:solidFill>
              </a:rPr>
              <a:t> activity of </a:t>
            </a:r>
            <a:r>
              <a:rPr lang="en-US" sz="900" dirty="0" err="1">
                <a:solidFill>
                  <a:srgbClr val="003300"/>
                </a:solidFill>
              </a:rPr>
              <a:t>Filipendula</a:t>
            </a:r>
            <a:r>
              <a:rPr lang="en-US" sz="900" dirty="0">
                <a:solidFill>
                  <a:srgbClr val="003300"/>
                </a:solidFill>
              </a:rPr>
              <a:t> </a:t>
            </a:r>
            <a:r>
              <a:rPr lang="en-US" sz="900" dirty="0" err="1">
                <a:solidFill>
                  <a:srgbClr val="003300"/>
                </a:solidFill>
              </a:rPr>
              <a:t>ulmaria</a:t>
            </a:r>
            <a:r>
              <a:rPr lang="en-US" sz="900" dirty="0">
                <a:solidFill>
                  <a:srgbClr val="003300"/>
                </a:solidFill>
              </a:rPr>
              <a:t> </a:t>
            </a:r>
            <a:r>
              <a:rPr lang="en-US" sz="900" i="0" dirty="0">
                <a:solidFill>
                  <a:srgbClr val="003300"/>
                </a:solidFill>
              </a:rPr>
              <a:t>(L.) Maxim. and </a:t>
            </a:r>
            <a:r>
              <a:rPr lang="en-US" sz="900" dirty="0" err="1">
                <a:solidFill>
                  <a:srgbClr val="003300"/>
                </a:solidFill>
              </a:rPr>
              <a:t>Filipendula</a:t>
            </a:r>
            <a:r>
              <a:rPr lang="en-US" sz="900" dirty="0">
                <a:solidFill>
                  <a:srgbClr val="003300"/>
                </a:solidFill>
              </a:rPr>
              <a:t> vulgaris </a:t>
            </a:r>
            <a:r>
              <a:rPr lang="en-US" sz="900" i="0" dirty="0" err="1">
                <a:solidFill>
                  <a:srgbClr val="003300"/>
                </a:solidFill>
              </a:rPr>
              <a:t>Moench</a:t>
            </a:r>
            <a:r>
              <a:rPr lang="en-US" sz="900" dirty="0">
                <a:solidFill>
                  <a:srgbClr val="003300"/>
                </a:solidFill>
              </a:rPr>
              <a:t>. </a:t>
            </a:r>
            <a:r>
              <a:rPr lang="en-US" sz="900" b="1" dirty="0">
                <a:solidFill>
                  <a:srgbClr val="003300"/>
                </a:solidFill>
              </a:rPr>
              <a:t>Journal of </a:t>
            </a:r>
            <a:r>
              <a:rPr lang="en-US" sz="900" b="1" dirty="0" err="1">
                <a:solidFill>
                  <a:srgbClr val="003300"/>
                </a:solidFill>
              </a:rPr>
              <a:t>Ethnopharmacology</a:t>
            </a:r>
            <a:r>
              <a:rPr lang="en-US" sz="900" dirty="0">
                <a:solidFill>
                  <a:srgbClr val="003300"/>
                </a:solidFill>
              </a:rPr>
              <a:t> </a:t>
            </a:r>
            <a:r>
              <a:rPr lang="en-US" sz="900" i="0" dirty="0">
                <a:solidFill>
                  <a:srgbClr val="003300"/>
                </a:solidFill>
              </a:rPr>
              <a:t>2018; 213: 132-137.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10.1016/j.jep.2017.11.013</a:t>
            </a:r>
            <a:endParaRPr lang="sr-Latn-RS" sz="900" i="0" dirty="0">
              <a:solidFill>
                <a:srgbClr val="003300"/>
              </a:solidFill>
            </a:endParaRPr>
          </a:p>
          <a:p>
            <a:pPr marL="177800" lvl="0" indent="-177800" algn="l"/>
            <a:r>
              <a:rPr lang="en-US" sz="900" i="0" dirty="0" err="1">
                <a:solidFill>
                  <a:srgbClr val="7030A0"/>
                </a:solidFill>
              </a:rPr>
              <a:t>Popović</a:t>
            </a:r>
            <a:r>
              <a:rPr lang="en-US" sz="900" i="0" dirty="0">
                <a:solidFill>
                  <a:srgbClr val="7030A0"/>
                </a:solidFill>
              </a:rPr>
              <a:t> V, </a:t>
            </a:r>
            <a:r>
              <a:rPr lang="en-US" sz="900" i="0" dirty="0" err="1">
                <a:solidFill>
                  <a:srgbClr val="7030A0"/>
                </a:solidFill>
              </a:rPr>
              <a:t>Heyerick</a:t>
            </a:r>
            <a:r>
              <a:rPr lang="en-US" sz="900" i="0" dirty="0">
                <a:solidFill>
                  <a:srgbClr val="7030A0"/>
                </a:solidFill>
              </a:rPr>
              <a:t> A, </a:t>
            </a:r>
            <a:r>
              <a:rPr lang="en-US" sz="900" i="0" dirty="0" err="1">
                <a:solidFill>
                  <a:srgbClr val="7030A0"/>
                </a:solidFill>
              </a:rPr>
              <a:t>Petrovic</a:t>
            </a:r>
            <a:r>
              <a:rPr lang="en-US" sz="900" i="0" dirty="0">
                <a:solidFill>
                  <a:srgbClr val="7030A0"/>
                </a:solidFill>
              </a:rPr>
              <a:t> S, Van </a:t>
            </a:r>
            <a:r>
              <a:rPr lang="en-US" sz="900" i="0" dirty="0" err="1">
                <a:solidFill>
                  <a:srgbClr val="7030A0"/>
                </a:solidFill>
              </a:rPr>
              <a:t>Calenbergh</a:t>
            </a:r>
            <a:r>
              <a:rPr lang="en-US" sz="900" i="0" dirty="0">
                <a:solidFill>
                  <a:srgbClr val="7030A0"/>
                </a:solidFill>
              </a:rPr>
              <a:t> S, </a:t>
            </a:r>
            <a:r>
              <a:rPr lang="en-US" sz="900" i="0" dirty="0" err="1">
                <a:solidFill>
                  <a:srgbClr val="7030A0"/>
                </a:solidFill>
              </a:rPr>
              <a:t>Karalic</a:t>
            </a:r>
            <a:r>
              <a:rPr lang="en-US" sz="900" i="0" dirty="0">
                <a:solidFill>
                  <a:srgbClr val="7030A0"/>
                </a:solidFill>
              </a:rPr>
              <a:t> I, </a:t>
            </a:r>
            <a:r>
              <a:rPr lang="en-US" sz="900" i="0" dirty="0" err="1">
                <a:solidFill>
                  <a:srgbClr val="7030A0"/>
                </a:solidFill>
              </a:rPr>
              <a:t>Niketic</a:t>
            </a:r>
            <a:r>
              <a:rPr lang="en-US" sz="900" i="0" dirty="0">
                <a:solidFill>
                  <a:srgbClr val="7030A0"/>
                </a:solidFill>
              </a:rPr>
              <a:t> M, </a:t>
            </a:r>
            <a:r>
              <a:rPr lang="en-US" sz="900" i="0" dirty="0" err="1">
                <a:solidFill>
                  <a:srgbClr val="7030A0"/>
                </a:solidFill>
              </a:rPr>
              <a:t>Deforce</a:t>
            </a:r>
            <a:r>
              <a:rPr lang="en-US" sz="900" i="0" dirty="0">
                <a:solidFill>
                  <a:srgbClr val="7030A0"/>
                </a:solidFill>
              </a:rPr>
              <a:t> D. Sesquiterpene lactones from the extracts of two Balkan endemic </a:t>
            </a:r>
            <a:r>
              <a:rPr lang="en-US" sz="900" dirty="0" err="1">
                <a:solidFill>
                  <a:srgbClr val="7030A0"/>
                </a:solidFill>
              </a:rPr>
              <a:t>Laserpitium</a:t>
            </a:r>
            <a:r>
              <a:rPr lang="en-US" sz="900" i="0" dirty="0">
                <a:solidFill>
                  <a:srgbClr val="7030A0"/>
                </a:solidFill>
              </a:rPr>
              <a:t> species and their cytotoxic activity. </a:t>
            </a:r>
            <a:r>
              <a:rPr lang="en-US" sz="900" b="1" dirty="0" err="1">
                <a:solidFill>
                  <a:srgbClr val="7030A0"/>
                </a:solidFill>
              </a:rPr>
              <a:t>Phytochemistry</a:t>
            </a:r>
            <a:r>
              <a:rPr lang="en-US" sz="900" i="0" dirty="0">
                <a:solidFill>
                  <a:srgbClr val="7030A0"/>
                </a:solidFill>
              </a:rPr>
              <a:t> 2013; </a:t>
            </a:r>
            <a:r>
              <a:rPr lang="en-US" sz="900" i="0" dirty="0" smtClean="0">
                <a:solidFill>
                  <a:srgbClr val="7030A0"/>
                </a:solidFill>
              </a:rPr>
              <a:t>87</a:t>
            </a:r>
            <a:r>
              <a:rPr lang="sr-Cyrl-RS" sz="900" i="0" dirty="0" smtClean="0">
                <a:solidFill>
                  <a:srgbClr val="7030A0"/>
                </a:solidFill>
              </a:rPr>
              <a:t>:</a:t>
            </a:r>
            <a:r>
              <a:rPr lang="en-US" sz="900" i="0" dirty="0" smtClean="0">
                <a:solidFill>
                  <a:srgbClr val="7030A0"/>
                </a:solidFill>
              </a:rPr>
              <a:t> </a:t>
            </a:r>
            <a:r>
              <a:rPr lang="en-US" sz="900" i="0" dirty="0">
                <a:solidFill>
                  <a:srgbClr val="7030A0"/>
                </a:solidFill>
              </a:rPr>
              <a:t>102-111.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10.1016/j.phytochem.2012.11.011</a:t>
            </a:r>
            <a:endParaRPr lang="sr-Latn-RS" sz="900" i="0" dirty="0">
              <a:solidFill>
                <a:srgbClr val="7030A0"/>
              </a:solidFill>
            </a:endParaRPr>
          </a:p>
          <a:p>
            <a:pPr marL="177800" lvl="0" indent="-177800" algn="l"/>
            <a:r>
              <a:rPr lang="en-US" sz="900" i="0" dirty="0" err="1">
                <a:solidFill>
                  <a:srgbClr val="003300"/>
                </a:solidFill>
              </a:rPr>
              <a:t>Škobić</a:t>
            </a:r>
            <a:r>
              <a:rPr lang="en-US" sz="900" i="0" dirty="0">
                <a:solidFill>
                  <a:srgbClr val="003300"/>
                </a:solidFill>
              </a:rPr>
              <a:t> S, </a:t>
            </a:r>
            <a:r>
              <a:rPr lang="en-US" sz="900" i="0" dirty="0" err="1">
                <a:solidFill>
                  <a:srgbClr val="003300"/>
                </a:solidFill>
              </a:rPr>
              <a:t>Marčetić</a:t>
            </a:r>
            <a:r>
              <a:rPr lang="en-US" sz="900" i="0" dirty="0">
                <a:solidFill>
                  <a:srgbClr val="003300"/>
                </a:solidFill>
              </a:rPr>
              <a:t> MD, </a:t>
            </a:r>
            <a:r>
              <a:rPr lang="en-US" sz="900" i="0" dirty="0" err="1">
                <a:solidFill>
                  <a:srgbClr val="003300"/>
                </a:solidFill>
              </a:rPr>
              <a:t>Kundaković-Vasović</a:t>
            </a:r>
            <a:r>
              <a:rPr lang="en-US" sz="900" i="0" dirty="0">
                <a:solidFill>
                  <a:srgbClr val="003300"/>
                </a:solidFill>
              </a:rPr>
              <a:t> T, </a:t>
            </a:r>
            <a:r>
              <a:rPr lang="en-US" sz="900" i="0" dirty="0" err="1">
                <a:solidFill>
                  <a:srgbClr val="003300"/>
                </a:solidFill>
              </a:rPr>
              <a:t>Crnobarac</a:t>
            </a:r>
            <a:r>
              <a:rPr lang="en-US" sz="900" i="0" dirty="0">
                <a:solidFill>
                  <a:srgbClr val="003300"/>
                </a:solidFill>
              </a:rPr>
              <a:t> J. Nitrogen fertilization and the essential oils profile of the rhizomes of different sweet flag populations (</a:t>
            </a:r>
            <a:r>
              <a:rPr lang="en-US" sz="900" dirty="0" err="1">
                <a:solidFill>
                  <a:srgbClr val="003300"/>
                </a:solidFill>
              </a:rPr>
              <a:t>Acorus</a:t>
            </a:r>
            <a:r>
              <a:rPr lang="en-US" sz="900" dirty="0">
                <a:solidFill>
                  <a:srgbClr val="003300"/>
                </a:solidFill>
              </a:rPr>
              <a:t> </a:t>
            </a:r>
            <a:r>
              <a:rPr lang="en-US" sz="900" dirty="0" err="1">
                <a:solidFill>
                  <a:srgbClr val="003300"/>
                </a:solidFill>
              </a:rPr>
              <a:t>calamus</a:t>
            </a:r>
            <a:r>
              <a:rPr lang="en-US" sz="900" dirty="0">
                <a:solidFill>
                  <a:srgbClr val="003300"/>
                </a:solidFill>
              </a:rPr>
              <a:t> </a:t>
            </a:r>
            <a:r>
              <a:rPr lang="en-US" sz="900" i="0" dirty="0">
                <a:solidFill>
                  <a:srgbClr val="003300"/>
                </a:solidFill>
              </a:rPr>
              <a:t>L.). </a:t>
            </a:r>
            <a:r>
              <a:rPr lang="en-US" sz="900" b="1" dirty="0">
                <a:solidFill>
                  <a:srgbClr val="003300"/>
                </a:solidFill>
              </a:rPr>
              <a:t>Industrial Crops and Products</a:t>
            </a:r>
            <a:r>
              <a:rPr lang="en-US" sz="900" dirty="0">
                <a:solidFill>
                  <a:srgbClr val="003300"/>
                </a:solidFill>
              </a:rPr>
              <a:t> </a:t>
            </a:r>
            <a:r>
              <a:rPr lang="en-US" sz="900" i="0" dirty="0">
                <a:solidFill>
                  <a:srgbClr val="003300"/>
                </a:solidFill>
              </a:rPr>
              <a:t>2019; 142</a:t>
            </a:r>
            <a:r>
              <a:rPr lang="en-US" sz="900" i="0" dirty="0" smtClean="0">
                <a:solidFill>
                  <a:srgbClr val="003300"/>
                </a:solidFill>
              </a:rPr>
              <a:t>:</a:t>
            </a:r>
            <a:r>
              <a:rPr lang="sr-Cyrl-RS" sz="900" i="0" dirty="0" smtClean="0">
                <a:solidFill>
                  <a:srgbClr val="003300"/>
                </a:solidFill>
              </a:rPr>
              <a:t> </a:t>
            </a:r>
            <a:r>
              <a:rPr lang="en-US" sz="900" i="0" dirty="0" smtClean="0">
                <a:solidFill>
                  <a:srgbClr val="003300"/>
                </a:solidFill>
              </a:rPr>
              <a:t>111871</a:t>
            </a:r>
            <a:r>
              <a:rPr lang="en-US" sz="900" i="0" dirty="0">
                <a:solidFill>
                  <a:srgbClr val="003300"/>
                </a:solidFill>
              </a:rPr>
              <a:t>.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10.1016/j.indcrop.2019.111871</a:t>
            </a:r>
            <a:endParaRPr lang="sr-Latn-RS" sz="900" i="0" dirty="0">
              <a:solidFill>
                <a:srgbClr val="003300"/>
              </a:solidFill>
            </a:endParaRPr>
          </a:p>
          <a:p>
            <a:pPr marL="177800" indent="-177800" algn="l"/>
            <a:r>
              <a:rPr lang="en-US" sz="900" i="0" dirty="0" err="1">
                <a:solidFill>
                  <a:srgbClr val="7030A0"/>
                </a:solidFill>
              </a:rPr>
              <a:t>Kolundžić</a:t>
            </a:r>
            <a:r>
              <a:rPr lang="en-US" sz="900" i="0" dirty="0">
                <a:solidFill>
                  <a:srgbClr val="7030A0"/>
                </a:solidFill>
              </a:rPr>
              <a:t> M, </a:t>
            </a:r>
            <a:r>
              <a:rPr lang="en-US" sz="900" i="0" dirty="0" err="1">
                <a:solidFill>
                  <a:srgbClr val="7030A0"/>
                </a:solidFill>
              </a:rPr>
              <a:t>Grozdanić</a:t>
            </a:r>
            <a:r>
              <a:rPr lang="en-US" sz="900" i="0" dirty="0">
                <a:solidFill>
                  <a:srgbClr val="7030A0"/>
                </a:solidFill>
              </a:rPr>
              <a:t> NÐ, </a:t>
            </a:r>
            <a:r>
              <a:rPr lang="en-US" sz="900" i="0" dirty="0" err="1">
                <a:solidFill>
                  <a:srgbClr val="7030A0"/>
                </a:solidFill>
              </a:rPr>
              <a:t>Dodevska</a:t>
            </a:r>
            <a:r>
              <a:rPr lang="en-US" sz="900" i="0" dirty="0">
                <a:solidFill>
                  <a:srgbClr val="7030A0"/>
                </a:solidFill>
              </a:rPr>
              <a:t> M,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Sisto</a:t>
            </a:r>
            <a:r>
              <a:rPr lang="en-US" sz="900" i="0" dirty="0">
                <a:solidFill>
                  <a:srgbClr val="7030A0"/>
                </a:solidFill>
              </a:rPr>
              <a:t> F, </a:t>
            </a:r>
            <a:r>
              <a:rPr lang="en-US" sz="900" i="0" dirty="0" err="1">
                <a:solidFill>
                  <a:srgbClr val="7030A0"/>
                </a:solidFill>
              </a:rPr>
              <a:t>Miani</a:t>
            </a:r>
            <a:r>
              <a:rPr lang="en-US" sz="900" i="0" dirty="0">
                <a:solidFill>
                  <a:srgbClr val="7030A0"/>
                </a:solidFill>
              </a:rPr>
              <a:t> A, </a:t>
            </a:r>
            <a:r>
              <a:rPr lang="en-US" sz="900" i="0" dirty="0" err="1">
                <a:solidFill>
                  <a:srgbClr val="7030A0"/>
                </a:solidFill>
              </a:rPr>
              <a:t>Farronato</a:t>
            </a:r>
            <a:r>
              <a:rPr lang="en-US" sz="900" i="0" dirty="0">
                <a:solidFill>
                  <a:srgbClr val="7030A0"/>
                </a:solidFill>
              </a:rPr>
              <a:t> G, </a:t>
            </a:r>
            <a:r>
              <a:rPr lang="en-US" sz="900" i="0" dirty="0" err="1">
                <a:solidFill>
                  <a:srgbClr val="7030A0"/>
                </a:solidFill>
              </a:rPr>
              <a:t>Kundaković</a:t>
            </a:r>
            <a:r>
              <a:rPr lang="en-US" sz="900" i="0" dirty="0">
                <a:solidFill>
                  <a:srgbClr val="7030A0"/>
                </a:solidFill>
              </a:rPr>
              <a:t> T. Antibacterial and cytotoxic activities of wild mushroom </a:t>
            </a:r>
            <a:r>
              <a:rPr lang="en-US" sz="900" dirty="0" err="1">
                <a:solidFill>
                  <a:srgbClr val="7030A0"/>
                </a:solidFill>
              </a:rPr>
              <a:t>Fomes</a:t>
            </a:r>
            <a:r>
              <a:rPr lang="en-US" sz="900" dirty="0">
                <a:solidFill>
                  <a:srgbClr val="7030A0"/>
                </a:solidFill>
              </a:rPr>
              <a:t> </a:t>
            </a:r>
            <a:r>
              <a:rPr lang="en-US" sz="900" dirty="0" err="1">
                <a:solidFill>
                  <a:srgbClr val="7030A0"/>
                </a:solidFill>
              </a:rPr>
              <a:t>fomentarius</a:t>
            </a:r>
            <a:r>
              <a:rPr lang="en-US" sz="900" dirty="0">
                <a:solidFill>
                  <a:srgbClr val="7030A0"/>
                </a:solidFill>
              </a:rPr>
              <a:t> </a:t>
            </a:r>
            <a:r>
              <a:rPr lang="en-US" sz="900" i="0" dirty="0">
                <a:solidFill>
                  <a:srgbClr val="7030A0"/>
                </a:solidFill>
              </a:rPr>
              <a:t>(L.) Fr., </a:t>
            </a:r>
            <a:r>
              <a:rPr lang="en-US" sz="900" i="0" dirty="0" err="1">
                <a:solidFill>
                  <a:srgbClr val="7030A0"/>
                </a:solidFill>
              </a:rPr>
              <a:t>Polyporaceae</a:t>
            </a:r>
            <a:r>
              <a:rPr lang="en-US" sz="900" i="0" dirty="0">
                <a:solidFill>
                  <a:srgbClr val="7030A0"/>
                </a:solidFill>
              </a:rPr>
              <a:t>. </a:t>
            </a:r>
            <a:r>
              <a:rPr lang="en-US" sz="900" b="1" dirty="0">
                <a:solidFill>
                  <a:srgbClr val="7030A0"/>
                </a:solidFill>
              </a:rPr>
              <a:t>Industrial Crops and Products</a:t>
            </a:r>
            <a:r>
              <a:rPr lang="en-US" sz="900" b="1" i="0" dirty="0">
                <a:solidFill>
                  <a:srgbClr val="7030A0"/>
                </a:solidFill>
              </a:rPr>
              <a:t> </a:t>
            </a:r>
            <a:r>
              <a:rPr lang="en-US" sz="900" i="0" dirty="0">
                <a:solidFill>
                  <a:srgbClr val="7030A0"/>
                </a:solidFill>
              </a:rPr>
              <a:t>2016; 79: 110-115. </a:t>
            </a:r>
            <a:r>
              <a:rPr lang="en-US" sz="900" i="0" dirty="0" err="1" smtClean="0">
                <a:solidFill>
                  <a:srgbClr val="7030A0"/>
                </a:solidFill>
              </a:rPr>
              <a:t>doi</a:t>
            </a:r>
            <a:r>
              <a:rPr lang="sr-Cyrl-RS" sz="900" i="0" dirty="0">
                <a:solidFill>
                  <a:srgbClr val="7030A0"/>
                </a:solidFill>
              </a:rPr>
              <a:t>:</a:t>
            </a:r>
            <a:r>
              <a:rPr lang="en-US" sz="900" i="0" dirty="0" smtClean="0">
                <a:solidFill>
                  <a:srgbClr val="7030A0"/>
                </a:solidFill>
              </a:rPr>
              <a:t> 10.1016/j.indcrop.2015.10.030</a:t>
            </a:r>
            <a:endParaRPr lang="en-US" sz="900" i="0" dirty="0">
              <a:solidFill>
                <a:srgbClr val="7030A0"/>
              </a:solidFill>
            </a:endParaRPr>
          </a:p>
          <a:p>
            <a:pPr marL="177800" lvl="0" indent="-177800" algn="l"/>
            <a:r>
              <a:rPr lang="en-US" sz="900" i="0" dirty="0" err="1">
                <a:solidFill>
                  <a:srgbClr val="003300"/>
                </a:solidFill>
              </a:rPr>
              <a:t>Tošić</a:t>
            </a:r>
            <a:r>
              <a:rPr lang="en-US" sz="900" i="0" dirty="0">
                <a:solidFill>
                  <a:srgbClr val="003300"/>
                </a:solidFill>
              </a:rPr>
              <a:t> S,  </a:t>
            </a:r>
            <a:r>
              <a:rPr lang="en-US" sz="900" i="0" dirty="0" err="1">
                <a:solidFill>
                  <a:srgbClr val="003300"/>
                </a:solidFill>
              </a:rPr>
              <a:t>Stojičić</a:t>
            </a:r>
            <a:r>
              <a:rPr lang="en-US" sz="900" i="0" dirty="0">
                <a:solidFill>
                  <a:srgbClr val="003300"/>
                </a:solidFill>
              </a:rPr>
              <a:t> D, </a:t>
            </a:r>
            <a:r>
              <a:rPr lang="en-US" sz="900" i="0" dirty="0" err="1">
                <a:solidFill>
                  <a:srgbClr val="003300"/>
                </a:solidFill>
              </a:rPr>
              <a:t>Slavkovska</a:t>
            </a:r>
            <a:r>
              <a:rPr lang="en-US" sz="900" i="0" dirty="0">
                <a:solidFill>
                  <a:srgbClr val="003300"/>
                </a:solidFill>
              </a:rPr>
              <a:t> V, </a:t>
            </a:r>
            <a:r>
              <a:rPr lang="en-US" sz="900" i="0" dirty="0" err="1">
                <a:solidFill>
                  <a:srgbClr val="003300"/>
                </a:solidFill>
              </a:rPr>
              <a:t>Mihailov‑Krstev</a:t>
            </a:r>
            <a:r>
              <a:rPr lang="en-US" sz="900" i="0" dirty="0">
                <a:solidFill>
                  <a:srgbClr val="003300"/>
                </a:solidFill>
              </a:rPr>
              <a:t> T, </a:t>
            </a:r>
            <a:r>
              <a:rPr lang="en-US" sz="900" i="0" dirty="0" err="1">
                <a:solidFill>
                  <a:srgbClr val="003300"/>
                </a:solidFill>
              </a:rPr>
              <a:t>Zlatković</a:t>
            </a:r>
            <a:r>
              <a:rPr lang="en-US" sz="900" i="0" dirty="0">
                <a:solidFill>
                  <a:srgbClr val="003300"/>
                </a:solidFill>
              </a:rPr>
              <a:t> B, </a:t>
            </a:r>
            <a:r>
              <a:rPr lang="en-US" sz="900" i="0" dirty="0" err="1">
                <a:solidFill>
                  <a:srgbClr val="003300"/>
                </a:solidFill>
              </a:rPr>
              <a:t>Budimir</a:t>
            </a:r>
            <a:r>
              <a:rPr lang="en-US" sz="900" i="0" dirty="0">
                <a:solidFill>
                  <a:srgbClr val="003300"/>
                </a:solidFill>
              </a:rPr>
              <a:t> S, </a:t>
            </a:r>
            <a:r>
              <a:rPr lang="en-US" sz="900" i="0" dirty="0" err="1">
                <a:solidFill>
                  <a:srgbClr val="003300"/>
                </a:solidFill>
              </a:rPr>
              <a:t>Uzelac</a:t>
            </a:r>
            <a:r>
              <a:rPr lang="en-US" sz="900" i="0" dirty="0">
                <a:solidFill>
                  <a:srgbClr val="003300"/>
                </a:solidFill>
              </a:rPr>
              <a:t> B. Phytochemical composition and biological activities of native and in vitro‑propagated</a:t>
            </a:r>
            <a:r>
              <a:rPr lang="en-US" sz="900" dirty="0">
                <a:solidFill>
                  <a:srgbClr val="003300"/>
                </a:solidFill>
              </a:rPr>
              <a:t> </a:t>
            </a:r>
            <a:r>
              <a:rPr lang="en-US" sz="900" dirty="0" err="1">
                <a:solidFill>
                  <a:srgbClr val="003300"/>
                </a:solidFill>
              </a:rPr>
              <a:t>Micromeria</a:t>
            </a:r>
            <a:r>
              <a:rPr lang="en-US" sz="900" dirty="0">
                <a:solidFill>
                  <a:srgbClr val="003300"/>
                </a:solidFill>
              </a:rPr>
              <a:t> </a:t>
            </a:r>
            <a:r>
              <a:rPr lang="en-US" sz="900" dirty="0" err="1">
                <a:solidFill>
                  <a:srgbClr val="003300"/>
                </a:solidFill>
              </a:rPr>
              <a:t>croatica</a:t>
            </a:r>
            <a:r>
              <a:rPr lang="en-US" sz="900" i="0" dirty="0">
                <a:solidFill>
                  <a:srgbClr val="003300"/>
                </a:solidFill>
              </a:rPr>
              <a:t> (Pers.) Schott (</a:t>
            </a:r>
            <a:r>
              <a:rPr lang="en-US" sz="900" i="0" dirty="0" err="1">
                <a:solidFill>
                  <a:srgbClr val="003300"/>
                </a:solidFill>
              </a:rPr>
              <a:t>Lamiaceae</a:t>
            </a:r>
            <a:r>
              <a:rPr lang="en-US" sz="900" i="0" dirty="0">
                <a:solidFill>
                  <a:srgbClr val="003300"/>
                </a:solidFill>
              </a:rPr>
              <a:t>). </a:t>
            </a:r>
            <a:r>
              <a:rPr lang="en-US" sz="900" b="1" dirty="0">
                <a:solidFill>
                  <a:srgbClr val="003300"/>
                </a:solidFill>
              </a:rPr>
              <a:t>Planta</a:t>
            </a:r>
            <a:r>
              <a:rPr lang="en-US" sz="900" i="0" dirty="0">
                <a:solidFill>
                  <a:srgbClr val="003300"/>
                </a:solidFill>
              </a:rPr>
              <a:t> 2019; 249</a:t>
            </a:r>
            <a:r>
              <a:rPr lang="en-US" sz="900" i="0" dirty="0" smtClean="0">
                <a:solidFill>
                  <a:srgbClr val="003300"/>
                </a:solidFill>
              </a:rPr>
              <a:t>:</a:t>
            </a:r>
            <a:r>
              <a:rPr lang="sr-Cyrl-RS" sz="900" i="0" dirty="0" smtClean="0">
                <a:solidFill>
                  <a:srgbClr val="003300"/>
                </a:solidFill>
              </a:rPr>
              <a:t> </a:t>
            </a:r>
            <a:r>
              <a:rPr lang="en-US" sz="900" i="0" dirty="0" smtClean="0">
                <a:solidFill>
                  <a:srgbClr val="003300"/>
                </a:solidFill>
              </a:rPr>
              <a:t>1365-1377</a:t>
            </a:r>
            <a:r>
              <a:rPr lang="en-US" sz="900" i="0" dirty="0">
                <a:solidFill>
                  <a:srgbClr val="003300"/>
                </a:solidFill>
              </a:rPr>
              <a:t>.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10.1007/s00425-018-03071-5</a:t>
            </a:r>
            <a:endParaRPr lang="sr-Latn-RS" sz="900" i="0" dirty="0">
              <a:solidFill>
                <a:srgbClr val="003300"/>
              </a:solidFill>
            </a:endParaRPr>
          </a:p>
          <a:p>
            <a:pPr marL="177800" lvl="0" indent="-177800" algn="l"/>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Stošović</a:t>
            </a:r>
            <a:r>
              <a:rPr lang="en-US" sz="900" i="0" dirty="0">
                <a:solidFill>
                  <a:srgbClr val="7030A0"/>
                </a:solidFill>
              </a:rPr>
              <a:t> J, </a:t>
            </a:r>
            <a:r>
              <a:rPr lang="en-US" sz="900" i="0" dirty="0" err="1">
                <a:solidFill>
                  <a:srgbClr val="7030A0"/>
                </a:solidFill>
              </a:rPr>
              <a:t>Slavkovska</a:t>
            </a:r>
            <a:r>
              <a:rPr lang="en-US" sz="900" i="0" dirty="0">
                <a:solidFill>
                  <a:srgbClr val="7030A0"/>
                </a:solidFill>
              </a:rPr>
              <a:t> V:  Synergy between essential oils of </a:t>
            </a:r>
            <a:r>
              <a:rPr lang="en-US" sz="900" dirty="0" err="1">
                <a:solidFill>
                  <a:srgbClr val="7030A0"/>
                </a:solidFill>
              </a:rPr>
              <a:t>Calamintha</a:t>
            </a:r>
            <a:r>
              <a:rPr lang="en-US" sz="900" i="0" dirty="0">
                <a:solidFill>
                  <a:srgbClr val="7030A0"/>
                </a:solidFill>
              </a:rPr>
              <a:t> species (</a:t>
            </a:r>
            <a:r>
              <a:rPr lang="en-US" sz="900" i="0" dirty="0" err="1">
                <a:solidFill>
                  <a:srgbClr val="7030A0"/>
                </a:solidFill>
              </a:rPr>
              <a:t>Lamiaceae</a:t>
            </a:r>
            <a:r>
              <a:rPr lang="en-US" sz="900" i="0" dirty="0">
                <a:solidFill>
                  <a:srgbClr val="7030A0"/>
                </a:solidFill>
              </a:rPr>
              <a:t>) and antibiotics. </a:t>
            </a:r>
            <a:r>
              <a:rPr lang="en-US" sz="900" b="1" dirty="0">
                <a:solidFill>
                  <a:srgbClr val="7030A0"/>
                </a:solidFill>
              </a:rPr>
              <a:t>Natural Product Communications</a:t>
            </a:r>
            <a:r>
              <a:rPr lang="en-US" sz="900" dirty="0">
                <a:solidFill>
                  <a:srgbClr val="7030A0"/>
                </a:solidFill>
              </a:rPr>
              <a:t> </a:t>
            </a:r>
            <a:r>
              <a:rPr lang="en-US" sz="900" i="0" dirty="0">
                <a:solidFill>
                  <a:srgbClr val="7030A0"/>
                </a:solidFill>
              </a:rPr>
              <a:t>2018; 13 (3</a:t>
            </a:r>
            <a:r>
              <a:rPr lang="en-US" sz="900" i="0" dirty="0" smtClean="0">
                <a:solidFill>
                  <a:srgbClr val="7030A0"/>
                </a:solidFill>
              </a:rPr>
              <a:t>):</a:t>
            </a:r>
            <a:r>
              <a:rPr lang="sr-Cyrl-RS" sz="900" i="0" dirty="0" smtClean="0">
                <a:solidFill>
                  <a:srgbClr val="7030A0"/>
                </a:solidFill>
              </a:rPr>
              <a:t> </a:t>
            </a:r>
            <a:r>
              <a:rPr lang="en-US" sz="900" i="0" dirty="0" smtClean="0">
                <a:solidFill>
                  <a:srgbClr val="7030A0"/>
                </a:solidFill>
              </a:rPr>
              <a:t>371-374.</a:t>
            </a:r>
            <a:endParaRPr lang="en-US" sz="900" i="0" dirty="0">
              <a:solidFill>
                <a:srgbClr val="7030A0"/>
              </a:solidFill>
            </a:endParaRPr>
          </a:p>
          <a:p>
            <a:pPr marL="177800" indent="-177800" algn="l"/>
            <a:r>
              <a:rPr lang="en-US" sz="900" i="0" dirty="0" err="1">
                <a:solidFill>
                  <a:srgbClr val="003300"/>
                </a:solidFill>
              </a:rPr>
              <a:t>Slavkovska</a:t>
            </a:r>
            <a:r>
              <a:rPr lang="en-US" sz="900" i="0" dirty="0">
                <a:solidFill>
                  <a:srgbClr val="003300"/>
                </a:solidFill>
              </a:rPr>
              <a:t> V, </a:t>
            </a:r>
            <a:r>
              <a:rPr lang="en-US" sz="900" i="0" dirty="0" err="1">
                <a:solidFill>
                  <a:srgbClr val="003300"/>
                </a:solidFill>
              </a:rPr>
              <a:t>Lakušić</a:t>
            </a:r>
            <a:r>
              <a:rPr lang="en-US" sz="900" i="0" dirty="0">
                <a:solidFill>
                  <a:srgbClr val="003300"/>
                </a:solidFill>
              </a:rPr>
              <a:t> B, </a:t>
            </a:r>
            <a:r>
              <a:rPr lang="en-US" sz="900" i="0" dirty="0" err="1">
                <a:solidFill>
                  <a:srgbClr val="003300"/>
                </a:solidFill>
              </a:rPr>
              <a:t>Lakušić</a:t>
            </a:r>
            <a:r>
              <a:rPr lang="en-US" sz="900" i="0" dirty="0">
                <a:solidFill>
                  <a:srgbClr val="003300"/>
                </a:solidFill>
              </a:rPr>
              <a:t> D, </a:t>
            </a:r>
            <a:r>
              <a:rPr lang="en-US" sz="900" i="0" dirty="0" err="1">
                <a:solidFill>
                  <a:srgbClr val="003300"/>
                </a:solidFill>
              </a:rPr>
              <a:t>Jančić</a:t>
            </a:r>
            <a:r>
              <a:rPr lang="en-US" sz="900" i="0" dirty="0">
                <a:solidFill>
                  <a:srgbClr val="003300"/>
                </a:solidFill>
              </a:rPr>
              <a:t> R. Leaf and stem anatomy of </a:t>
            </a:r>
            <a:r>
              <a:rPr lang="en-US" sz="900" dirty="0" err="1">
                <a:solidFill>
                  <a:srgbClr val="003300"/>
                </a:solidFill>
              </a:rPr>
              <a:t>Micromeria</a:t>
            </a:r>
            <a:r>
              <a:rPr lang="en-US" sz="900" i="0" dirty="0">
                <a:solidFill>
                  <a:srgbClr val="003300"/>
                </a:solidFill>
              </a:rPr>
              <a:t> </a:t>
            </a:r>
            <a:r>
              <a:rPr lang="en-US" sz="900" i="0" dirty="0" err="1">
                <a:solidFill>
                  <a:srgbClr val="003300"/>
                </a:solidFill>
              </a:rPr>
              <a:t>Benth</a:t>
            </a:r>
            <a:r>
              <a:rPr lang="en-US" sz="900" i="0" dirty="0">
                <a:solidFill>
                  <a:srgbClr val="003300"/>
                </a:solidFill>
              </a:rPr>
              <a:t>. species from the Central part of the Balkan Peninsula. </a:t>
            </a:r>
            <a:r>
              <a:rPr lang="en-US" sz="900" b="1" dirty="0" err="1">
                <a:solidFill>
                  <a:srgbClr val="003300"/>
                </a:solidFill>
              </a:rPr>
              <a:t>Biologia</a:t>
            </a:r>
            <a:r>
              <a:rPr lang="en-US" sz="900" i="0" dirty="0">
                <a:solidFill>
                  <a:srgbClr val="003300"/>
                </a:solidFill>
              </a:rPr>
              <a:t> 2017; 72(3): 277-291.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10.1515/biolog-2017-0029</a:t>
            </a:r>
            <a:endParaRPr lang="sr-Latn-RS" sz="900" i="0" dirty="0">
              <a:solidFill>
                <a:srgbClr val="003300"/>
              </a:solidFill>
            </a:endParaRPr>
          </a:p>
          <a:p>
            <a:pPr marL="177800" indent="-177800" algn="l"/>
            <a:r>
              <a:rPr lang="en-US" sz="900" i="0" dirty="0" err="1">
                <a:solidFill>
                  <a:srgbClr val="7030A0"/>
                </a:solidFill>
              </a:rPr>
              <a:t>Arsenijević</a:t>
            </a:r>
            <a:r>
              <a:rPr lang="en-US" sz="900" i="0" dirty="0">
                <a:solidFill>
                  <a:srgbClr val="7030A0"/>
                </a:solidFill>
              </a:rPr>
              <a:t> J, </a:t>
            </a:r>
            <a:r>
              <a:rPr lang="en-US" sz="900" i="0" dirty="0" err="1">
                <a:solidFill>
                  <a:srgbClr val="7030A0"/>
                </a:solidFill>
              </a:rPr>
              <a:t>Drobac</a:t>
            </a:r>
            <a:r>
              <a:rPr lang="en-US" sz="900" i="0" dirty="0">
                <a:solidFill>
                  <a:srgbClr val="7030A0"/>
                </a:solidFill>
              </a:rPr>
              <a:t> M, </a:t>
            </a:r>
            <a:r>
              <a:rPr lang="en-US" sz="900" i="0" dirty="0" err="1">
                <a:solidFill>
                  <a:srgbClr val="7030A0"/>
                </a:solidFill>
              </a:rPr>
              <a:t>Šoštarić</a:t>
            </a:r>
            <a:r>
              <a:rPr lang="en-US" sz="900" i="0" dirty="0">
                <a:solidFill>
                  <a:srgbClr val="7030A0"/>
                </a:solidFill>
              </a:rPr>
              <a:t> I, </a:t>
            </a:r>
            <a:r>
              <a:rPr lang="en-US" sz="900" i="0" dirty="0" err="1">
                <a:solidFill>
                  <a:srgbClr val="7030A0"/>
                </a:solidFill>
              </a:rPr>
              <a:t>Ražić</a:t>
            </a:r>
            <a:r>
              <a:rPr lang="en-US" sz="900" i="0" dirty="0">
                <a:solidFill>
                  <a:srgbClr val="7030A0"/>
                </a:solidFill>
              </a:rPr>
              <a:t> S,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Couladis</a:t>
            </a:r>
            <a:r>
              <a:rPr lang="en-US" sz="900" i="0" dirty="0">
                <a:solidFill>
                  <a:srgbClr val="7030A0"/>
                </a:solidFill>
              </a:rPr>
              <a:t> M, </a:t>
            </a:r>
            <a:r>
              <a:rPr lang="en-US" sz="900" i="0" dirty="0" err="1">
                <a:solidFill>
                  <a:srgbClr val="7030A0"/>
                </a:solidFill>
              </a:rPr>
              <a:t>Maksimović</a:t>
            </a:r>
            <a:r>
              <a:rPr lang="en-US" sz="900" i="0" dirty="0">
                <a:solidFill>
                  <a:srgbClr val="7030A0"/>
                </a:solidFill>
              </a:rPr>
              <a:t> Z. Bioactivity of herbal tea of Hungarian thyme based on the composition of volatiles and </a:t>
            </a:r>
            <a:r>
              <a:rPr lang="en-US" sz="900" i="0" dirty="0" err="1">
                <a:solidFill>
                  <a:srgbClr val="7030A0"/>
                </a:solidFill>
              </a:rPr>
              <a:t>polyphenolics</a:t>
            </a:r>
            <a:r>
              <a:rPr lang="en-US" sz="900" i="0" dirty="0">
                <a:solidFill>
                  <a:srgbClr val="7030A0"/>
                </a:solidFill>
              </a:rPr>
              <a:t>. </a:t>
            </a:r>
            <a:r>
              <a:rPr lang="en-US" sz="900" b="1" dirty="0">
                <a:solidFill>
                  <a:srgbClr val="7030A0"/>
                </a:solidFill>
              </a:rPr>
              <a:t>Industrial crops and products </a:t>
            </a:r>
            <a:r>
              <a:rPr lang="en-US" sz="900" i="0" dirty="0">
                <a:solidFill>
                  <a:srgbClr val="7030A0"/>
                </a:solidFill>
              </a:rPr>
              <a:t>2016; 89: 14-20.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10.1016/j.indcrop.2016.04.046</a:t>
            </a:r>
            <a:endParaRPr lang="sr-Latn-RS" sz="900" i="0" dirty="0" smtClean="0">
              <a:solidFill>
                <a:srgbClr val="7030A0"/>
              </a:solidFill>
            </a:endParaRPr>
          </a:p>
          <a:p>
            <a:pPr marL="177800" indent="-177800" algn="l"/>
            <a:r>
              <a:rPr lang="sr-Latn-RS" sz="900" i="0" dirty="0">
                <a:solidFill>
                  <a:srgbClr val="003300"/>
                </a:solidFill>
              </a:rPr>
              <a:t>Samardžić S, Tomić M, </a:t>
            </a:r>
            <a:r>
              <a:rPr lang="sr-Latn-RS" sz="900" i="0" dirty="0" err="1">
                <a:solidFill>
                  <a:srgbClr val="003300"/>
                </a:solidFill>
              </a:rPr>
              <a:t>Pecikoza</a:t>
            </a:r>
            <a:r>
              <a:rPr lang="sr-Latn-RS" sz="900" i="0" dirty="0">
                <a:solidFill>
                  <a:srgbClr val="003300"/>
                </a:solidFill>
              </a:rPr>
              <a:t> U, Stepanović-Petrović R, Maksimović Z. Antihyperalgesic </a:t>
            </a:r>
            <a:r>
              <a:rPr lang="sr-Latn-RS" sz="900" i="0" dirty="0" err="1">
                <a:solidFill>
                  <a:srgbClr val="003300"/>
                </a:solidFill>
              </a:rPr>
              <a:t>activity</a:t>
            </a:r>
            <a:r>
              <a:rPr lang="sr-Latn-RS" sz="900" i="0" dirty="0">
                <a:solidFill>
                  <a:srgbClr val="003300"/>
                </a:solidFill>
              </a:rPr>
              <a:t> of </a:t>
            </a:r>
            <a:r>
              <a:rPr lang="sr-Latn-RS" sz="900" dirty="0" err="1">
                <a:solidFill>
                  <a:srgbClr val="003300"/>
                </a:solidFill>
              </a:rPr>
              <a:t>Filipendula</a:t>
            </a:r>
            <a:r>
              <a:rPr lang="sr-Latn-RS" sz="900" dirty="0">
                <a:solidFill>
                  <a:srgbClr val="003300"/>
                </a:solidFill>
              </a:rPr>
              <a:t> </a:t>
            </a:r>
            <a:r>
              <a:rPr lang="sr-Latn-RS" sz="900" dirty="0" err="1">
                <a:solidFill>
                  <a:srgbClr val="003300"/>
                </a:solidFill>
              </a:rPr>
              <a:t>ulmaria</a:t>
            </a:r>
            <a:r>
              <a:rPr lang="sr-Latn-RS" sz="900" dirty="0">
                <a:solidFill>
                  <a:srgbClr val="003300"/>
                </a:solidFill>
              </a:rPr>
              <a:t> </a:t>
            </a:r>
            <a:r>
              <a:rPr lang="sr-Latn-RS" sz="900" i="0" dirty="0">
                <a:solidFill>
                  <a:srgbClr val="003300"/>
                </a:solidFill>
              </a:rPr>
              <a:t>(L.) </a:t>
            </a:r>
            <a:r>
              <a:rPr lang="sr-Latn-RS" sz="900" i="0" dirty="0" err="1">
                <a:solidFill>
                  <a:srgbClr val="003300"/>
                </a:solidFill>
              </a:rPr>
              <a:t>Maxim</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dirty="0" err="1">
                <a:solidFill>
                  <a:srgbClr val="003300"/>
                </a:solidFill>
              </a:rPr>
              <a:t>Filipendula</a:t>
            </a:r>
            <a:r>
              <a:rPr lang="sr-Latn-RS" sz="900" dirty="0">
                <a:solidFill>
                  <a:srgbClr val="003300"/>
                </a:solidFill>
              </a:rPr>
              <a:t> </a:t>
            </a:r>
            <a:r>
              <a:rPr lang="sr-Latn-RS" sz="900" dirty="0" err="1">
                <a:solidFill>
                  <a:srgbClr val="003300"/>
                </a:solidFill>
              </a:rPr>
              <a:t>vulgaris</a:t>
            </a:r>
            <a:r>
              <a:rPr lang="sr-Latn-RS" sz="900" dirty="0">
                <a:solidFill>
                  <a:srgbClr val="003300"/>
                </a:solidFill>
              </a:rPr>
              <a:t> </a:t>
            </a:r>
            <a:r>
              <a:rPr lang="sr-Latn-RS" sz="900" i="0" dirty="0" err="1">
                <a:solidFill>
                  <a:srgbClr val="003300"/>
                </a:solidFill>
              </a:rPr>
              <a:t>Moench</a:t>
            </a:r>
            <a:r>
              <a:rPr lang="sr-Latn-RS" sz="900" i="0" dirty="0">
                <a:solidFill>
                  <a:srgbClr val="003300"/>
                </a:solidFill>
              </a:rPr>
              <a:t> in a rat model of </a:t>
            </a:r>
            <a:r>
              <a:rPr lang="sr-Latn-RS" sz="900" i="0" dirty="0" err="1">
                <a:solidFill>
                  <a:srgbClr val="003300"/>
                </a:solidFill>
              </a:rPr>
              <a:t>inflammation</a:t>
            </a:r>
            <a:r>
              <a:rPr lang="sr-Latn-RS" sz="900" i="0" dirty="0">
                <a:solidFill>
                  <a:srgbClr val="003300"/>
                </a:solidFill>
              </a:rPr>
              <a:t>. </a:t>
            </a:r>
            <a:r>
              <a:rPr lang="sr-Latn-RS" sz="900" b="1" dirty="0" err="1">
                <a:solidFill>
                  <a:srgbClr val="003300"/>
                </a:solidFill>
              </a:rPr>
              <a:t>Journal</a:t>
            </a:r>
            <a:r>
              <a:rPr lang="sr-Latn-RS" sz="900" b="1" dirty="0">
                <a:solidFill>
                  <a:srgbClr val="003300"/>
                </a:solidFill>
              </a:rPr>
              <a:t> of </a:t>
            </a:r>
            <a:r>
              <a:rPr lang="en-US" sz="900" b="1" dirty="0" smtClean="0">
                <a:solidFill>
                  <a:srgbClr val="003300"/>
                </a:solidFill>
              </a:rPr>
              <a:t>E</a:t>
            </a:r>
            <a:r>
              <a:rPr lang="sr-Latn-RS" sz="900" b="1" dirty="0" err="1" smtClean="0">
                <a:solidFill>
                  <a:srgbClr val="003300"/>
                </a:solidFill>
              </a:rPr>
              <a:t>thnopharmacology</a:t>
            </a:r>
            <a:r>
              <a:rPr lang="sr-Latn-RS" sz="900" i="0" dirty="0" smtClean="0">
                <a:solidFill>
                  <a:srgbClr val="003300"/>
                </a:solidFill>
              </a:rPr>
              <a:t> 2016; 193:</a:t>
            </a:r>
            <a:r>
              <a:rPr lang="sr-Cyrl-RS" sz="900" i="0" dirty="0" smtClean="0">
                <a:solidFill>
                  <a:srgbClr val="003300"/>
                </a:solidFill>
              </a:rPr>
              <a:t> </a:t>
            </a:r>
            <a:r>
              <a:rPr lang="sr-Latn-RS" sz="900" i="0" dirty="0" smtClean="0">
                <a:solidFill>
                  <a:srgbClr val="003300"/>
                </a:solidFill>
              </a:rPr>
              <a:t>652-656. </a:t>
            </a:r>
            <a:r>
              <a:rPr lang="sr-Latn-RS" sz="900" i="0" dirty="0" err="1" smtClean="0">
                <a:solidFill>
                  <a:srgbClr val="003300"/>
                </a:solidFill>
              </a:rPr>
              <a:t>doi</a:t>
            </a:r>
            <a:r>
              <a:rPr lang="sr-Latn-RS" sz="900" i="0" dirty="0">
                <a:solidFill>
                  <a:srgbClr val="003300"/>
                </a:solidFill>
              </a:rPr>
              <a:t>: </a:t>
            </a:r>
            <a:r>
              <a:rPr lang="sr-Latn-RS" sz="900" i="0" dirty="0" err="1" smtClean="0">
                <a:solidFill>
                  <a:srgbClr val="003300"/>
                </a:solidFill>
              </a:rPr>
              <a:t>10.1016/j.jep.2016.10.024</a:t>
            </a:r>
            <a:endParaRPr lang="sr-Latn-RS" sz="900" i="0" dirty="0" smtClean="0">
              <a:solidFill>
                <a:srgbClr val="003300"/>
              </a:solidFill>
            </a:endParaRPr>
          </a:p>
          <a:p>
            <a:pPr marL="177800" indent="-177800" algn="l"/>
            <a:r>
              <a:rPr lang="vi-VN" sz="900" i="0" dirty="0">
                <a:solidFill>
                  <a:srgbClr val="7030A0"/>
                </a:solidFill>
              </a:rPr>
              <a:t>Ušjak LJ, Milutinović VM, Đorđić Crnogorac MJ, Stanojković TP, Niketić MS, Kukić‐Marković JM, Petrović SD. Barks of </a:t>
            </a:r>
            <a:r>
              <a:rPr lang="sr-Latn-RS" sz="900" i="0" dirty="0" smtClean="0">
                <a:solidFill>
                  <a:srgbClr val="7030A0"/>
                </a:solidFill>
              </a:rPr>
              <a:t>t</a:t>
            </a:r>
            <a:r>
              <a:rPr lang="vi-VN" sz="900" i="0" dirty="0" smtClean="0">
                <a:solidFill>
                  <a:srgbClr val="7030A0"/>
                </a:solidFill>
              </a:rPr>
              <a:t>hree </a:t>
            </a:r>
            <a:r>
              <a:rPr lang="sr-Latn-RS" sz="900" i="0" dirty="0" smtClean="0">
                <a:solidFill>
                  <a:srgbClr val="7030A0"/>
                </a:solidFill>
              </a:rPr>
              <a:t>w</a:t>
            </a:r>
            <a:r>
              <a:rPr lang="vi-VN" sz="900" i="0" dirty="0" smtClean="0">
                <a:solidFill>
                  <a:srgbClr val="7030A0"/>
                </a:solidFill>
              </a:rPr>
              <a:t>ild </a:t>
            </a:r>
            <a:r>
              <a:rPr lang="vi-VN" sz="900" dirty="0">
                <a:solidFill>
                  <a:srgbClr val="7030A0"/>
                </a:solidFill>
              </a:rPr>
              <a:t>Pyrus</a:t>
            </a:r>
            <a:r>
              <a:rPr lang="vi-VN" sz="900" i="0" dirty="0">
                <a:solidFill>
                  <a:srgbClr val="7030A0"/>
                </a:solidFill>
              </a:rPr>
              <a:t> </a:t>
            </a:r>
            <a:r>
              <a:rPr lang="sr-Latn-RS" sz="900" i="0" dirty="0" smtClean="0">
                <a:solidFill>
                  <a:srgbClr val="7030A0"/>
                </a:solidFill>
              </a:rPr>
              <a:t>t</a:t>
            </a:r>
            <a:r>
              <a:rPr lang="vi-VN" sz="900" i="0" dirty="0" smtClean="0">
                <a:solidFill>
                  <a:srgbClr val="7030A0"/>
                </a:solidFill>
              </a:rPr>
              <a:t>axa</a:t>
            </a:r>
            <a:r>
              <a:rPr lang="vi-VN" sz="900" i="0" dirty="0">
                <a:solidFill>
                  <a:srgbClr val="7030A0"/>
                </a:solidFill>
              </a:rPr>
              <a:t>: </a:t>
            </a:r>
            <a:r>
              <a:rPr lang="sr-Latn-RS" sz="900" i="0" dirty="0" smtClean="0">
                <a:solidFill>
                  <a:srgbClr val="7030A0"/>
                </a:solidFill>
              </a:rPr>
              <a:t>p</a:t>
            </a:r>
            <a:r>
              <a:rPr lang="vi-VN" sz="900" i="0" dirty="0" smtClean="0">
                <a:solidFill>
                  <a:srgbClr val="7030A0"/>
                </a:solidFill>
              </a:rPr>
              <a:t>henolic </a:t>
            </a:r>
            <a:r>
              <a:rPr lang="sr-Latn-RS" sz="900" i="0" dirty="0" smtClean="0">
                <a:solidFill>
                  <a:srgbClr val="7030A0"/>
                </a:solidFill>
              </a:rPr>
              <a:t>c</a:t>
            </a:r>
            <a:r>
              <a:rPr lang="vi-VN" sz="900" i="0" dirty="0" smtClean="0">
                <a:solidFill>
                  <a:srgbClr val="7030A0"/>
                </a:solidFill>
              </a:rPr>
              <a:t>onstituents</a:t>
            </a:r>
            <a:r>
              <a:rPr lang="vi-VN" sz="900" i="0" dirty="0">
                <a:solidFill>
                  <a:srgbClr val="7030A0"/>
                </a:solidFill>
              </a:rPr>
              <a:t>, </a:t>
            </a:r>
            <a:r>
              <a:rPr lang="sr-Latn-RS" sz="900" i="0" dirty="0" smtClean="0">
                <a:solidFill>
                  <a:srgbClr val="7030A0"/>
                </a:solidFill>
              </a:rPr>
              <a:t>a</a:t>
            </a:r>
            <a:r>
              <a:rPr lang="vi-VN" sz="900" i="0" dirty="0" smtClean="0">
                <a:solidFill>
                  <a:srgbClr val="7030A0"/>
                </a:solidFill>
              </a:rPr>
              <a:t>ntioxidant </a:t>
            </a:r>
            <a:r>
              <a:rPr lang="sr-Latn-RS" sz="900" i="0" dirty="0" smtClean="0">
                <a:solidFill>
                  <a:srgbClr val="7030A0"/>
                </a:solidFill>
              </a:rPr>
              <a:t>a</a:t>
            </a:r>
            <a:r>
              <a:rPr lang="vi-VN" sz="900" i="0" dirty="0" smtClean="0">
                <a:solidFill>
                  <a:srgbClr val="7030A0"/>
                </a:solidFill>
              </a:rPr>
              <a:t>ctivity</a:t>
            </a:r>
            <a:r>
              <a:rPr lang="vi-VN" sz="900" i="0" dirty="0">
                <a:solidFill>
                  <a:srgbClr val="7030A0"/>
                </a:solidFill>
              </a:rPr>
              <a:t>, and </a:t>
            </a:r>
            <a:r>
              <a:rPr lang="vi-VN" sz="900" dirty="0">
                <a:solidFill>
                  <a:srgbClr val="7030A0"/>
                </a:solidFill>
              </a:rPr>
              <a:t>in </a:t>
            </a:r>
            <a:r>
              <a:rPr lang="sr-Latn-RS" sz="900" dirty="0" smtClean="0">
                <a:solidFill>
                  <a:srgbClr val="7030A0"/>
                </a:solidFill>
              </a:rPr>
              <a:t>v</a:t>
            </a:r>
            <a:r>
              <a:rPr lang="vi-VN" sz="900" dirty="0" smtClean="0">
                <a:solidFill>
                  <a:srgbClr val="7030A0"/>
                </a:solidFill>
              </a:rPr>
              <a:t>itro</a:t>
            </a:r>
            <a:r>
              <a:rPr lang="vi-VN" sz="900" i="0" dirty="0" smtClean="0">
                <a:solidFill>
                  <a:srgbClr val="7030A0"/>
                </a:solidFill>
              </a:rPr>
              <a:t> </a:t>
            </a:r>
            <a:r>
              <a:rPr lang="vi-VN" sz="900" i="0" dirty="0">
                <a:solidFill>
                  <a:srgbClr val="7030A0"/>
                </a:solidFill>
              </a:rPr>
              <a:t>and </a:t>
            </a:r>
            <a:r>
              <a:rPr lang="vi-VN" sz="900" dirty="0">
                <a:solidFill>
                  <a:srgbClr val="7030A0"/>
                </a:solidFill>
              </a:rPr>
              <a:t>in </a:t>
            </a:r>
            <a:r>
              <a:rPr lang="sr-Latn-RS" sz="900" dirty="0" smtClean="0">
                <a:solidFill>
                  <a:srgbClr val="7030A0"/>
                </a:solidFill>
              </a:rPr>
              <a:t>s</a:t>
            </a:r>
            <a:r>
              <a:rPr lang="vi-VN" sz="900" dirty="0" smtClean="0">
                <a:solidFill>
                  <a:srgbClr val="7030A0"/>
                </a:solidFill>
              </a:rPr>
              <a:t>ilico</a:t>
            </a:r>
            <a:r>
              <a:rPr lang="vi-VN" sz="900" i="0" dirty="0" smtClean="0">
                <a:solidFill>
                  <a:srgbClr val="7030A0"/>
                </a:solidFill>
              </a:rPr>
              <a:t> </a:t>
            </a:r>
            <a:r>
              <a:rPr lang="sr-Latn-RS" sz="900" i="0" dirty="0" smtClean="0">
                <a:solidFill>
                  <a:srgbClr val="7030A0"/>
                </a:solidFill>
              </a:rPr>
              <a:t>i</a:t>
            </a:r>
            <a:r>
              <a:rPr lang="vi-VN" sz="900" i="0" dirty="0" smtClean="0">
                <a:solidFill>
                  <a:srgbClr val="7030A0"/>
                </a:solidFill>
              </a:rPr>
              <a:t>nvestigations </a:t>
            </a:r>
            <a:r>
              <a:rPr lang="vi-VN" sz="900" i="0" dirty="0">
                <a:solidFill>
                  <a:srgbClr val="7030A0"/>
                </a:solidFill>
              </a:rPr>
              <a:t>of </a:t>
            </a:r>
            <a:r>
              <a:rPr lang="el-GR" sz="900" dirty="0" smtClean="0">
                <a:solidFill>
                  <a:srgbClr val="7030A0"/>
                </a:solidFill>
              </a:rPr>
              <a:t>α</a:t>
            </a:r>
            <a:r>
              <a:rPr lang="el-GR" sz="900" i="0" dirty="0" smtClean="0">
                <a:solidFill>
                  <a:srgbClr val="7030A0"/>
                </a:solidFill>
              </a:rPr>
              <a:t>‐</a:t>
            </a:r>
            <a:r>
              <a:rPr lang="sr-Latn-RS" sz="900" i="0" dirty="0" smtClean="0">
                <a:solidFill>
                  <a:srgbClr val="7030A0"/>
                </a:solidFill>
              </a:rPr>
              <a:t>a</a:t>
            </a:r>
            <a:r>
              <a:rPr lang="vi-VN" sz="900" i="0" dirty="0" smtClean="0">
                <a:solidFill>
                  <a:srgbClr val="7030A0"/>
                </a:solidFill>
              </a:rPr>
              <a:t>mylase </a:t>
            </a:r>
            <a:r>
              <a:rPr lang="vi-VN" sz="900" i="0" dirty="0">
                <a:solidFill>
                  <a:srgbClr val="7030A0"/>
                </a:solidFill>
              </a:rPr>
              <a:t>and </a:t>
            </a:r>
            <a:r>
              <a:rPr lang="el-GR" sz="900" dirty="0" smtClean="0">
                <a:solidFill>
                  <a:srgbClr val="7030A0"/>
                </a:solidFill>
              </a:rPr>
              <a:t>α</a:t>
            </a:r>
            <a:r>
              <a:rPr lang="el-GR" sz="900" i="0" dirty="0" smtClean="0">
                <a:solidFill>
                  <a:srgbClr val="7030A0"/>
                </a:solidFill>
              </a:rPr>
              <a:t>‐</a:t>
            </a:r>
            <a:r>
              <a:rPr lang="sr-Latn-RS" sz="900" i="0" dirty="0" smtClean="0">
                <a:solidFill>
                  <a:srgbClr val="7030A0"/>
                </a:solidFill>
              </a:rPr>
              <a:t>g</a:t>
            </a:r>
            <a:r>
              <a:rPr lang="vi-VN" sz="900" i="0" dirty="0" smtClean="0">
                <a:solidFill>
                  <a:srgbClr val="7030A0"/>
                </a:solidFill>
              </a:rPr>
              <a:t>lucosidase </a:t>
            </a:r>
            <a:r>
              <a:rPr lang="sr-Latn-RS" sz="900" i="0" dirty="0" smtClean="0">
                <a:solidFill>
                  <a:srgbClr val="7030A0"/>
                </a:solidFill>
              </a:rPr>
              <a:t>i</a:t>
            </a:r>
            <a:r>
              <a:rPr lang="vi-VN" sz="900" i="0" dirty="0" smtClean="0">
                <a:solidFill>
                  <a:srgbClr val="7030A0"/>
                </a:solidFill>
              </a:rPr>
              <a:t>nhibition</a:t>
            </a:r>
            <a:r>
              <a:rPr lang="vi-VN" sz="900" i="0" dirty="0">
                <a:solidFill>
                  <a:srgbClr val="7030A0"/>
                </a:solidFill>
              </a:rPr>
              <a:t>. </a:t>
            </a:r>
            <a:r>
              <a:rPr lang="vi-VN" sz="900" b="1" dirty="0">
                <a:solidFill>
                  <a:srgbClr val="7030A0"/>
                </a:solidFill>
              </a:rPr>
              <a:t>Chemistry &amp; </a:t>
            </a:r>
            <a:r>
              <a:rPr lang="vi-VN" sz="900" b="1" dirty="0" smtClean="0">
                <a:solidFill>
                  <a:srgbClr val="7030A0"/>
                </a:solidFill>
              </a:rPr>
              <a:t>Biodiversity</a:t>
            </a:r>
            <a:r>
              <a:rPr lang="vi-VN" sz="900" i="0" dirty="0" smtClean="0">
                <a:solidFill>
                  <a:srgbClr val="7030A0"/>
                </a:solidFill>
              </a:rPr>
              <a:t> 2021</a:t>
            </a:r>
            <a:r>
              <a:rPr lang="sr-Latn-RS" sz="900" i="0" dirty="0" smtClean="0">
                <a:solidFill>
                  <a:srgbClr val="7030A0"/>
                </a:solidFill>
              </a:rPr>
              <a:t>; 18(10)</a:t>
            </a:r>
            <a:r>
              <a:rPr lang="vi-VN" sz="900" i="0" dirty="0" smtClean="0">
                <a:solidFill>
                  <a:srgbClr val="7030A0"/>
                </a:solidFill>
              </a:rPr>
              <a:t>:</a:t>
            </a:r>
            <a:r>
              <a:rPr lang="sr-Cyrl-RS" sz="900" i="0" dirty="0" smtClean="0">
                <a:solidFill>
                  <a:srgbClr val="7030A0"/>
                </a:solidFill>
              </a:rPr>
              <a:t> </a:t>
            </a:r>
            <a:r>
              <a:rPr lang="vi-VN" sz="900" i="0" dirty="0" smtClean="0">
                <a:solidFill>
                  <a:srgbClr val="7030A0"/>
                </a:solidFill>
              </a:rPr>
              <a:t>e2100446.</a:t>
            </a:r>
            <a:r>
              <a:rPr lang="sr-Latn-RS" sz="900" i="0" dirty="0" smtClean="0">
                <a:solidFill>
                  <a:srgbClr val="7030A0"/>
                </a:solidFill>
              </a:rPr>
              <a:t> </a:t>
            </a:r>
            <a:r>
              <a:rPr lang="sr-Latn-RS" sz="900" i="0" dirty="0" err="1" smtClean="0">
                <a:solidFill>
                  <a:srgbClr val="7030A0"/>
                </a:solidFill>
              </a:rPr>
              <a:t>doi</a:t>
            </a:r>
            <a:r>
              <a:rPr lang="sr-Latn-RS" sz="900" i="0" dirty="0">
                <a:solidFill>
                  <a:srgbClr val="7030A0"/>
                </a:solidFill>
              </a:rPr>
              <a:t>: </a:t>
            </a:r>
            <a:r>
              <a:rPr lang="sr-Latn-RS" sz="900" i="0" dirty="0" err="1" smtClean="0">
                <a:solidFill>
                  <a:srgbClr val="7030A0"/>
                </a:solidFill>
              </a:rPr>
              <a:t>10.1002/cbdv.202100446</a:t>
            </a:r>
            <a:endParaRPr lang="sr-Latn-RS" sz="900" i="0" dirty="0" smtClean="0">
              <a:solidFill>
                <a:srgbClr val="7030A0"/>
              </a:solidFill>
            </a:endParaRPr>
          </a:p>
          <a:p>
            <a:pPr marL="177800" indent="-177800" algn="l"/>
            <a:r>
              <a:rPr lang="sr-Latn-RS" sz="900" i="0" dirty="0" err="1">
                <a:solidFill>
                  <a:srgbClr val="003300"/>
                </a:solidFill>
              </a:rPr>
              <a:t>Drobac</a:t>
            </a:r>
            <a:r>
              <a:rPr lang="sr-Latn-RS" sz="900" i="0" dirty="0">
                <a:solidFill>
                  <a:srgbClr val="003300"/>
                </a:solidFill>
              </a:rPr>
              <a:t> M, Petrović S, Milenković M, </a:t>
            </a:r>
            <a:r>
              <a:rPr lang="sr-Latn-RS" sz="900" i="0" dirty="0" err="1">
                <a:solidFill>
                  <a:srgbClr val="003300"/>
                </a:solidFill>
              </a:rPr>
              <a:t>Couladis</a:t>
            </a:r>
            <a:r>
              <a:rPr lang="sr-Latn-RS" sz="900" i="0" dirty="0">
                <a:solidFill>
                  <a:srgbClr val="003300"/>
                </a:solidFill>
              </a:rPr>
              <a:t> M, </a:t>
            </a:r>
            <a:r>
              <a:rPr lang="sr-Latn-RS" sz="900" i="0" dirty="0" err="1">
                <a:solidFill>
                  <a:srgbClr val="003300"/>
                </a:solidFill>
              </a:rPr>
              <a:t>Kukić</a:t>
            </a:r>
            <a:r>
              <a:rPr lang="sr-Latn-RS" sz="900" i="0" dirty="0">
                <a:solidFill>
                  <a:srgbClr val="003300"/>
                </a:solidFill>
              </a:rPr>
              <a:t>-Marković J, </a:t>
            </a:r>
            <a:r>
              <a:rPr lang="sr-Latn-RS" sz="900" i="0" dirty="0" err="1">
                <a:solidFill>
                  <a:srgbClr val="003300"/>
                </a:solidFill>
              </a:rPr>
              <a:t>Niketić</a:t>
            </a:r>
            <a:r>
              <a:rPr lang="sr-Latn-RS" sz="900" i="0" dirty="0">
                <a:solidFill>
                  <a:srgbClr val="003300"/>
                </a:solidFill>
              </a:rPr>
              <a:t> M. </a:t>
            </a:r>
            <a:r>
              <a:rPr lang="sr-Latn-RS" sz="900" i="0" dirty="0" err="1">
                <a:solidFill>
                  <a:srgbClr val="003300"/>
                </a:solidFill>
              </a:rPr>
              <a:t>Composition</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a</a:t>
            </a:r>
            <a:r>
              <a:rPr lang="sr-Latn-RS" sz="900" i="0" dirty="0" err="1" smtClean="0">
                <a:solidFill>
                  <a:srgbClr val="003300"/>
                </a:solidFill>
              </a:rPr>
              <a:t>ntimicrobial</a:t>
            </a:r>
            <a:r>
              <a:rPr lang="sr-Latn-RS" sz="900" i="0" dirty="0" smtClean="0">
                <a:solidFill>
                  <a:srgbClr val="003300"/>
                </a:solidFill>
              </a:rPr>
              <a:t> </a:t>
            </a:r>
            <a:r>
              <a:rPr lang="sr-Latn-RS" sz="900" i="0" dirty="0" err="1" smtClean="0">
                <a:solidFill>
                  <a:srgbClr val="003300"/>
                </a:solidFill>
              </a:rPr>
              <a:t>properties</a:t>
            </a:r>
            <a:r>
              <a:rPr lang="sr-Latn-RS" sz="900" i="0" dirty="0" smtClean="0">
                <a:solidFill>
                  <a:srgbClr val="003300"/>
                </a:solidFill>
              </a:rPr>
              <a:t> </a:t>
            </a:r>
            <a:r>
              <a:rPr lang="sr-Latn-RS" sz="900" i="0" dirty="0">
                <a:solidFill>
                  <a:srgbClr val="003300"/>
                </a:solidFill>
              </a:rPr>
              <a:t>of </a:t>
            </a:r>
            <a:r>
              <a:rPr lang="sr-Latn-RS" sz="900" i="0" dirty="0" err="1" smtClean="0">
                <a:solidFill>
                  <a:srgbClr val="003300"/>
                </a:solidFill>
              </a:rPr>
              <a:t>essential</a:t>
            </a:r>
            <a:r>
              <a:rPr lang="sr-Latn-RS" sz="900" i="0" dirty="0" smtClean="0">
                <a:solidFill>
                  <a:srgbClr val="003300"/>
                </a:solidFill>
              </a:rPr>
              <a:t> </a:t>
            </a:r>
            <a:r>
              <a:rPr lang="sr-Latn-RS" sz="900" i="0" dirty="0" err="1" smtClean="0">
                <a:solidFill>
                  <a:srgbClr val="003300"/>
                </a:solidFill>
              </a:rPr>
              <a:t>oils</a:t>
            </a:r>
            <a:r>
              <a:rPr lang="sr-Latn-RS" sz="900" i="0" dirty="0" smtClean="0">
                <a:solidFill>
                  <a:srgbClr val="003300"/>
                </a:solidFill>
              </a:rPr>
              <a:t> </a:t>
            </a:r>
            <a:r>
              <a:rPr lang="sr-Latn-RS" sz="900" i="0" dirty="0">
                <a:solidFill>
                  <a:srgbClr val="003300"/>
                </a:solidFill>
              </a:rPr>
              <a:t>of </a:t>
            </a:r>
            <a:r>
              <a:rPr lang="sr-Latn-RS" sz="900" dirty="0">
                <a:solidFill>
                  <a:srgbClr val="003300"/>
                </a:solidFill>
              </a:rPr>
              <a:t>Laser </a:t>
            </a:r>
            <a:r>
              <a:rPr lang="sr-Latn-RS" sz="900" dirty="0" err="1">
                <a:solidFill>
                  <a:srgbClr val="003300"/>
                </a:solidFill>
              </a:rPr>
              <a:t>trilobum</a:t>
            </a:r>
            <a:r>
              <a:rPr lang="sr-Latn-RS" sz="900" i="0" dirty="0">
                <a:solidFill>
                  <a:srgbClr val="003300"/>
                </a:solidFill>
              </a:rPr>
              <a:t> </a:t>
            </a:r>
            <a:r>
              <a:rPr lang="sr-Latn-RS" sz="900" i="0" dirty="0" err="1" smtClean="0">
                <a:solidFill>
                  <a:srgbClr val="003300"/>
                </a:solidFill>
              </a:rPr>
              <a:t>rhizomes</a:t>
            </a:r>
            <a:r>
              <a:rPr lang="sr-Latn-RS" sz="900" i="0" dirty="0" smtClean="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smtClean="0">
                <a:solidFill>
                  <a:srgbClr val="003300"/>
                </a:solidFill>
              </a:rPr>
              <a:t>fruits</a:t>
            </a:r>
            <a:r>
              <a:rPr lang="sr-Latn-RS" sz="900" i="0" dirty="0">
                <a:solidFill>
                  <a:srgbClr val="003300"/>
                </a:solidFill>
              </a:rPr>
              <a:t>. </a:t>
            </a:r>
            <a:r>
              <a:rPr lang="sr-Latn-RS" sz="900" b="1" dirty="0" err="1">
                <a:solidFill>
                  <a:srgbClr val="003300"/>
                </a:solidFill>
              </a:rPr>
              <a:t>Natural</a:t>
            </a:r>
            <a:r>
              <a:rPr lang="sr-Latn-RS" sz="900" b="1" dirty="0">
                <a:solidFill>
                  <a:srgbClr val="003300"/>
                </a:solidFill>
              </a:rPr>
              <a:t> </a:t>
            </a:r>
            <a:r>
              <a:rPr lang="sr-Latn-RS" sz="900" b="1" dirty="0" err="1">
                <a:solidFill>
                  <a:srgbClr val="003300"/>
                </a:solidFill>
              </a:rPr>
              <a:t>product</a:t>
            </a:r>
            <a:r>
              <a:rPr lang="sr-Latn-RS" sz="900" b="1" dirty="0">
                <a:solidFill>
                  <a:srgbClr val="003300"/>
                </a:solidFill>
              </a:rPr>
              <a:t> </a:t>
            </a:r>
            <a:r>
              <a:rPr lang="sr-Latn-RS" sz="900" b="1" dirty="0" err="1" smtClean="0">
                <a:solidFill>
                  <a:srgbClr val="003300"/>
                </a:solidFill>
              </a:rPr>
              <a:t>communications</a:t>
            </a:r>
            <a:r>
              <a:rPr lang="sr-Latn-RS" sz="900" i="0" dirty="0" smtClean="0">
                <a:solidFill>
                  <a:srgbClr val="003300"/>
                </a:solidFill>
              </a:rPr>
              <a:t> 2017; 12(3):</a:t>
            </a:r>
            <a:r>
              <a:rPr lang="sr-Cyrl-RS" sz="900" i="0" dirty="0" smtClean="0">
                <a:solidFill>
                  <a:srgbClr val="003300"/>
                </a:solidFill>
              </a:rPr>
              <a:t> </a:t>
            </a:r>
            <a:r>
              <a:rPr lang="sr-Latn-RS" sz="900" i="0" dirty="0" smtClean="0">
                <a:solidFill>
                  <a:srgbClr val="003300"/>
                </a:solidFill>
              </a:rPr>
              <a:t>1934578X1701200335.</a:t>
            </a:r>
          </a:p>
          <a:p>
            <a:pPr marL="177800" indent="-177800" algn="l"/>
            <a:r>
              <a:rPr lang="sr-Latn-RS" sz="900" i="0" dirty="0">
                <a:solidFill>
                  <a:srgbClr val="7030A0"/>
                </a:solidFill>
              </a:rPr>
              <a:t>Milutinović V, </a:t>
            </a:r>
            <a:r>
              <a:rPr lang="sr-Latn-RS" sz="900" i="0" dirty="0" err="1">
                <a:solidFill>
                  <a:srgbClr val="7030A0"/>
                </a:solidFill>
              </a:rPr>
              <a:t>Pecikoza</a:t>
            </a:r>
            <a:r>
              <a:rPr lang="sr-Latn-RS" sz="900" i="0" dirty="0">
                <a:solidFill>
                  <a:srgbClr val="7030A0"/>
                </a:solidFill>
              </a:rPr>
              <a:t> U, Tomić M, Stepanović-Petrović R, </a:t>
            </a:r>
            <a:r>
              <a:rPr lang="sr-Latn-RS" sz="900" i="0" dirty="0" err="1">
                <a:solidFill>
                  <a:srgbClr val="7030A0"/>
                </a:solidFill>
              </a:rPr>
              <a:t>Niketić</a:t>
            </a:r>
            <a:r>
              <a:rPr lang="sr-Latn-RS" sz="900" i="0" dirty="0">
                <a:solidFill>
                  <a:srgbClr val="7030A0"/>
                </a:solidFill>
              </a:rPr>
              <a:t> M, </a:t>
            </a:r>
            <a:r>
              <a:rPr lang="sr-Latn-RS" sz="900" i="0" dirty="0" err="1">
                <a:solidFill>
                  <a:srgbClr val="7030A0"/>
                </a:solidFill>
              </a:rPr>
              <a:t>Ušjak</a:t>
            </a:r>
            <a:r>
              <a:rPr lang="sr-Latn-RS" sz="900" i="0" dirty="0">
                <a:solidFill>
                  <a:srgbClr val="7030A0"/>
                </a:solidFill>
              </a:rPr>
              <a:t> L, Petrović S. </a:t>
            </a:r>
            <a:r>
              <a:rPr lang="sr-Latn-RS" sz="900" i="0" dirty="0" err="1">
                <a:solidFill>
                  <a:srgbClr val="7030A0"/>
                </a:solidFill>
              </a:rPr>
              <a:t>Investigation</a:t>
            </a:r>
            <a:r>
              <a:rPr lang="sr-Latn-RS" sz="900" i="0" dirty="0">
                <a:solidFill>
                  <a:srgbClr val="7030A0"/>
                </a:solidFill>
              </a:rPr>
              <a:t> of antihyperalgesic </a:t>
            </a:r>
            <a:r>
              <a:rPr lang="sr-Latn-RS" sz="900" i="0" dirty="0" err="1">
                <a:solidFill>
                  <a:srgbClr val="7030A0"/>
                </a:solidFill>
              </a:rPr>
              <a:t>and</a:t>
            </a:r>
            <a:r>
              <a:rPr lang="sr-Latn-RS" sz="900" i="0" dirty="0">
                <a:solidFill>
                  <a:srgbClr val="7030A0"/>
                </a:solidFill>
              </a:rPr>
              <a:t> antiedematous </a:t>
            </a:r>
            <a:r>
              <a:rPr lang="sr-Latn-RS" sz="900" i="0" dirty="0" err="1">
                <a:solidFill>
                  <a:srgbClr val="7030A0"/>
                </a:solidFill>
              </a:rPr>
              <a:t>activities</a:t>
            </a:r>
            <a:r>
              <a:rPr lang="sr-Latn-RS" sz="900" i="0" dirty="0">
                <a:solidFill>
                  <a:srgbClr val="7030A0"/>
                </a:solidFill>
              </a:rPr>
              <a:t> of </a:t>
            </a:r>
            <a:r>
              <a:rPr lang="sr-Latn-RS" sz="900" i="0" dirty="0" err="1">
                <a:solidFill>
                  <a:srgbClr val="7030A0"/>
                </a:solidFill>
              </a:rPr>
              <a:t>three</a:t>
            </a:r>
            <a:r>
              <a:rPr lang="sr-Latn-RS" sz="900" i="0" dirty="0">
                <a:solidFill>
                  <a:srgbClr val="7030A0"/>
                </a:solidFill>
              </a:rPr>
              <a:t> </a:t>
            </a:r>
            <a:r>
              <a:rPr lang="sr-Latn-RS" sz="900" dirty="0">
                <a:solidFill>
                  <a:srgbClr val="7030A0"/>
                </a:solidFill>
              </a:rPr>
              <a:t>Hieracium</a:t>
            </a:r>
            <a:r>
              <a:rPr lang="sr-Latn-RS" sz="900" i="0" dirty="0">
                <a:solidFill>
                  <a:srgbClr val="7030A0"/>
                </a:solidFill>
              </a:rPr>
              <a:t> </a:t>
            </a:r>
            <a:r>
              <a:rPr lang="sr-Latn-RS" sz="900" i="0" dirty="0" err="1">
                <a:solidFill>
                  <a:srgbClr val="7030A0"/>
                </a:solidFill>
              </a:rPr>
              <a:t>species</a:t>
            </a:r>
            <a:r>
              <a:rPr lang="sr-Latn-RS" sz="900" i="0" dirty="0">
                <a:solidFill>
                  <a:srgbClr val="7030A0"/>
                </a:solidFill>
              </a:rPr>
              <a:t>. </a:t>
            </a:r>
            <a:r>
              <a:rPr lang="sr-Latn-RS" sz="900" b="1" dirty="0" err="1">
                <a:solidFill>
                  <a:srgbClr val="7030A0"/>
                </a:solidFill>
              </a:rPr>
              <a:t>Natural</a:t>
            </a:r>
            <a:r>
              <a:rPr lang="sr-Latn-RS" sz="900" b="1" dirty="0">
                <a:solidFill>
                  <a:srgbClr val="7030A0"/>
                </a:solidFill>
              </a:rPr>
              <a:t> </a:t>
            </a:r>
            <a:r>
              <a:rPr lang="sr-Latn-RS" sz="900" b="1" dirty="0" err="1">
                <a:solidFill>
                  <a:srgbClr val="7030A0"/>
                </a:solidFill>
              </a:rPr>
              <a:t>Product</a:t>
            </a:r>
            <a:r>
              <a:rPr lang="sr-Latn-RS" sz="900" b="1" dirty="0">
                <a:solidFill>
                  <a:srgbClr val="7030A0"/>
                </a:solidFill>
              </a:rPr>
              <a:t> </a:t>
            </a:r>
            <a:r>
              <a:rPr lang="sr-Latn-RS" sz="900" b="1" dirty="0" err="1" smtClean="0">
                <a:solidFill>
                  <a:srgbClr val="7030A0"/>
                </a:solidFill>
              </a:rPr>
              <a:t>Research</a:t>
            </a:r>
            <a:r>
              <a:rPr lang="sr-Latn-RS" sz="900" i="0" dirty="0" smtClean="0">
                <a:solidFill>
                  <a:srgbClr val="7030A0"/>
                </a:solidFill>
              </a:rPr>
              <a:t> 2020:1-5. </a:t>
            </a:r>
            <a:r>
              <a:rPr lang="sr-Latn-RS" sz="900" i="0" dirty="0" err="1" smtClean="0">
                <a:solidFill>
                  <a:srgbClr val="7030A0"/>
                </a:solidFill>
              </a:rPr>
              <a:t>doi</a:t>
            </a:r>
            <a:r>
              <a:rPr lang="sr-Latn-RS" sz="900" i="0" dirty="0">
                <a:solidFill>
                  <a:srgbClr val="7030A0"/>
                </a:solidFill>
              </a:rPr>
              <a:t>: </a:t>
            </a:r>
            <a:r>
              <a:rPr lang="sr-Latn-RS" sz="900" i="0" dirty="0" smtClean="0">
                <a:solidFill>
                  <a:srgbClr val="7030A0"/>
                </a:solidFill>
              </a:rPr>
              <a:t>10.1080/14786419.2020.1768086</a:t>
            </a:r>
          </a:p>
          <a:p>
            <a:pPr marL="177800" indent="-177800" algn="l"/>
            <a:r>
              <a:rPr lang="sr-Latn-RS" sz="900" i="0" dirty="0">
                <a:solidFill>
                  <a:srgbClr val="003300"/>
                </a:solidFill>
              </a:rPr>
              <a:t>Mićović T, Topalović D, Živković L, Spremo-</a:t>
            </a:r>
            <a:r>
              <a:rPr lang="sr-Latn-RS" sz="900" i="0" dirty="0" err="1">
                <a:solidFill>
                  <a:srgbClr val="003300"/>
                </a:solidFill>
              </a:rPr>
              <a:t>Potparević</a:t>
            </a:r>
            <a:r>
              <a:rPr lang="sr-Latn-RS" sz="900" i="0" dirty="0">
                <a:solidFill>
                  <a:srgbClr val="003300"/>
                </a:solidFill>
              </a:rPr>
              <a:t> B, Jakovljević V, Matić S, Popović S, </a:t>
            </a:r>
            <a:r>
              <a:rPr lang="sr-Latn-RS" sz="900" i="0" dirty="0" err="1">
                <a:solidFill>
                  <a:srgbClr val="003300"/>
                </a:solidFill>
              </a:rPr>
              <a:t>Baskić</a:t>
            </a:r>
            <a:r>
              <a:rPr lang="sr-Latn-RS" sz="900" i="0" dirty="0">
                <a:solidFill>
                  <a:srgbClr val="003300"/>
                </a:solidFill>
              </a:rPr>
              <a:t> D, </a:t>
            </a:r>
            <a:r>
              <a:rPr lang="sr-Latn-RS" sz="900" i="0" dirty="0" err="1">
                <a:solidFill>
                  <a:srgbClr val="003300"/>
                </a:solidFill>
              </a:rPr>
              <a:t>Stešević</a:t>
            </a:r>
            <a:r>
              <a:rPr lang="sr-Latn-RS" sz="900" i="0" dirty="0">
                <a:solidFill>
                  <a:srgbClr val="003300"/>
                </a:solidFill>
              </a:rPr>
              <a:t> D, Samardžić S, Stojanović </a:t>
            </a:r>
            <a:r>
              <a:rPr lang="sr-Latn-RS" sz="900" i="0" dirty="0" smtClean="0">
                <a:solidFill>
                  <a:srgbClr val="003300"/>
                </a:solidFill>
              </a:rPr>
              <a:t>D, Maksimović Z. </a:t>
            </a:r>
            <a:r>
              <a:rPr lang="sr-Latn-RS" sz="900" i="0" dirty="0" err="1" smtClean="0">
                <a:solidFill>
                  <a:srgbClr val="003300"/>
                </a:solidFill>
              </a:rPr>
              <a:t>Antioxidant</a:t>
            </a:r>
            <a:r>
              <a:rPr lang="sr-Latn-RS" sz="900" i="0" dirty="0">
                <a:solidFill>
                  <a:srgbClr val="003300"/>
                </a:solidFill>
              </a:rPr>
              <a:t>, </a:t>
            </a:r>
            <a:r>
              <a:rPr lang="sr-Latn-RS" sz="900" i="0" dirty="0" err="1">
                <a:solidFill>
                  <a:srgbClr val="003300"/>
                </a:solidFill>
              </a:rPr>
              <a:t>antigenotoxic</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cytotoxic</a:t>
            </a:r>
            <a:r>
              <a:rPr lang="sr-Latn-RS" sz="900" i="0" dirty="0">
                <a:solidFill>
                  <a:srgbClr val="003300"/>
                </a:solidFill>
              </a:rPr>
              <a:t> </a:t>
            </a:r>
            <a:r>
              <a:rPr lang="sr-Latn-RS" sz="900" i="0" dirty="0" err="1">
                <a:solidFill>
                  <a:srgbClr val="003300"/>
                </a:solidFill>
              </a:rPr>
              <a:t>activity</a:t>
            </a:r>
            <a:r>
              <a:rPr lang="sr-Latn-RS" sz="900" i="0" dirty="0">
                <a:solidFill>
                  <a:srgbClr val="003300"/>
                </a:solidFill>
              </a:rPr>
              <a:t> of </a:t>
            </a:r>
            <a:r>
              <a:rPr lang="sr-Latn-RS" sz="900" i="0" dirty="0" err="1">
                <a:solidFill>
                  <a:srgbClr val="003300"/>
                </a:solidFill>
              </a:rPr>
              <a:t>essential</a:t>
            </a:r>
            <a:r>
              <a:rPr lang="sr-Latn-RS" sz="900" i="0" dirty="0">
                <a:solidFill>
                  <a:srgbClr val="003300"/>
                </a:solidFill>
              </a:rPr>
              <a:t> </a:t>
            </a:r>
            <a:r>
              <a:rPr lang="sr-Latn-RS" sz="900" i="0" dirty="0" err="1">
                <a:solidFill>
                  <a:srgbClr val="003300"/>
                </a:solidFill>
              </a:rPr>
              <a:t>oils</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methanol</a:t>
            </a:r>
            <a:r>
              <a:rPr lang="sr-Latn-RS" sz="900" i="0" dirty="0">
                <a:solidFill>
                  <a:srgbClr val="003300"/>
                </a:solidFill>
              </a:rPr>
              <a:t> </a:t>
            </a:r>
            <a:r>
              <a:rPr lang="sr-Latn-RS" sz="900" i="0" dirty="0" err="1">
                <a:solidFill>
                  <a:srgbClr val="003300"/>
                </a:solidFill>
              </a:rPr>
              <a:t>extracts</a:t>
            </a:r>
            <a:r>
              <a:rPr lang="sr-Latn-RS" sz="900" i="0" dirty="0">
                <a:solidFill>
                  <a:srgbClr val="003300"/>
                </a:solidFill>
              </a:rPr>
              <a:t> of </a:t>
            </a:r>
            <a:r>
              <a:rPr lang="sr-Latn-RS" sz="900" dirty="0" err="1" smtClean="0">
                <a:solidFill>
                  <a:srgbClr val="003300"/>
                </a:solidFill>
              </a:rPr>
              <a:t>Hyssopus</a:t>
            </a:r>
            <a:r>
              <a:rPr lang="sr-Latn-RS" sz="900" dirty="0" smtClean="0">
                <a:solidFill>
                  <a:srgbClr val="003300"/>
                </a:solidFill>
              </a:rPr>
              <a:t> </a:t>
            </a:r>
            <a:r>
              <a:rPr lang="sr-Latn-RS" sz="900" dirty="0" err="1">
                <a:solidFill>
                  <a:srgbClr val="003300"/>
                </a:solidFill>
              </a:rPr>
              <a:t>officinalis</a:t>
            </a:r>
            <a:r>
              <a:rPr lang="sr-Latn-RS" sz="900" i="0" dirty="0">
                <a:solidFill>
                  <a:srgbClr val="003300"/>
                </a:solidFill>
              </a:rPr>
              <a:t> </a:t>
            </a:r>
            <a:r>
              <a:rPr lang="sr-Latn-RS" sz="900" i="0" dirty="0" smtClean="0">
                <a:solidFill>
                  <a:srgbClr val="003300"/>
                </a:solidFill>
              </a:rPr>
              <a:t>L. subsp</a:t>
            </a:r>
            <a:r>
              <a:rPr lang="sr-Latn-RS" sz="900" i="0" dirty="0">
                <a:solidFill>
                  <a:srgbClr val="003300"/>
                </a:solidFill>
              </a:rPr>
              <a:t>. </a:t>
            </a:r>
            <a:r>
              <a:rPr lang="sr-Latn-RS" sz="900" dirty="0" err="1">
                <a:solidFill>
                  <a:srgbClr val="003300"/>
                </a:solidFill>
              </a:rPr>
              <a:t>aristatus</a:t>
            </a:r>
            <a:r>
              <a:rPr lang="sr-Latn-RS" sz="900" i="0" dirty="0">
                <a:solidFill>
                  <a:srgbClr val="003300"/>
                </a:solidFill>
              </a:rPr>
              <a:t> </a:t>
            </a:r>
            <a:r>
              <a:rPr lang="sr-Latn-RS" sz="900" i="0" dirty="0" smtClean="0">
                <a:solidFill>
                  <a:srgbClr val="003300"/>
                </a:solidFill>
              </a:rPr>
              <a:t>(</a:t>
            </a:r>
            <a:r>
              <a:rPr lang="sr-Latn-RS" sz="900" i="0" dirty="0" err="1" smtClean="0">
                <a:solidFill>
                  <a:srgbClr val="003300"/>
                </a:solidFill>
              </a:rPr>
              <a:t>Godr</a:t>
            </a:r>
            <a:r>
              <a:rPr lang="sr-Latn-RS" sz="900" i="0" dirty="0">
                <a:solidFill>
                  <a:srgbClr val="003300"/>
                </a:solidFill>
              </a:rPr>
              <a:t>.) </a:t>
            </a:r>
            <a:r>
              <a:rPr lang="sr-Latn-RS" sz="900" i="0" dirty="0" smtClean="0">
                <a:solidFill>
                  <a:srgbClr val="003300"/>
                </a:solidFill>
              </a:rPr>
              <a:t>Nyman (</a:t>
            </a:r>
            <a:r>
              <a:rPr lang="sr-Latn-RS" sz="900" i="0" dirty="0" err="1" smtClean="0">
                <a:solidFill>
                  <a:srgbClr val="003300"/>
                </a:solidFill>
              </a:rPr>
              <a:t>Lamiaceae</a:t>
            </a:r>
            <a:r>
              <a:rPr lang="sr-Latn-RS" sz="900" i="0" dirty="0">
                <a:solidFill>
                  <a:srgbClr val="003300"/>
                </a:solidFill>
              </a:rPr>
              <a:t>). </a:t>
            </a:r>
            <a:r>
              <a:rPr lang="sr-Latn-RS" sz="900" b="1" dirty="0" err="1" smtClean="0">
                <a:solidFill>
                  <a:srgbClr val="003300"/>
                </a:solidFill>
              </a:rPr>
              <a:t>Plants</a:t>
            </a:r>
            <a:r>
              <a:rPr lang="sr-Latn-RS" sz="900" i="0" dirty="0" smtClean="0">
                <a:solidFill>
                  <a:srgbClr val="003300"/>
                </a:solidFill>
              </a:rPr>
              <a:t> 2021; 10(4):</a:t>
            </a:r>
            <a:r>
              <a:rPr lang="sr-Cyrl-RS" sz="900" i="0" dirty="0" smtClean="0">
                <a:solidFill>
                  <a:srgbClr val="003300"/>
                </a:solidFill>
              </a:rPr>
              <a:t> </a:t>
            </a:r>
            <a:r>
              <a:rPr lang="sr-Latn-RS" sz="900" i="0" dirty="0" smtClean="0">
                <a:solidFill>
                  <a:srgbClr val="003300"/>
                </a:solidFill>
              </a:rPr>
              <a:t>711. </a:t>
            </a:r>
            <a:r>
              <a:rPr lang="sr-Latn-RS" sz="900" i="0" dirty="0" err="1" smtClean="0">
                <a:solidFill>
                  <a:srgbClr val="003300"/>
                </a:solidFill>
              </a:rPr>
              <a:t>doi</a:t>
            </a:r>
            <a:r>
              <a:rPr lang="sr-Latn-RS" sz="900" i="0" dirty="0">
                <a:solidFill>
                  <a:srgbClr val="003300"/>
                </a:solidFill>
              </a:rPr>
              <a:t>: </a:t>
            </a:r>
            <a:r>
              <a:rPr lang="sr-Latn-RS" sz="900" i="0" dirty="0" err="1">
                <a:solidFill>
                  <a:srgbClr val="003300"/>
                </a:solidFill>
              </a:rPr>
              <a:t>10.3390/plants10040711</a:t>
            </a:r>
            <a:endParaRPr lang="sr-Latn-RS" sz="900" i="0" dirty="0" smtClean="0">
              <a:solidFill>
                <a:srgbClr val="003300"/>
              </a:solidFill>
            </a:endParaRPr>
          </a:p>
          <a:p>
            <a:pPr marL="177800" indent="-177800" algn="l"/>
            <a:r>
              <a:rPr lang="sr-Latn-RS" sz="900" i="0" dirty="0">
                <a:solidFill>
                  <a:srgbClr val="7030A0"/>
                </a:solidFill>
              </a:rPr>
              <a:t>Ilić MD, Marčetić MD, Zlatković BK, Lakušić BS, Kovačević NN, </a:t>
            </a:r>
            <a:r>
              <a:rPr lang="sr-Latn-RS" sz="900" i="0" dirty="0" err="1">
                <a:solidFill>
                  <a:srgbClr val="7030A0"/>
                </a:solidFill>
              </a:rPr>
              <a:t>Drobac</a:t>
            </a:r>
            <a:r>
              <a:rPr lang="sr-Latn-RS" sz="900" i="0" dirty="0">
                <a:solidFill>
                  <a:srgbClr val="7030A0"/>
                </a:solidFill>
              </a:rPr>
              <a:t> MM. Chemical </a:t>
            </a:r>
            <a:r>
              <a:rPr lang="sr-Latn-RS" sz="900" i="0" dirty="0" err="1" smtClean="0">
                <a:solidFill>
                  <a:srgbClr val="7030A0"/>
                </a:solidFill>
              </a:rPr>
              <a:t>composition</a:t>
            </a:r>
            <a:r>
              <a:rPr lang="sr-Latn-RS" sz="900" i="0" dirty="0" smtClean="0">
                <a:solidFill>
                  <a:srgbClr val="7030A0"/>
                </a:solidFill>
              </a:rPr>
              <a:t> </a:t>
            </a:r>
            <a:r>
              <a:rPr lang="sr-Latn-RS" sz="900" i="0" dirty="0">
                <a:solidFill>
                  <a:srgbClr val="7030A0"/>
                </a:solidFill>
              </a:rPr>
              <a:t>of </a:t>
            </a:r>
            <a:r>
              <a:rPr lang="sr-Latn-RS" sz="900" i="0" dirty="0" err="1" smtClean="0">
                <a:solidFill>
                  <a:srgbClr val="7030A0"/>
                </a:solidFill>
              </a:rPr>
              <a:t>volatiles</a:t>
            </a:r>
            <a:r>
              <a:rPr lang="sr-Latn-RS" sz="900" i="0" dirty="0" smtClean="0">
                <a:solidFill>
                  <a:srgbClr val="7030A0"/>
                </a:solidFill>
              </a:rPr>
              <a:t> </a:t>
            </a:r>
            <a:r>
              <a:rPr lang="sr-Latn-RS" sz="900" i="0" dirty="0">
                <a:solidFill>
                  <a:srgbClr val="7030A0"/>
                </a:solidFill>
              </a:rPr>
              <a:t>of </a:t>
            </a:r>
            <a:r>
              <a:rPr lang="sr-Latn-RS" sz="900" i="0" dirty="0" err="1" smtClean="0">
                <a:solidFill>
                  <a:srgbClr val="7030A0"/>
                </a:solidFill>
              </a:rPr>
              <a:t>eight</a:t>
            </a:r>
            <a:r>
              <a:rPr lang="sr-Latn-RS" sz="900" i="0" dirty="0" smtClean="0">
                <a:solidFill>
                  <a:srgbClr val="7030A0"/>
                </a:solidFill>
              </a:rPr>
              <a:t> </a:t>
            </a:r>
            <a:r>
              <a:rPr lang="sr-Latn-RS" sz="900" dirty="0" err="1">
                <a:solidFill>
                  <a:srgbClr val="7030A0"/>
                </a:solidFill>
              </a:rPr>
              <a:t>Geranium</a:t>
            </a:r>
            <a:r>
              <a:rPr lang="sr-Latn-RS" sz="900" i="0" dirty="0">
                <a:solidFill>
                  <a:srgbClr val="7030A0"/>
                </a:solidFill>
              </a:rPr>
              <a:t> L. </a:t>
            </a:r>
            <a:r>
              <a:rPr lang="sr-Latn-RS" sz="900" i="0" dirty="0" err="1" smtClean="0">
                <a:solidFill>
                  <a:srgbClr val="7030A0"/>
                </a:solidFill>
              </a:rPr>
              <a:t>species</a:t>
            </a:r>
            <a:r>
              <a:rPr lang="sr-Latn-RS" sz="900" i="0" dirty="0" smtClean="0">
                <a:solidFill>
                  <a:srgbClr val="7030A0"/>
                </a:solidFill>
              </a:rPr>
              <a:t> </a:t>
            </a:r>
            <a:r>
              <a:rPr lang="sr-Latn-RS" sz="900" i="0" dirty="0" err="1">
                <a:solidFill>
                  <a:srgbClr val="7030A0"/>
                </a:solidFill>
              </a:rPr>
              <a:t>from</a:t>
            </a:r>
            <a:r>
              <a:rPr lang="sr-Latn-RS" sz="900" i="0" dirty="0">
                <a:solidFill>
                  <a:srgbClr val="7030A0"/>
                </a:solidFill>
              </a:rPr>
              <a:t> </a:t>
            </a:r>
            <a:r>
              <a:rPr lang="sr-Latn-RS" sz="900" i="0" dirty="0" err="1">
                <a:solidFill>
                  <a:srgbClr val="7030A0"/>
                </a:solidFill>
              </a:rPr>
              <a:t>Vlasina</a:t>
            </a:r>
            <a:r>
              <a:rPr lang="sr-Latn-RS" sz="900" i="0" dirty="0">
                <a:solidFill>
                  <a:srgbClr val="7030A0"/>
                </a:solidFill>
              </a:rPr>
              <a:t> </a:t>
            </a:r>
            <a:r>
              <a:rPr lang="sr-Latn-RS" sz="900" i="0" dirty="0" err="1">
                <a:solidFill>
                  <a:srgbClr val="7030A0"/>
                </a:solidFill>
              </a:rPr>
              <a:t>Plateau</a:t>
            </a:r>
            <a:r>
              <a:rPr lang="sr-Latn-RS" sz="900" i="0" dirty="0">
                <a:solidFill>
                  <a:srgbClr val="7030A0"/>
                </a:solidFill>
              </a:rPr>
              <a:t> </a:t>
            </a:r>
            <a:r>
              <a:rPr lang="sr-Latn-RS" sz="900" i="0" dirty="0" smtClean="0">
                <a:solidFill>
                  <a:srgbClr val="7030A0"/>
                </a:solidFill>
              </a:rPr>
              <a:t>(</a:t>
            </a:r>
            <a:r>
              <a:rPr lang="sr-Latn-RS" sz="900" i="0" dirty="0" err="1" smtClean="0">
                <a:solidFill>
                  <a:srgbClr val="7030A0"/>
                </a:solidFill>
              </a:rPr>
              <a:t>south</a:t>
            </a:r>
            <a:r>
              <a:rPr lang="sr-Latn-RS" sz="900" i="0" dirty="0" smtClean="0">
                <a:solidFill>
                  <a:srgbClr val="7030A0"/>
                </a:solidFill>
              </a:rPr>
              <a:t> </a:t>
            </a:r>
            <a:r>
              <a:rPr lang="sr-Latn-RS" sz="900" i="0" dirty="0" err="1" smtClean="0">
                <a:solidFill>
                  <a:srgbClr val="7030A0"/>
                </a:solidFill>
              </a:rPr>
              <a:t>eastern</a:t>
            </a:r>
            <a:r>
              <a:rPr lang="sr-Latn-RS" sz="900" i="0" dirty="0" smtClean="0">
                <a:solidFill>
                  <a:srgbClr val="7030A0"/>
                </a:solidFill>
              </a:rPr>
              <a:t> </a:t>
            </a:r>
            <a:r>
              <a:rPr lang="sr-Latn-RS" sz="900" i="0" dirty="0" err="1">
                <a:solidFill>
                  <a:srgbClr val="7030A0"/>
                </a:solidFill>
              </a:rPr>
              <a:t>Serbia</a:t>
            </a:r>
            <a:r>
              <a:rPr lang="sr-Latn-RS" sz="900" i="0" dirty="0">
                <a:solidFill>
                  <a:srgbClr val="7030A0"/>
                </a:solidFill>
              </a:rPr>
              <a:t>). </a:t>
            </a:r>
            <a:r>
              <a:rPr lang="sr-Latn-RS" sz="900" b="1" dirty="0" err="1">
                <a:solidFill>
                  <a:srgbClr val="7030A0"/>
                </a:solidFill>
              </a:rPr>
              <a:t>Chemistry</a:t>
            </a:r>
            <a:r>
              <a:rPr lang="sr-Latn-RS" sz="900" b="1" dirty="0">
                <a:solidFill>
                  <a:srgbClr val="7030A0"/>
                </a:solidFill>
              </a:rPr>
              <a:t> &amp; </a:t>
            </a:r>
            <a:r>
              <a:rPr lang="sr-Latn-RS" sz="900" b="1" dirty="0" err="1" smtClean="0">
                <a:solidFill>
                  <a:srgbClr val="7030A0"/>
                </a:solidFill>
              </a:rPr>
              <a:t>Biodiversity</a:t>
            </a:r>
            <a:r>
              <a:rPr lang="sr-Latn-RS" sz="900" i="0" dirty="0" smtClean="0">
                <a:solidFill>
                  <a:srgbClr val="7030A0"/>
                </a:solidFill>
              </a:rPr>
              <a:t> 2020;</a:t>
            </a:r>
            <a:r>
              <a:rPr lang="sr-Cyrl-RS" sz="900" i="0" dirty="0" smtClean="0">
                <a:solidFill>
                  <a:srgbClr val="7030A0"/>
                </a:solidFill>
              </a:rPr>
              <a:t> </a:t>
            </a:r>
            <a:r>
              <a:rPr lang="sr-Latn-RS" sz="900" i="0" dirty="0" smtClean="0">
                <a:solidFill>
                  <a:srgbClr val="7030A0"/>
                </a:solidFill>
              </a:rPr>
              <a:t>17(2):</a:t>
            </a:r>
            <a:r>
              <a:rPr lang="en-US" sz="900" i="0" dirty="0" smtClean="0">
                <a:solidFill>
                  <a:srgbClr val="7030A0"/>
                </a:solidFill>
              </a:rPr>
              <a:t> </a:t>
            </a:r>
            <a:r>
              <a:rPr lang="sr-Latn-RS" sz="900" i="0" dirty="0" smtClean="0">
                <a:solidFill>
                  <a:srgbClr val="7030A0"/>
                </a:solidFill>
              </a:rPr>
              <a:t>e1900544. </a:t>
            </a:r>
            <a:r>
              <a:rPr lang="sr-Latn-RS" sz="900" i="0" dirty="0" err="1" smtClean="0">
                <a:solidFill>
                  <a:srgbClr val="7030A0"/>
                </a:solidFill>
              </a:rPr>
              <a:t>doi</a:t>
            </a:r>
            <a:r>
              <a:rPr lang="sr-Latn-RS" sz="900" i="0" dirty="0">
                <a:solidFill>
                  <a:srgbClr val="7030A0"/>
                </a:solidFill>
              </a:rPr>
              <a:t>: </a:t>
            </a:r>
            <a:r>
              <a:rPr lang="sr-Latn-RS" sz="900" i="0" dirty="0" err="1" smtClean="0">
                <a:solidFill>
                  <a:srgbClr val="7030A0"/>
                </a:solidFill>
              </a:rPr>
              <a:t>10.1002/cbdv.201900544</a:t>
            </a:r>
            <a:endParaRPr lang="sr-Latn-RS" sz="900" i="0" dirty="0" smtClean="0">
              <a:solidFill>
                <a:srgbClr val="7030A0"/>
              </a:solidFill>
            </a:endParaRPr>
          </a:p>
          <a:p>
            <a:pPr marL="177800" indent="-177800" algn="l"/>
            <a:r>
              <a:rPr lang="sr-Latn-RS" sz="900" i="0" dirty="0">
                <a:solidFill>
                  <a:srgbClr val="003300"/>
                </a:solidFill>
              </a:rPr>
              <a:t>Kolundžić M, </a:t>
            </a:r>
            <a:r>
              <a:rPr lang="sr-Latn-RS" sz="900" i="0" dirty="0" err="1">
                <a:solidFill>
                  <a:srgbClr val="003300"/>
                </a:solidFill>
              </a:rPr>
              <a:t>Stanojković</a:t>
            </a:r>
            <a:r>
              <a:rPr lang="sr-Latn-RS" sz="900" i="0" dirty="0">
                <a:solidFill>
                  <a:srgbClr val="003300"/>
                </a:solidFill>
              </a:rPr>
              <a:t> T, Radović J, </a:t>
            </a:r>
            <a:r>
              <a:rPr lang="sr-Latn-RS" sz="900" i="0" dirty="0" err="1">
                <a:solidFill>
                  <a:srgbClr val="003300"/>
                </a:solidFill>
              </a:rPr>
              <a:t>Tačić</a:t>
            </a:r>
            <a:r>
              <a:rPr lang="sr-Latn-RS" sz="900" i="0" dirty="0">
                <a:solidFill>
                  <a:srgbClr val="003300"/>
                </a:solidFill>
              </a:rPr>
              <a:t> A, </a:t>
            </a:r>
            <a:r>
              <a:rPr lang="sr-Latn-RS" sz="900" i="0" dirty="0" err="1">
                <a:solidFill>
                  <a:srgbClr val="003300"/>
                </a:solidFill>
              </a:rPr>
              <a:t>Dodevska</a:t>
            </a:r>
            <a:r>
              <a:rPr lang="sr-Latn-RS" sz="900" i="0" dirty="0">
                <a:solidFill>
                  <a:srgbClr val="003300"/>
                </a:solidFill>
              </a:rPr>
              <a:t> M, Milenković M, </a:t>
            </a:r>
            <a:r>
              <a:rPr lang="sr-Latn-RS" sz="900" i="0" dirty="0" err="1">
                <a:solidFill>
                  <a:srgbClr val="003300"/>
                </a:solidFill>
              </a:rPr>
              <a:t>Sisto</a:t>
            </a:r>
            <a:r>
              <a:rPr lang="sr-Latn-RS" sz="900" i="0" dirty="0">
                <a:solidFill>
                  <a:srgbClr val="003300"/>
                </a:solidFill>
              </a:rPr>
              <a:t> F, </a:t>
            </a:r>
            <a:r>
              <a:rPr lang="sr-Latn-RS" sz="900" i="0" dirty="0" err="1">
                <a:solidFill>
                  <a:srgbClr val="003300"/>
                </a:solidFill>
              </a:rPr>
              <a:t>Masia</a:t>
            </a:r>
            <a:r>
              <a:rPr lang="sr-Latn-RS" sz="900" i="0" dirty="0">
                <a:solidFill>
                  <a:srgbClr val="003300"/>
                </a:solidFill>
              </a:rPr>
              <a:t> C, </a:t>
            </a:r>
            <a:r>
              <a:rPr lang="sr-Latn-RS" sz="900" i="0" dirty="0" err="1">
                <a:solidFill>
                  <a:srgbClr val="003300"/>
                </a:solidFill>
              </a:rPr>
              <a:t>Farronato</a:t>
            </a:r>
            <a:r>
              <a:rPr lang="sr-Latn-RS" sz="900" i="0" dirty="0">
                <a:solidFill>
                  <a:srgbClr val="003300"/>
                </a:solidFill>
              </a:rPr>
              <a:t> G, Nikolić V, </a:t>
            </a:r>
            <a:r>
              <a:rPr lang="sr-Latn-RS" sz="900" i="0" dirty="0" err="1">
                <a:solidFill>
                  <a:srgbClr val="003300"/>
                </a:solidFill>
              </a:rPr>
              <a:t>Kundaković</a:t>
            </a:r>
            <a:r>
              <a:rPr lang="sr-Latn-RS" sz="900" i="0" dirty="0">
                <a:solidFill>
                  <a:srgbClr val="003300"/>
                </a:solidFill>
              </a:rPr>
              <a:t> T. </a:t>
            </a:r>
            <a:r>
              <a:rPr lang="sr-Latn-RS" sz="900" i="0" dirty="0" err="1">
                <a:solidFill>
                  <a:srgbClr val="003300"/>
                </a:solidFill>
              </a:rPr>
              <a:t>Cytotoxic</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antimicrobial</a:t>
            </a:r>
            <a:r>
              <a:rPr lang="sr-Latn-RS" sz="900" i="0" dirty="0">
                <a:solidFill>
                  <a:srgbClr val="003300"/>
                </a:solidFill>
              </a:rPr>
              <a:t> </a:t>
            </a:r>
            <a:r>
              <a:rPr lang="sr-Latn-RS" sz="900" i="0" dirty="0" err="1">
                <a:solidFill>
                  <a:srgbClr val="003300"/>
                </a:solidFill>
              </a:rPr>
              <a:t>activities</a:t>
            </a:r>
            <a:r>
              <a:rPr lang="sr-Latn-RS" sz="900" i="0" dirty="0">
                <a:solidFill>
                  <a:srgbClr val="003300"/>
                </a:solidFill>
              </a:rPr>
              <a:t> of </a:t>
            </a:r>
            <a:r>
              <a:rPr lang="sr-Latn-RS" sz="900" dirty="0" err="1">
                <a:solidFill>
                  <a:srgbClr val="003300"/>
                </a:solidFill>
              </a:rPr>
              <a:t>Cantharellus</a:t>
            </a:r>
            <a:r>
              <a:rPr lang="sr-Latn-RS" sz="900" dirty="0">
                <a:solidFill>
                  <a:srgbClr val="003300"/>
                </a:solidFill>
              </a:rPr>
              <a:t> </a:t>
            </a:r>
            <a:r>
              <a:rPr lang="sr-Latn-RS" sz="900" dirty="0" err="1">
                <a:solidFill>
                  <a:srgbClr val="003300"/>
                </a:solidFill>
              </a:rPr>
              <a:t>cibarius</a:t>
            </a:r>
            <a:r>
              <a:rPr lang="sr-Latn-RS" sz="900" dirty="0">
                <a:solidFill>
                  <a:srgbClr val="003300"/>
                </a:solidFill>
              </a:rPr>
              <a:t> </a:t>
            </a:r>
            <a:r>
              <a:rPr lang="sr-Latn-RS" sz="900" i="0" dirty="0">
                <a:solidFill>
                  <a:srgbClr val="003300"/>
                </a:solidFill>
              </a:rPr>
              <a:t>Fr.(</a:t>
            </a:r>
            <a:r>
              <a:rPr lang="sr-Latn-RS" sz="900" i="0" dirty="0" err="1">
                <a:solidFill>
                  <a:srgbClr val="003300"/>
                </a:solidFill>
              </a:rPr>
              <a:t>Cantarellaceae</a:t>
            </a:r>
            <a:r>
              <a:rPr lang="sr-Latn-RS" sz="900" i="0" dirty="0">
                <a:solidFill>
                  <a:srgbClr val="003300"/>
                </a:solidFill>
              </a:rPr>
              <a:t>). </a:t>
            </a:r>
            <a:r>
              <a:rPr lang="sr-Latn-RS" sz="900" b="1" dirty="0" err="1">
                <a:solidFill>
                  <a:srgbClr val="003300"/>
                </a:solidFill>
              </a:rPr>
              <a:t>Journal</a:t>
            </a:r>
            <a:r>
              <a:rPr lang="sr-Latn-RS" sz="900" b="1" dirty="0">
                <a:solidFill>
                  <a:srgbClr val="003300"/>
                </a:solidFill>
              </a:rPr>
              <a:t> of </a:t>
            </a:r>
            <a:r>
              <a:rPr lang="sr-Latn-RS" sz="900" b="1" dirty="0" err="1" smtClean="0">
                <a:solidFill>
                  <a:srgbClr val="003300"/>
                </a:solidFill>
              </a:rPr>
              <a:t>Medicinal</a:t>
            </a:r>
            <a:r>
              <a:rPr lang="sr-Latn-RS" sz="900" b="1" dirty="0" smtClean="0">
                <a:solidFill>
                  <a:srgbClr val="003300"/>
                </a:solidFill>
              </a:rPr>
              <a:t> </a:t>
            </a:r>
            <a:r>
              <a:rPr lang="sr-Latn-RS" sz="900" b="1" dirty="0" err="1" smtClean="0">
                <a:solidFill>
                  <a:srgbClr val="003300"/>
                </a:solidFill>
              </a:rPr>
              <a:t>Food</a:t>
            </a:r>
            <a:r>
              <a:rPr lang="sr-Latn-RS" sz="900" i="0" dirty="0" smtClean="0">
                <a:solidFill>
                  <a:srgbClr val="003300"/>
                </a:solidFill>
              </a:rPr>
              <a:t> 2017;</a:t>
            </a:r>
            <a:r>
              <a:rPr lang="en-US" sz="900" i="0" dirty="0" smtClean="0">
                <a:solidFill>
                  <a:srgbClr val="003300"/>
                </a:solidFill>
              </a:rPr>
              <a:t> </a:t>
            </a:r>
            <a:r>
              <a:rPr lang="sr-Latn-RS" sz="900" i="0" dirty="0" smtClean="0">
                <a:solidFill>
                  <a:srgbClr val="003300"/>
                </a:solidFill>
              </a:rPr>
              <a:t>20(8):</a:t>
            </a:r>
            <a:r>
              <a:rPr lang="en-US" sz="900" i="0" dirty="0" smtClean="0">
                <a:solidFill>
                  <a:srgbClr val="003300"/>
                </a:solidFill>
              </a:rPr>
              <a:t> </a:t>
            </a:r>
            <a:r>
              <a:rPr lang="sr-Latn-RS" sz="900" i="0" dirty="0" smtClean="0">
                <a:solidFill>
                  <a:srgbClr val="003300"/>
                </a:solidFill>
              </a:rPr>
              <a:t>790-</a:t>
            </a:r>
            <a:r>
              <a:rPr lang="en-US" sz="900" i="0" dirty="0" smtClean="0">
                <a:solidFill>
                  <a:srgbClr val="003300"/>
                </a:solidFill>
              </a:rPr>
              <a:t>79</a:t>
            </a:r>
            <a:r>
              <a:rPr lang="sr-Latn-RS" sz="900" i="0" dirty="0" smtClean="0">
                <a:solidFill>
                  <a:srgbClr val="003300"/>
                </a:solidFill>
              </a:rPr>
              <a:t>6. </a:t>
            </a:r>
            <a:r>
              <a:rPr lang="sr-Latn-RS" sz="900" i="0" dirty="0" err="1" smtClean="0">
                <a:solidFill>
                  <a:srgbClr val="003300"/>
                </a:solidFill>
              </a:rPr>
              <a:t>doi</a:t>
            </a:r>
            <a:r>
              <a:rPr lang="sr-Latn-RS" sz="900" i="0" dirty="0">
                <a:solidFill>
                  <a:srgbClr val="003300"/>
                </a:solidFill>
              </a:rPr>
              <a:t>: </a:t>
            </a:r>
            <a:r>
              <a:rPr lang="sr-Latn-RS" sz="900" i="0" dirty="0" err="1" smtClean="0">
                <a:solidFill>
                  <a:srgbClr val="003300"/>
                </a:solidFill>
              </a:rPr>
              <a:t>10.1089/jmf.2016.0176</a:t>
            </a:r>
            <a:endParaRPr lang="en-US" sz="900" i="0" dirty="0" smtClean="0">
              <a:solidFill>
                <a:srgbClr val="003300"/>
              </a:solidFill>
            </a:endParaRPr>
          </a:p>
          <a:p>
            <a:pPr marL="177800" indent="-177800" algn="l"/>
            <a:r>
              <a:rPr lang="vi-VN" sz="900" i="0" dirty="0">
                <a:solidFill>
                  <a:srgbClr val="7030A0"/>
                </a:solidFill>
              </a:rPr>
              <a:t>Arsenijević J, Drobac M, Šoštarić I, Jevđović R, Živković J, Ražić S, Moravčević Đ, Maksimović Z. Comparison of essential oils and hydromethanol extracts of cultivated and wild growing </a:t>
            </a:r>
            <a:r>
              <a:rPr lang="vi-VN" sz="900" dirty="0">
                <a:solidFill>
                  <a:srgbClr val="7030A0"/>
                </a:solidFill>
              </a:rPr>
              <a:t>Thymus pannonicus </a:t>
            </a:r>
            <a:r>
              <a:rPr lang="vi-VN" sz="900" i="0" dirty="0">
                <a:solidFill>
                  <a:srgbClr val="7030A0"/>
                </a:solidFill>
              </a:rPr>
              <a:t>All. </a:t>
            </a:r>
            <a:r>
              <a:rPr lang="vi-VN" sz="900" b="1" dirty="0">
                <a:solidFill>
                  <a:srgbClr val="7030A0"/>
                </a:solidFill>
              </a:rPr>
              <a:t>Industrial Crops and </a:t>
            </a:r>
            <a:r>
              <a:rPr lang="vi-VN" sz="900" b="1" dirty="0" smtClean="0">
                <a:solidFill>
                  <a:srgbClr val="7030A0"/>
                </a:solidFill>
              </a:rPr>
              <a:t>Products</a:t>
            </a:r>
            <a:r>
              <a:rPr lang="vi-VN" sz="900" i="0" dirty="0" smtClean="0">
                <a:solidFill>
                  <a:srgbClr val="7030A0"/>
                </a:solidFill>
              </a:rPr>
              <a:t> 2019;130:</a:t>
            </a:r>
            <a:r>
              <a:rPr lang="en-US" sz="900" i="0" dirty="0" smtClean="0">
                <a:solidFill>
                  <a:srgbClr val="7030A0"/>
                </a:solidFill>
              </a:rPr>
              <a:t> </a:t>
            </a:r>
            <a:r>
              <a:rPr lang="vi-VN" sz="900" i="0" dirty="0" smtClean="0">
                <a:solidFill>
                  <a:srgbClr val="7030A0"/>
                </a:solidFill>
              </a:rPr>
              <a:t>162-</a:t>
            </a:r>
            <a:r>
              <a:rPr lang="en-US" sz="900" i="0" dirty="0" smtClean="0">
                <a:solidFill>
                  <a:srgbClr val="7030A0"/>
                </a:solidFill>
              </a:rPr>
              <a:t>16</a:t>
            </a:r>
            <a:r>
              <a:rPr lang="vi-VN" sz="900" i="0" dirty="0" smtClean="0">
                <a:solidFill>
                  <a:srgbClr val="7030A0"/>
                </a:solidFill>
              </a:rPr>
              <a:t>9.</a:t>
            </a:r>
            <a:r>
              <a:rPr lang="en-US" sz="900" i="0" dirty="0" smtClean="0">
                <a:solidFill>
                  <a:srgbClr val="7030A0"/>
                </a:solidFill>
              </a:rPr>
              <a:t> </a:t>
            </a:r>
            <a:r>
              <a:rPr lang="en-US" sz="900" i="0" dirty="0" err="1" smtClean="0">
                <a:solidFill>
                  <a:srgbClr val="7030A0"/>
                </a:solidFill>
              </a:rPr>
              <a:t>doi</a:t>
            </a:r>
            <a:r>
              <a:rPr lang="en-US" sz="900" i="0" dirty="0">
                <a:solidFill>
                  <a:srgbClr val="7030A0"/>
                </a:solidFill>
              </a:rPr>
              <a:t>: </a:t>
            </a:r>
            <a:r>
              <a:rPr lang="en-US" sz="900" i="0" dirty="0" smtClean="0">
                <a:solidFill>
                  <a:srgbClr val="7030A0"/>
                </a:solidFill>
              </a:rPr>
              <a:t>10.1016/j.indcrop.2018.12.055</a:t>
            </a:r>
          </a:p>
          <a:p>
            <a:pPr marL="177800" indent="-177800" algn="l"/>
            <a:r>
              <a:rPr lang="sr-Latn-RS" sz="900" i="0" dirty="0" err="1">
                <a:solidFill>
                  <a:srgbClr val="003300"/>
                </a:solidFill>
              </a:rPr>
              <a:t>Zbiljić</a:t>
            </a:r>
            <a:r>
              <a:rPr lang="sr-Latn-RS" sz="900" i="0" dirty="0">
                <a:solidFill>
                  <a:srgbClr val="003300"/>
                </a:solidFill>
              </a:rPr>
              <a:t> M, Lakušić B, Marčetić M, Bogdanović S, Lakušić D. </a:t>
            </a:r>
            <a:r>
              <a:rPr lang="sr-Latn-RS" sz="900" i="0" dirty="0" err="1">
                <a:solidFill>
                  <a:srgbClr val="003300"/>
                </a:solidFill>
              </a:rPr>
              <a:t>Morphological</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chemical</a:t>
            </a:r>
            <a:r>
              <a:rPr lang="sr-Latn-RS" sz="900" i="0" dirty="0">
                <a:solidFill>
                  <a:srgbClr val="003300"/>
                </a:solidFill>
              </a:rPr>
              <a:t> </a:t>
            </a:r>
            <a:r>
              <a:rPr lang="sr-Latn-RS" sz="900" i="0" dirty="0" err="1">
                <a:solidFill>
                  <a:srgbClr val="003300"/>
                </a:solidFill>
              </a:rPr>
              <a:t>evidence</a:t>
            </a:r>
            <a:r>
              <a:rPr lang="sr-Latn-RS" sz="900" i="0" dirty="0">
                <a:solidFill>
                  <a:srgbClr val="003300"/>
                </a:solidFill>
              </a:rPr>
              <a:t> of </a:t>
            </a:r>
            <a:r>
              <a:rPr lang="sr-Latn-RS" sz="900" dirty="0" err="1">
                <a:solidFill>
                  <a:srgbClr val="003300"/>
                </a:solidFill>
              </a:rPr>
              <a:t>Teucrium</a:t>
            </a:r>
            <a:r>
              <a:rPr lang="sr-Latn-RS" sz="900" i="0" dirty="0">
                <a:solidFill>
                  <a:srgbClr val="003300"/>
                </a:solidFill>
              </a:rPr>
              <a:t>× </a:t>
            </a:r>
            <a:r>
              <a:rPr lang="sr-Latn-RS" sz="900" dirty="0" err="1">
                <a:solidFill>
                  <a:srgbClr val="003300"/>
                </a:solidFill>
              </a:rPr>
              <a:t>rohlenae</a:t>
            </a:r>
            <a:r>
              <a:rPr lang="sr-Latn-RS" sz="900" i="0" dirty="0">
                <a:solidFill>
                  <a:srgbClr val="003300"/>
                </a:solidFill>
              </a:rPr>
              <a:t> K. </a:t>
            </a:r>
            <a:r>
              <a:rPr lang="sr-Latn-RS" sz="900" i="0" dirty="0" err="1">
                <a:solidFill>
                  <a:srgbClr val="003300"/>
                </a:solidFill>
              </a:rPr>
              <a:t>Malý</a:t>
            </a:r>
            <a:r>
              <a:rPr lang="sr-Latn-RS" sz="900" i="0" dirty="0">
                <a:solidFill>
                  <a:srgbClr val="003300"/>
                </a:solidFill>
              </a:rPr>
              <a:t> (</a:t>
            </a:r>
            <a:r>
              <a:rPr lang="sr-Latn-RS" sz="900" i="0" dirty="0" err="1">
                <a:solidFill>
                  <a:srgbClr val="003300"/>
                </a:solidFill>
              </a:rPr>
              <a:t>Lamiaceae</a:t>
            </a:r>
            <a:r>
              <a:rPr lang="sr-Latn-RS" sz="900" i="0" dirty="0">
                <a:solidFill>
                  <a:srgbClr val="003300"/>
                </a:solidFill>
              </a:rPr>
              <a:t>), a </a:t>
            </a:r>
            <a:r>
              <a:rPr lang="sr-Latn-RS" sz="900" i="0" dirty="0" err="1">
                <a:solidFill>
                  <a:srgbClr val="003300"/>
                </a:solidFill>
              </a:rPr>
              <a:t>new</a:t>
            </a:r>
            <a:r>
              <a:rPr lang="sr-Latn-RS" sz="900" i="0" dirty="0">
                <a:solidFill>
                  <a:srgbClr val="003300"/>
                </a:solidFill>
              </a:rPr>
              <a:t> </a:t>
            </a:r>
            <a:r>
              <a:rPr lang="sr-Latn-RS" sz="900" i="0" dirty="0" err="1">
                <a:solidFill>
                  <a:srgbClr val="003300"/>
                </a:solidFill>
              </a:rPr>
              <a:t>hybrid</a:t>
            </a:r>
            <a:r>
              <a:rPr lang="sr-Latn-RS" sz="900" i="0" dirty="0">
                <a:solidFill>
                  <a:srgbClr val="003300"/>
                </a:solidFill>
              </a:rPr>
              <a:t> in </a:t>
            </a:r>
            <a:r>
              <a:rPr lang="sr-Latn-RS" sz="900" i="0" dirty="0" err="1">
                <a:solidFill>
                  <a:srgbClr val="003300"/>
                </a:solidFill>
              </a:rPr>
              <a:t>Croatia</a:t>
            </a:r>
            <a:r>
              <a:rPr lang="sr-Latn-RS" sz="900" i="0" dirty="0">
                <a:solidFill>
                  <a:srgbClr val="003300"/>
                </a:solidFill>
              </a:rPr>
              <a:t>. </a:t>
            </a:r>
            <a:r>
              <a:rPr lang="sr-Latn-RS" sz="900" b="1" dirty="0" err="1">
                <a:solidFill>
                  <a:srgbClr val="003300"/>
                </a:solidFill>
              </a:rPr>
              <a:t>Acta</a:t>
            </a:r>
            <a:r>
              <a:rPr lang="sr-Latn-RS" sz="900" b="1" dirty="0">
                <a:solidFill>
                  <a:srgbClr val="003300"/>
                </a:solidFill>
              </a:rPr>
              <a:t> </a:t>
            </a:r>
            <a:r>
              <a:rPr lang="sr-Latn-RS" sz="900" b="1" dirty="0" err="1">
                <a:solidFill>
                  <a:srgbClr val="003300"/>
                </a:solidFill>
              </a:rPr>
              <a:t>Botanica</a:t>
            </a:r>
            <a:r>
              <a:rPr lang="sr-Latn-RS" sz="900" b="1" dirty="0">
                <a:solidFill>
                  <a:srgbClr val="003300"/>
                </a:solidFill>
              </a:rPr>
              <a:t> </a:t>
            </a:r>
            <a:r>
              <a:rPr lang="sr-Latn-RS" sz="900" b="1" dirty="0" err="1" smtClean="0">
                <a:solidFill>
                  <a:srgbClr val="003300"/>
                </a:solidFill>
              </a:rPr>
              <a:t>Croatica</a:t>
            </a:r>
            <a:r>
              <a:rPr lang="sr-Latn-RS" sz="900" i="0" dirty="0" smtClean="0">
                <a:solidFill>
                  <a:srgbClr val="003300"/>
                </a:solidFill>
              </a:rPr>
              <a:t> 2021;</a:t>
            </a:r>
            <a:r>
              <a:rPr lang="en-US" sz="900" i="0" dirty="0" smtClean="0">
                <a:solidFill>
                  <a:srgbClr val="003300"/>
                </a:solidFill>
              </a:rPr>
              <a:t> </a:t>
            </a:r>
            <a:r>
              <a:rPr lang="sr-Latn-RS" sz="900" i="0" dirty="0" smtClean="0">
                <a:solidFill>
                  <a:srgbClr val="003300"/>
                </a:solidFill>
              </a:rPr>
              <a:t>80(1):</a:t>
            </a:r>
            <a:r>
              <a:rPr lang="en-US" sz="900" i="0" dirty="0" smtClean="0">
                <a:solidFill>
                  <a:srgbClr val="003300"/>
                </a:solidFill>
              </a:rPr>
              <a:t> </a:t>
            </a:r>
            <a:r>
              <a:rPr lang="sr-Latn-RS" sz="900" i="0" dirty="0" smtClean="0">
                <a:solidFill>
                  <a:srgbClr val="003300"/>
                </a:solidFill>
              </a:rPr>
              <a:t>48-55.</a:t>
            </a:r>
            <a:r>
              <a:rPr lang="en-US" sz="900" i="0" dirty="0">
                <a:solidFill>
                  <a:srgbClr val="003300"/>
                </a:solidFill>
              </a:rPr>
              <a:t> </a:t>
            </a:r>
            <a:r>
              <a:rPr lang="en-US" sz="900" i="0" dirty="0" err="1" smtClean="0">
                <a:solidFill>
                  <a:srgbClr val="003300"/>
                </a:solidFill>
              </a:rPr>
              <a:t>doi</a:t>
            </a:r>
            <a:r>
              <a:rPr lang="en-US" sz="900" i="0" dirty="0" smtClean="0">
                <a:solidFill>
                  <a:srgbClr val="003300"/>
                </a:solidFill>
              </a:rPr>
              <a:t>: 10.37427/botcro-2020-033</a:t>
            </a:r>
            <a:endParaRPr lang="sr-Latn-RS" sz="900" i="0" dirty="0" smtClean="0">
              <a:solidFill>
                <a:srgbClr val="003300"/>
              </a:solidFill>
            </a:endParaRPr>
          </a:p>
          <a:p>
            <a:pPr marL="177800" indent="-177800" algn="l"/>
            <a:r>
              <a:rPr lang="sr-Latn-RS" sz="900" i="0" dirty="0" err="1">
                <a:solidFill>
                  <a:srgbClr val="7030A0"/>
                </a:solidFill>
              </a:rPr>
              <a:t>Ušjak</a:t>
            </a:r>
            <a:r>
              <a:rPr lang="sr-Latn-RS" sz="900" i="0" dirty="0">
                <a:solidFill>
                  <a:srgbClr val="7030A0"/>
                </a:solidFill>
              </a:rPr>
              <a:t> L, Petrović S, </a:t>
            </a:r>
            <a:r>
              <a:rPr lang="sr-Latn-RS" sz="900" i="0" dirty="0" err="1">
                <a:solidFill>
                  <a:srgbClr val="7030A0"/>
                </a:solidFill>
              </a:rPr>
              <a:t>Drobac</a:t>
            </a:r>
            <a:r>
              <a:rPr lang="sr-Latn-RS" sz="900" i="0" dirty="0">
                <a:solidFill>
                  <a:srgbClr val="7030A0"/>
                </a:solidFill>
              </a:rPr>
              <a:t> M, </a:t>
            </a:r>
            <a:r>
              <a:rPr lang="sr-Latn-RS" sz="900" i="0" dirty="0" err="1">
                <a:solidFill>
                  <a:srgbClr val="7030A0"/>
                </a:solidFill>
              </a:rPr>
              <a:t>Soković</a:t>
            </a:r>
            <a:r>
              <a:rPr lang="sr-Latn-RS" sz="900" i="0" dirty="0">
                <a:solidFill>
                  <a:srgbClr val="7030A0"/>
                </a:solidFill>
              </a:rPr>
              <a:t> M, </a:t>
            </a:r>
            <a:r>
              <a:rPr lang="sr-Latn-RS" sz="900" i="0" dirty="0" err="1">
                <a:solidFill>
                  <a:srgbClr val="7030A0"/>
                </a:solidFill>
              </a:rPr>
              <a:t>Stanojković</a:t>
            </a:r>
            <a:r>
              <a:rPr lang="sr-Latn-RS" sz="900" i="0" dirty="0">
                <a:solidFill>
                  <a:srgbClr val="7030A0"/>
                </a:solidFill>
              </a:rPr>
              <a:t> T, Ćirić A, </a:t>
            </a:r>
            <a:r>
              <a:rPr lang="sr-Latn-RS" sz="900" i="0" dirty="0" err="1">
                <a:solidFill>
                  <a:srgbClr val="7030A0"/>
                </a:solidFill>
              </a:rPr>
              <a:t>Niketić</a:t>
            </a:r>
            <a:r>
              <a:rPr lang="sr-Latn-RS" sz="900" i="0" dirty="0">
                <a:solidFill>
                  <a:srgbClr val="7030A0"/>
                </a:solidFill>
              </a:rPr>
              <a:t> M. </a:t>
            </a:r>
            <a:r>
              <a:rPr lang="sr-Latn-RS" sz="900" i="0" dirty="0" err="1">
                <a:solidFill>
                  <a:srgbClr val="7030A0"/>
                </a:solidFill>
              </a:rPr>
              <a:t>Essential</a:t>
            </a:r>
            <a:r>
              <a:rPr lang="sr-Latn-RS" sz="900" i="0" dirty="0">
                <a:solidFill>
                  <a:srgbClr val="7030A0"/>
                </a:solidFill>
              </a:rPr>
              <a:t> </a:t>
            </a:r>
            <a:r>
              <a:rPr lang="sr-Latn-RS" sz="900" i="0" dirty="0" err="1">
                <a:solidFill>
                  <a:srgbClr val="7030A0"/>
                </a:solidFill>
              </a:rPr>
              <a:t>oils</a:t>
            </a:r>
            <a:r>
              <a:rPr lang="sr-Latn-RS" sz="900" i="0" dirty="0">
                <a:solidFill>
                  <a:srgbClr val="7030A0"/>
                </a:solidFill>
              </a:rPr>
              <a:t> of </a:t>
            </a:r>
            <a:r>
              <a:rPr lang="sr-Latn-RS" sz="900" i="0" dirty="0" err="1">
                <a:solidFill>
                  <a:srgbClr val="7030A0"/>
                </a:solidFill>
              </a:rPr>
              <a:t>three</a:t>
            </a:r>
            <a:r>
              <a:rPr lang="sr-Latn-RS" sz="900" i="0" dirty="0">
                <a:solidFill>
                  <a:srgbClr val="7030A0"/>
                </a:solidFill>
              </a:rPr>
              <a:t> </a:t>
            </a:r>
            <a:r>
              <a:rPr lang="sr-Latn-RS" sz="900" i="0" dirty="0" err="1">
                <a:solidFill>
                  <a:srgbClr val="7030A0"/>
                </a:solidFill>
              </a:rPr>
              <a:t>cow</a:t>
            </a:r>
            <a:r>
              <a:rPr lang="sr-Latn-RS" sz="900" i="0" dirty="0">
                <a:solidFill>
                  <a:srgbClr val="7030A0"/>
                </a:solidFill>
              </a:rPr>
              <a:t> </a:t>
            </a:r>
            <a:r>
              <a:rPr lang="sr-Latn-RS" sz="900" i="0" dirty="0" err="1">
                <a:solidFill>
                  <a:srgbClr val="7030A0"/>
                </a:solidFill>
              </a:rPr>
              <a:t>parsnips</a:t>
            </a:r>
            <a:r>
              <a:rPr lang="sr-Latn-RS" sz="900" i="0" dirty="0">
                <a:solidFill>
                  <a:srgbClr val="7030A0"/>
                </a:solidFill>
              </a:rPr>
              <a:t>–</a:t>
            </a:r>
            <a:r>
              <a:rPr lang="sr-Latn-RS" sz="900" i="0" dirty="0" err="1">
                <a:solidFill>
                  <a:srgbClr val="7030A0"/>
                </a:solidFill>
              </a:rPr>
              <a:t>composition</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activity</a:t>
            </a:r>
            <a:r>
              <a:rPr lang="sr-Latn-RS" sz="900" i="0" dirty="0">
                <a:solidFill>
                  <a:srgbClr val="7030A0"/>
                </a:solidFill>
              </a:rPr>
              <a:t> </a:t>
            </a:r>
            <a:r>
              <a:rPr lang="sr-Latn-RS" sz="900" i="0" dirty="0" err="1">
                <a:solidFill>
                  <a:srgbClr val="7030A0"/>
                </a:solidFill>
              </a:rPr>
              <a:t>against</a:t>
            </a:r>
            <a:r>
              <a:rPr lang="sr-Latn-RS" sz="900" i="0" dirty="0">
                <a:solidFill>
                  <a:srgbClr val="7030A0"/>
                </a:solidFill>
              </a:rPr>
              <a:t> </a:t>
            </a:r>
            <a:r>
              <a:rPr lang="sr-Latn-RS" sz="900" i="0" dirty="0" err="1">
                <a:solidFill>
                  <a:srgbClr val="7030A0"/>
                </a:solidFill>
              </a:rPr>
              <a:t>nosocomial</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foodborne</a:t>
            </a:r>
            <a:r>
              <a:rPr lang="sr-Latn-RS" sz="900" i="0" dirty="0">
                <a:solidFill>
                  <a:srgbClr val="7030A0"/>
                </a:solidFill>
              </a:rPr>
              <a:t> </a:t>
            </a:r>
            <a:r>
              <a:rPr lang="sr-Latn-RS" sz="900" i="0" dirty="0" err="1">
                <a:solidFill>
                  <a:srgbClr val="7030A0"/>
                </a:solidFill>
              </a:rPr>
              <a:t>pathogens</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food</a:t>
            </a:r>
            <a:r>
              <a:rPr lang="sr-Latn-RS" sz="900" i="0" dirty="0">
                <a:solidFill>
                  <a:srgbClr val="7030A0"/>
                </a:solidFill>
              </a:rPr>
              <a:t> </a:t>
            </a:r>
            <a:r>
              <a:rPr lang="sr-Latn-RS" sz="900" i="0" dirty="0" err="1">
                <a:solidFill>
                  <a:srgbClr val="7030A0"/>
                </a:solidFill>
              </a:rPr>
              <a:t>contaminants</a:t>
            </a:r>
            <a:r>
              <a:rPr lang="sr-Latn-RS" sz="900" i="0" dirty="0">
                <a:solidFill>
                  <a:srgbClr val="7030A0"/>
                </a:solidFill>
              </a:rPr>
              <a:t>. </a:t>
            </a:r>
            <a:r>
              <a:rPr lang="sr-Latn-RS" sz="900" b="1" dirty="0" err="1">
                <a:solidFill>
                  <a:srgbClr val="7030A0"/>
                </a:solidFill>
              </a:rPr>
              <a:t>Food</a:t>
            </a:r>
            <a:r>
              <a:rPr lang="sr-Latn-RS" sz="900" b="1" dirty="0">
                <a:solidFill>
                  <a:srgbClr val="7030A0"/>
                </a:solidFill>
              </a:rPr>
              <a:t> &amp; </a:t>
            </a:r>
            <a:r>
              <a:rPr lang="sr-Latn-RS" sz="900" b="1" dirty="0" err="1">
                <a:solidFill>
                  <a:srgbClr val="7030A0"/>
                </a:solidFill>
              </a:rPr>
              <a:t>F</a:t>
            </a:r>
            <a:r>
              <a:rPr lang="sr-Latn-RS" sz="900" b="1" dirty="0" err="1" smtClean="0">
                <a:solidFill>
                  <a:srgbClr val="7030A0"/>
                </a:solidFill>
              </a:rPr>
              <a:t>unction</a:t>
            </a:r>
            <a:r>
              <a:rPr lang="sr-Latn-RS" sz="900" i="0" dirty="0" smtClean="0">
                <a:solidFill>
                  <a:srgbClr val="7030A0"/>
                </a:solidFill>
              </a:rPr>
              <a:t> </a:t>
            </a:r>
            <a:r>
              <a:rPr lang="sr-Latn-RS" sz="900" i="0" dirty="0">
                <a:solidFill>
                  <a:srgbClr val="7030A0"/>
                </a:solidFill>
              </a:rPr>
              <a:t>2017</a:t>
            </a:r>
            <a:r>
              <a:rPr lang="sr-Latn-RS" sz="900" i="0" dirty="0" smtClean="0">
                <a:solidFill>
                  <a:srgbClr val="7030A0"/>
                </a:solidFill>
              </a:rPr>
              <a:t>; 8(1): 278-290</a:t>
            </a:r>
            <a:r>
              <a:rPr lang="sr-Latn-RS" sz="900" i="0" dirty="0">
                <a:solidFill>
                  <a:srgbClr val="7030A0"/>
                </a:solidFill>
              </a:rPr>
              <a:t>.</a:t>
            </a: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84776819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0" y="857972"/>
            <a:ext cx="5299528"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Branislava Miljković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0" y="3557572"/>
            <a:ext cx="4676858" cy="687368"/>
          </a:xfrm>
        </p:spPr>
        <p:txBody>
          <a:bodyPr/>
          <a:lstStyle/>
          <a:p>
            <a:r>
              <a:rPr lang="sr-Latn-RS" dirty="0" smtClean="0">
                <a:solidFill>
                  <a:srgbClr val="7030A0"/>
                </a:solidFill>
              </a:rPr>
              <a:t>FARMAKOKINETIKA I </a:t>
            </a:r>
            <a:br>
              <a:rPr lang="sr-Latn-RS" dirty="0" smtClean="0">
                <a:solidFill>
                  <a:srgbClr val="7030A0"/>
                </a:solidFill>
              </a:rPr>
            </a:br>
            <a:r>
              <a:rPr lang="sr-Latn-RS" dirty="0" smtClean="0">
                <a:solidFill>
                  <a:srgbClr val="7030A0"/>
                </a:solidFill>
              </a:rPr>
              <a:t>KLINIČKA FARMACIJA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45351076"/>
              </p:ext>
            </p:extLst>
          </p:nvPr>
        </p:nvGraphicFramePr>
        <p:xfrm>
          <a:off x="932080" y="4370911"/>
          <a:ext cx="6123813" cy="5894617"/>
        </p:xfrm>
        <a:graphic>
          <a:graphicData uri="http://schemas.openxmlformats.org/drawingml/2006/table">
            <a:tbl>
              <a:tblPr firstRow="1" firstCol="1" bandRow="1">
                <a:tableStyleId>{5940675A-B579-460E-94D1-54222C63F5DA}</a:tableStyleId>
              </a:tblPr>
              <a:tblGrid>
                <a:gridCol w="1198421">
                  <a:extLst>
                    <a:ext uri="{9D8B030D-6E8A-4147-A177-3AD203B41FA5}">
                      <a16:colId xmlns:a16="http://schemas.microsoft.com/office/drawing/2014/main" xmlns="" val="20000"/>
                    </a:ext>
                  </a:extLst>
                </a:gridCol>
                <a:gridCol w="4925392">
                  <a:extLst>
                    <a:ext uri="{9D8B030D-6E8A-4147-A177-3AD203B41FA5}">
                      <a16:colId xmlns:a16="http://schemas.microsoft.com/office/drawing/2014/main" xmlns="" val="20001"/>
                    </a:ext>
                  </a:extLst>
                </a:gridCol>
              </a:tblGrid>
              <a:tr h="198672">
                <a:tc>
                  <a:txBody>
                    <a:bodyPr/>
                    <a:lstStyle/>
                    <a:p>
                      <a:pPr algn="l">
                        <a:spcAft>
                          <a:spcPts val="0"/>
                        </a:spcAft>
                      </a:pPr>
                      <a:r>
                        <a:rPr lang="sr-Latn-RS" sz="1000" kern="1200" dirty="0">
                          <a:solidFill>
                            <a:srgbClr val="7030A0"/>
                          </a:solidFill>
                          <a:effectLst/>
                          <a:latin typeface="Gill Sans Light (Body)"/>
                        </a:rPr>
                        <a:t>Naslov istraživačke teme:</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Identifikacija i kvantifikacija izvora farmakokinetičke i varijabilnosti u odgovoru na lek – aspekt efikasnosti i bezbednosti terapije</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04457">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Branislava Miljković</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Sandra Vezmar Kovačević</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Katarina Vučićević</a:t>
                      </a:r>
                      <a:r>
                        <a:rPr lang="sr-Latn-RS" sz="1000" kern="1200" dirty="0" smtClean="0">
                          <a:solidFill>
                            <a:srgbClr val="003300"/>
                          </a:solidFill>
                          <a:effectLst/>
                          <a:latin typeface="Gill Sans Light (Body)"/>
                        </a:rPr>
                        <a:t>, vanredni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Marija Jovanović</a:t>
                      </a:r>
                      <a:r>
                        <a:rPr lang="sr-Latn-RS" sz="1000" kern="1200" dirty="0" smtClean="0">
                          <a:solidFill>
                            <a:srgbClr val="003300"/>
                          </a:solidFill>
                          <a:effectLst/>
                          <a:latin typeface="Gill Sans Light (Body)"/>
                        </a:rPr>
                        <a:t>, docent</a:t>
                      </a:r>
                      <a:endParaRPr lang="vi-VN" sz="1000" kern="120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000" kern="1200" dirty="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i="1" kern="1200" dirty="0" smtClean="0">
                          <a:solidFill>
                            <a:srgbClr val="7030A0"/>
                          </a:solidFill>
                          <a:effectLst/>
                          <a:latin typeface="Gill Sans Light (Body)"/>
                        </a:rPr>
                        <a:t>NONMEM</a:t>
                      </a:r>
                      <a:r>
                        <a:rPr lang="vi-VN" sz="1000" kern="1200" dirty="0" smtClean="0">
                          <a:solidFill>
                            <a:srgbClr val="7030A0"/>
                          </a:solidFill>
                          <a:effectLst/>
                          <a:latin typeface="Gill Sans Light (Body)"/>
                        </a:rPr>
                        <a:t> i </a:t>
                      </a:r>
                      <a:r>
                        <a:rPr lang="vi-VN" sz="1000" i="1" kern="1200" dirty="0" smtClean="0">
                          <a:solidFill>
                            <a:srgbClr val="7030A0"/>
                          </a:solidFill>
                          <a:effectLst/>
                          <a:latin typeface="Gill Sans Light (Body)"/>
                        </a:rPr>
                        <a:t>Monolix</a:t>
                      </a:r>
                      <a:r>
                        <a:rPr lang="vi-VN" sz="1000" kern="1200" dirty="0" smtClean="0">
                          <a:solidFill>
                            <a:srgbClr val="7030A0"/>
                          </a:solidFill>
                          <a:effectLst/>
                          <a:latin typeface="Gill Sans Light (Body)"/>
                        </a:rPr>
                        <a:t> softveri za farmakinetičko i farmakokinetičko-farmakodinamičko modelovanje i simulacije kliničkih podataka. Cilj analize je dobijanje matematičko-statističkih modela za opisivanje ponašanja leka tokom terapije i optimizacija režima doziranja lekova prema individualnim potrebama pacijenta. </a:t>
                      </a:r>
                    </a:p>
                    <a:p>
                      <a:pPr algn="l">
                        <a:spcAft>
                          <a:spcPts val="0"/>
                        </a:spcAft>
                      </a:pPr>
                      <a:r>
                        <a:rPr lang="vi-VN" sz="1000" kern="1200" dirty="0" smtClean="0">
                          <a:solidFill>
                            <a:srgbClr val="7030A0"/>
                          </a:solidFill>
                          <a:effectLst/>
                          <a:latin typeface="Gill Sans Light (Body)"/>
                        </a:rPr>
                        <a:t>Farmakokinetika lekova u animalnom studijama.</a:t>
                      </a:r>
                    </a:p>
                    <a:p>
                      <a:pPr algn="l">
                        <a:spcAft>
                          <a:spcPts val="0"/>
                        </a:spcAft>
                      </a:pPr>
                      <a:r>
                        <a:rPr lang="vi-VN" sz="1000" i="1" kern="1200" dirty="0" smtClean="0">
                          <a:solidFill>
                            <a:srgbClr val="7030A0"/>
                          </a:solidFill>
                          <a:effectLst/>
                          <a:latin typeface="Gill Sans Light (Body)"/>
                        </a:rPr>
                        <a:t>PASW Statistics</a:t>
                      </a:r>
                    </a:p>
                    <a:p>
                      <a:pPr algn="l">
                        <a:spcAft>
                          <a:spcPts val="0"/>
                        </a:spcAft>
                      </a:pPr>
                      <a:r>
                        <a:rPr lang="vi-VN" sz="1000" kern="1200" dirty="0" smtClean="0">
                          <a:solidFill>
                            <a:srgbClr val="7030A0"/>
                          </a:solidFill>
                          <a:effectLst/>
                          <a:latin typeface="Gill Sans Light (Body)"/>
                        </a:rPr>
                        <a:t>Alati za identifikaciju klinički značajnih lek-lek interakcija (</a:t>
                      </a:r>
                      <a:r>
                        <a:rPr lang="vi-VN" sz="1000" i="1" kern="1200" dirty="0" smtClean="0">
                          <a:solidFill>
                            <a:srgbClr val="7030A0"/>
                          </a:solidFill>
                          <a:effectLst/>
                          <a:latin typeface="Gill Sans Light (Body)"/>
                        </a:rPr>
                        <a:t>LexiInteract</a:t>
                      </a:r>
                      <a:r>
                        <a:rPr lang="vi-VN" sz="1000" kern="1200" dirty="0" smtClean="0">
                          <a:solidFill>
                            <a:srgbClr val="7030A0"/>
                          </a:solidFill>
                          <a:effectLst/>
                          <a:latin typeface="Gill Sans Light (Body)"/>
                        </a:rPr>
                        <a:t>, </a:t>
                      </a:r>
                      <a:r>
                        <a:rPr lang="vi-VN" sz="1000" i="1" kern="1200" dirty="0" smtClean="0">
                          <a:solidFill>
                            <a:srgbClr val="7030A0"/>
                          </a:solidFill>
                          <a:effectLst/>
                          <a:latin typeface="Gill Sans Light (Body)"/>
                        </a:rPr>
                        <a:t>Epocrates</a:t>
                      </a:r>
                      <a:r>
                        <a:rPr lang="vi-VN" sz="1000" kern="1200" dirty="0" smtClean="0">
                          <a:solidFill>
                            <a:srgbClr val="7030A0"/>
                          </a:solidFill>
                          <a:effectLst/>
                          <a:latin typeface="Gill Sans Light (Body)"/>
                        </a:rPr>
                        <a:t>, </a:t>
                      </a:r>
                      <a:r>
                        <a:rPr lang="vi-VN" sz="1000" i="1" kern="1200" dirty="0" smtClean="0">
                          <a:solidFill>
                            <a:srgbClr val="7030A0"/>
                          </a:solidFill>
                          <a:effectLst/>
                          <a:latin typeface="Gill Sans Light (Body)"/>
                        </a:rPr>
                        <a:t>Medscape</a:t>
                      </a:r>
                      <a:r>
                        <a:rPr lang="vi-VN" sz="1000" kern="1200" dirty="0" smtClean="0">
                          <a:solidFill>
                            <a:srgbClr val="7030A0"/>
                          </a:solidFill>
                          <a:effectLst/>
                          <a:latin typeface="Gill Sans Light (Body)"/>
                        </a:rPr>
                        <a: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000" b="0" dirty="0" smtClean="0">
                          <a:solidFill>
                            <a:srgbClr val="003300"/>
                          </a:solidFill>
                          <a:latin typeface="Gill Sans Light (Body)"/>
                        </a:rPr>
                        <a:t>Institucionalno finansiranje putem ugovora sa MPNTR-om evidencioni br. 451-03-9/2021-14/200161</a:t>
                      </a:r>
                    </a:p>
                    <a:p>
                      <a:pPr marL="0" marR="0" indent="0" algn="l" defTabSz="584200" eaLnBrk="1" fontAlgn="auto" latinLnBrk="0" hangingPunct="1">
                        <a:lnSpc>
                          <a:spcPct val="115000"/>
                        </a:lnSpc>
                        <a:spcBef>
                          <a:spcPts val="0"/>
                        </a:spcBef>
                        <a:spcAft>
                          <a:spcPts val="0"/>
                        </a:spcAft>
                        <a:buClrTx/>
                        <a:buSzTx/>
                        <a:buFontTx/>
                        <a:buNone/>
                        <a:tabLst/>
                        <a:defRPr/>
                      </a:pPr>
                      <a:r>
                        <a:rPr lang="pt-BR" sz="1000" b="0" i="1" dirty="0" smtClean="0">
                          <a:solidFill>
                            <a:srgbClr val="003300"/>
                          </a:solidFill>
                          <a:latin typeface="Gill Sans Light (Body)"/>
                        </a:rPr>
                        <a:t>COST European Network on Understanding Gastrointestinal Absorption-related Processes</a:t>
                      </a:r>
                      <a:r>
                        <a:rPr lang="pt-BR" sz="1000" b="0" dirty="0" smtClean="0">
                          <a:solidFill>
                            <a:srgbClr val="003300"/>
                          </a:solidFill>
                          <a:latin typeface="Gill Sans Light (Body)"/>
                        </a:rPr>
                        <a:t> (UNGAP), No.16205. (24.10.2017- 23.04.2022) Prof. Katarina Vučićević je rukovodilac  radnog paketa 1 (WG1). </a:t>
                      </a:r>
                      <a:endParaRPr lang="pt-BR"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l">
                        <a:spcAft>
                          <a:spcPts val="0"/>
                        </a:spcAft>
                      </a:pPr>
                      <a:r>
                        <a:rPr lang="sr-Latn-RS" sz="1000" kern="1200" dirty="0">
                          <a:solidFill>
                            <a:srgbClr val="7030A0"/>
                          </a:solidFill>
                          <a:effectLst/>
                          <a:latin typeface="Gill Sans Light (Body)"/>
                        </a:rPr>
                        <a:t>Saradnje: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Farmaceutski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fakultet-Univerzitet</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Ljubljani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Slovenija</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Klinika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gastroenterohepatologiju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Klinički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centar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Srbije</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Vojnomedicinska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akademija</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Kliničko-bolnički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centar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Zvezdara</a:t>
                      </a:r>
                      <a:r>
                        <a:rPr lang="en-US" sz="1000" kern="1200" dirty="0" smtClean="0">
                          <a:solidFill>
                            <a:srgbClr val="7030A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Farmaceutski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fakultet-Univerzitet</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Lisabonu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Portugalija</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Farmaceutski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fakultet-Univerzitet</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Marseju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Francuska</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Institut</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onkologiju</a:t>
                      </a:r>
                      <a:r>
                        <a:rPr lang="en-US" sz="1000" kern="1200" dirty="0" smtClean="0">
                          <a:solidFill>
                            <a:srgbClr val="7030A0"/>
                          </a:solidFill>
                          <a:effectLst/>
                          <a:latin typeface="Gill Sans Light (Body)"/>
                        </a:rPr>
                        <a:t> i </a:t>
                      </a:r>
                      <a:r>
                        <a:rPr lang="en-US" sz="1000" kern="1200" dirty="0" err="1" smtClean="0">
                          <a:solidFill>
                            <a:srgbClr val="7030A0"/>
                          </a:solidFill>
                          <a:effectLst/>
                          <a:latin typeface="Gill Sans Light (Body)"/>
                        </a:rPr>
                        <a:t>radiologiju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Srbije</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Klinika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nefrologiju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Klinički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centar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Srbije</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Klinika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psihijatriju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Klinički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centar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Srbije</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Univerzitetska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dečja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klinika</a:t>
                      </a:r>
                      <a:r>
                        <a:rPr lang="en-US" sz="1000" kern="1200" dirty="0" smtClean="0">
                          <a:solidFill>
                            <a:srgbClr val="7030A0"/>
                          </a:solidFill>
                          <a:effectLst/>
                          <a:latin typeface="Gill Sans Light (Body)"/>
                        </a:rPr>
                        <a:t>, Beograd</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Institut</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zdravstvenu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zaštitu</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majke</a:t>
                      </a:r>
                      <a:r>
                        <a:rPr lang="en-US" sz="1000" kern="1200" dirty="0" smtClean="0">
                          <a:solidFill>
                            <a:srgbClr val="7030A0"/>
                          </a:solidFill>
                          <a:effectLst/>
                          <a:latin typeface="Gill Sans Light (Body)"/>
                        </a:rPr>
                        <a:t> i </a:t>
                      </a:r>
                      <a:r>
                        <a:rPr lang="en-US" sz="1000" kern="1200" dirty="0" err="1" smtClean="0">
                          <a:solidFill>
                            <a:srgbClr val="7030A0"/>
                          </a:solidFill>
                          <a:effectLst/>
                          <a:latin typeface="Gill Sans Light (Body)"/>
                        </a:rPr>
                        <a:t>deteta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Dr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Vukan</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Čupić</a:t>
                      </a:r>
                      <a:r>
                        <a:rPr lang="en-US" sz="1000" kern="1200" dirty="0" smtClean="0">
                          <a:solidFill>
                            <a:srgbClr val="7030A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Medicinski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fakultet-Univerzitet</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Beogradu</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Medicinski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fakultet-odsek</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Farmacija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Univerzitet</a:t>
                      </a:r>
                      <a:r>
                        <a:rPr lang="en-US" sz="1000" kern="1200" dirty="0" smtClean="0">
                          <a:solidFill>
                            <a:srgbClr val="7030A0"/>
                          </a:solidFill>
                          <a:effectLst/>
                          <a:latin typeface="Gill Sans Light (Body)"/>
                        </a:rPr>
                        <a:t> u </a:t>
                      </a:r>
                      <a:r>
                        <a:rPr lang="en-US" sz="1000" kern="1200" dirty="0" err="1" smtClean="0">
                          <a:solidFill>
                            <a:srgbClr val="7030A0"/>
                          </a:solidFill>
                          <a:effectLst/>
                          <a:latin typeface="Gill Sans Light (Body)"/>
                        </a:rPr>
                        <a:t>Banjoj</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Luci</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Republika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Srpska</a:t>
                      </a:r>
                      <a:endParaRPr lang="en-US" sz="1000" kern="1200" dirty="0" smtClean="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1026" name="Picture 2" descr="Dr sc. Branislava Miljk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470" y="1740171"/>
            <a:ext cx="1324263" cy="1681733"/>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879588" y="4799006"/>
            <a:ext cx="2326430" cy="800219"/>
          </a:xfrm>
          <a:prstGeom prst="rect">
            <a:avLst/>
          </a:prstGeom>
        </p:spPr>
        <p:txBody>
          <a:bodyPr wrap="square">
            <a:spAutoFit/>
          </a:bodyPr>
          <a:lstStyle/>
          <a:p>
            <a:pPr algn="l" hangingPunct="1">
              <a:lnSpc>
                <a:spcPct val="115000"/>
              </a:lnSpc>
              <a:defRPr/>
            </a:pPr>
            <a:r>
              <a:rPr lang="sr-Latn-RS" sz="1000" i="0" kern="1200" dirty="0">
                <a:solidFill>
                  <a:srgbClr val="003300"/>
                </a:solidFill>
                <a:latin typeface="Gill Sans Light (Body)"/>
              </a:rPr>
              <a:t>D</a:t>
            </a:r>
            <a:r>
              <a:rPr lang="vi-VN" sz="1000" i="0" kern="1200" dirty="0" smtClean="0">
                <a:solidFill>
                  <a:srgbClr val="003300"/>
                </a:solidFill>
                <a:latin typeface="Gill Sans Light (Body)"/>
              </a:rPr>
              <a:t>r </a:t>
            </a:r>
            <a:r>
              <a:rPr lang="vi-VN" sz="1000" i="0" kern="1200" dirty="0">
                <a:solidFill>
                  <a:srgbClr val="003300"/>
                </a:solidFill>
                <a:latin typeface="Gill Sans Light (Body)"/>
              </a:rPr>
              <a:t>Milica </a:t>
            </a:r>
            <a:r>
              <a:rPr lang="vi-VN" sz="1000" i="0" kern="1200" dirty="0" smtClean="0">
                <a:solidFill>
                  <a:srgbClr val="003300"/>
                </a:solidFill>
                <a:latin typeface="Gill Sans Light (Body)"/>
              </a:rPr>
              <a:t>Ćulafić</a:t>
            </a:r>
            <a:r>
              <a:rPr lang="sr-Latn-RS" sz="1000" i="0" kern="1200" dirty="0" smtClean="0">
                <a:solidFill>
                  <a:srgbClr val="003300"/>
                </a:solidFill>
                <a:latin typeface="Gill Sans Light (Body)"/>
              </a:rPr>
              <a:t>, asistent</a:t>
            </a:r>
            <a:endParaRPr lang="vi-VN" sz="1000" i="0" kern="1200" dirty="0">
              <a:solidFill>
                <a:srgbClr val="003300"/>
              </a:solidFill>
              <a:latin typeface="Gill Sans Light (Body)"/>
            </a:endParaRPr>
          </a:p>
          <a:p>
            <a:pPr algn="l" hangingPunct="1">
              <a:lnSpc>
                <a:spcPct val="115000"/>
              </a:lnSpc>
              <a:defRPr/>
            </a:pPr>
            <a:r>
              <a:rPr lang="sr-Latn-RS" sz="1000" i="0" kern="1200" dirty="0">
                <a:solidFill>
                  <a:srgbClr val="003300"/>
                </a:solidFill>
                <a:latin typeface="Gill Sans Light (Body)"/>
              </a:rPr>
              <a:t>D</a:t>
            </a:r>
            <a:r>
              <a:rPr lang="vi-VN" sz="1000" i="0" kern="1200" dirty="0" smtClean="0">
                <a:solidFill>
                  <a:srgbClr val="003300"/>
                </a:solidFill>
                <a:latin typeface="Gill Sans Light (Body)"/>
              </a:rPr>
              <a:t>r </a:t>
            </a:r>
            <a:r>
              <a:rPr lang="vi-VN" sz="1000" i="0" kern="1200" dirty="0">
                <a:solidFill>
                  <a:srgbClr val="003300"/>
                </a:solidFill>
                <a:latin typeface="Gill Sans Light (Body)"/>
              </a:rPr>
              <a:t>Milena </a:t>
            </a:r>
            <a:r>
              <a:rPr lang="vi-VN" sz="1000" i="0" kern="1200" dirty="0" smtClean="0">
                <a:solidFill>
                  <a:srgbClr val="003300"/>
                </a:solidFill>
                <a:latin typeface="Gill Sans Light (Body)"/>
              </a:rPr>
              <a:t>Kovačević</a:t>
            </a:r>
            <a:r>
              <a:rPr lang="sr-Latn-RS" sz="1000" i="0" kern="1200" dirty="0" smtClean="0">
                <a:solidFill>
                  <a:srgbClr val="003300"/>
                </a:solidFill>
                <a:latin typeface="Gill Sans Light (Body)"/>
              </a:rPr>
              <a:t>, asistent</a:t>
            </a:r>
            <a:endParaRPr lang="vi-VN"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Mag. </a:t>
            </a:r>
            <a:r>
              <a:rPr lang="sr-Latn-RS" sz="1000" i="0" kern="1200" dirty="0" err="1">
                <a:solidFill>
                  <a:srgbClr val="003300"/>
                </a:solidFill>
                <a:latin typeface="Gill Sans Light (Body)"/>
              </a:rPr>
              <a:t>f</a:t>
            </a:r>
            <a:r>
              <a:rPr lang="sr-Latn-RS" sz="1000" i="0" kern="1200" dirty="0" err="1" smtClean="0">
                <a:solidFill>
                  <a:srgbClr val="003300"/>
                </a:solidFill>
                <a:latin typeface="Gill Sans Light (Body)"/>
              </a:rPr>
              <a:t>arm</a:t>
            </a:r>
            <a:r>
              <a:rPr lang="sr-Latn-RS" sz="1000" i="0" kern="1200" dirty="0" smtClean="0">
                <a:solidFill>
                  <a:srgbClr val="003300"/>
                </a:solidFill>
                <a:latin typeface="Gill Sans Light (Body)"/>
              </a:rPr>
              <a:t>. </a:t>
            </a:r>
            <a:r>
              <a:rPr lang="vi-VN" sz="1000" i="0" kern="1200" dirty="0" smtClean="0">
                <a:solidFill>
                  <a:srgbClr val="003300"/>
                </a:solidFill>
                <a:latin typeface="Gill Sans Light (Body)"/>
              </a:rPr>
              <a:t>Maša Roganović</a:t>
            </a:r>
            <a:r>
              <a:rPr lang="sr-Latn-RS" sz="1000" i="0" kern="1200" dirty="0" smtClean="0">
                <a:solidFill>
                  <a:srgbClr val="003300"/>
                </a:solidFill>
                <a:latin typeface="Gill Sans Light (Body)"/>
              </a:rPr>
              <a:t>, asistent</a:t>
            </a:r>
            <a:endParaRPr lang="vi-VN"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Mag. </a:t>
            </a:r>
            <a:r>
              <a:rPr lang="sr-Latn-RS" sz="1000" i="0" kern="1200" dirty="0" err="1">
                <a:solidFill>
                  <a:srgbClr val="003300"/>
                </a:solidFill>
                <a:latin typeface="Gill Sans Light (Body)"/>
              </a:rPr>
              <a:t>f</a:t>
            </a:r>
            <a:r>
              <a:rPr lang="sr-Latn-RS" sz="1000" i="0" kern="1200" dirty="0" err="1" smtClean="0">
                <a:solidFill>
                  <a:srgbClr val="003300"/>
                </a:solidFill>
                <a:latin typeface="Gill Sans Light (Body)"/>
              </a:rPr>
              <a:t>arm</a:t>
            </a:r>
            <a:r>
              <a:rPr lang="sr-Latn-RS" sz="1000" i="0" kern="1200" dirty="0" smtClean="0">
                <a:solidFill>
                  <a:srgbClr val="003300"/>
                </a:solidFill>
                <a:latin typeface="Gill Sans Light (Body)"/>
              </a:rPr>
              <a:t>.</a:t>
            </a:r>
            <a:r>
              <a:rPr lang="vi-VN" sz="1000" i="0" kern="1200" dirty="0" smtClean="0">
                <a:solidFill>
                  <a:srgbClr val="003300"/>
                </a:solidFill>
                <a:latin typeface="Gill Sans Light (Body)"/>
              </a:rPr>
              <a:t> </a:t>
            </a:r>
            <a:r>
              <a:rPr lang="vi-VN" sz="1000" i="0" kern="1200" dirty="0">
                <a:solidFill>
                  <a:srgbClr val="003300"/>
                </a:solidFill>
                <a:latin typeface="Gill Sans Light (Body)"/>
              </a:rPr>
              <a:t>Ana </a:t>
            </a:r>
            <a:r>
              <a:rPr lang="vi-VN" sz="1000" i="0" kern="1200" dirty="0" smtClean="0">
                <a:solidFill>
                  <a:srgbClr val="003300"/>
                </a:solidFill>
                <a:latin typeface="Gill Sans Light (Body)"/>
              </a:rPr>
              <a:t>Homšek</a:t>
            </a:r>
            <a:r>
              <a:rPr lang="sr-Latn-RS" sz="1000" i="0" kern="1200" dirty="0" smtClean="0">
                <a:solidFill>
                  <a:srgbClr val="003300"/>
                </a:solidFill>
                <a:latin typeface="Gill Sans Light (Body)"/>
              </a:rPr>
              <a:t>, asistent</a:t>
            </a:r>
            <a:endParaRPr lang="vi-VN" sz="1000" i="0" kern="1200" dirty="0">
              <a:solidFill>
                <a:srgbClr val="003300"/>
              </a:solidFill>
              <a:latin typeface="Gill Sans Light (Body)"/>
            </a:endParaRPr>
          </a:p>
        </p:txBody>
      </p:sp>
    </p:spTree>
    <p:extLst>
      <p:ext uri="{BB962C8B-B14F-4D97-AF65-F5344CB8AC3E}">
        <p14:creationId xmlns:p14="http://schemas.microsoft.com/office/powerpoint/2010/main" val="20192177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130867" y="755612"/>
            <a:ext cx="5299528"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Prof. dr Branislava Miljković</a:t>
            </a:r>
            <a:endParaRPr lang="en-US" sz="2400" dirty="0">
              <a:solidFill>
                <a:srgbClr val="7030A0"/>
              </a:solidFill>
            </a:endParaRPr>
          </a:p>
        </p:txBody>
      </p:sp>
      <p:sp>
        <p:nvSpPr>
          <p:cNvPr id="7" name="Rectangle 1"/>
          <p:cNvSpPr>
            <a:spLocks noChangeArrowheads="1"/>
          </p:cNvSpPr>
          <p:nvPr/>
        </p:nvSpPr>
        <p:spPr bwMode="auto">
          <a:xfrm>
            <a:off x="499199" y="1704178"/>
            <a:ext cx="6562864"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en-US" sz="1150" i="0" dirty="0" err="1">
                <a:solidFill>
                  <a:srgbClr val="7030A0"/>
                </a:solidFill>
                <a:latin typeface="Gill Sans Light (Body)"/>
                <a:ea typeface="Times New Roman"/>
                <a:cs typeface="Times New Roman"/>
              </a:rPr>
              <a:t>Odabrane</a:t>
            </a:r>
            <a:r>
              <a:rPr lang="en-US" sz="1150" i="0" dirty="0">
                <a:solidFill>
                  <a:srgbClr val="7030A0"/>
                </a:solidFill>
                <a:latin typeface="Gill Sans Light (Body)"/>
                <a:ea typeface="Times New Roman"/>
                <a:cs typeface="Times New Roman"/>
              </a:rPr>
              <a:t> </a:t>
            </a:r>
            <a:r>
              <a:rPr lang="en-US" sz="1150" i="0" dirty="0" err="1" smtClean="0">
                <a:solidFill>
                  <a:srgbClr val="7030A0"/>
                </a:solidFill>
                <a:latin typeface="Gill Sans Light (Body)"/>
                <a:ea typeface="Times New Roman"/>
                <a:cs typeface="Times New Roman"/>
              </a:rPr>
              <a:t>publikacije</a:t>
            </a:r>
            <a:endParaRPr lang="sr-Latn-RS" sz="1150" i="0" dirty="0" smtClean="0">
              <a:solidFill>
                <a:srgbClr val="7030A0"/>
              </a:solidFill>
              <a:latin typeface="Gill Sans Light (Body)"/>
              <a:ea typeface="Times New Roman"/>
              <a:cs typeface="Times New Roman"/>
            </a:endParaRPr>
          </a:p>
          <a:p>
            <a:pPr algn="l" defTabSz="914400" eaLnBrk="0" fontAlgn="base">
              <a:spcBef>
                <a:spcPct val="0"/>
              </a:spcBef>
              <a:spcAft>
                <a:spcPct val="0"/>
              </a:spcAft>
            </a:pPr>
            <a:endParaRPr lang="en-US" sz="1000" i="0" dirty="0">
              <a:solidFill>
                <a:srgbClr val="7030A0"/>
              </a:solidFill>
              <a:latin typeface="Gill Sans Light (Body)"/>
              <a:ea typeface="Times New Roman"/>
              <a:cs typeface="Times New Roman"/>
            </a:endParaRP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Milenković </a:t>
            </a:r>
            <a:r>
              <a:rPr lang="sr-Latn-RS" sz="1000" i="0" dirty="0">
                <a:solidFill>
                  <a:srgbClr val="7030A0"/>
                </a:solidFill>
                <a:latin typeface="Gill Sans Light (Body)"/>
                <a:ea typeface="Times New Roman" pitchFamily="18" charset="0"/>
                <a:cs typeface="Arial" pitchFamily="34" charset="0"/>
              </a:rPr>
              <a:t>B, Šuljagić V, Perić A, Dragojević-Simić V, Tarabar O, Milanović M, Putić V, Tomić D, Miljković B, Vezmar Kovačević S. Outcomes of </a:t>
            </a:r>
            <a:r>
              <a:rPr lang="sr-Latn-RS" sz="1000" dirty="0">
                <a:solidFill>
                  <a:srgbClr val="7030A0"/>
                </a:solidFill>
                <a:latin typeface="Gill Sans Light (Body)"/>
                <a:ea typeface="Times New Roman" pitchFamily="18" charset="0"/>
                <a:cs typeface="Arial" pitchFamily="34" charset="0"/>
              </a:rPr>
              <a:t>Clostridioides difficile </a:t>
            </a:r>
            <a:r>
              <a:rPr lang="sr-Latn-RS" sz="1000" i="0" dirty="0">
                <a:solidFill>
                  <a:srgbClr val="7030A0"/>
                </a:solidFill>
                <a:latin typeface="Gill Sans Light (Body)"/>
                <a:ea typeface="Times New Roman" pitchFamily="18" charset="0"/>
                <a:cs typeface="Arial" pitchFamily="34" charset="0"/>
              </a:rPr>
              <a:t>infection in adult cancer and non-cancer patients hospitalised in a tertiary hospital: a prospective cohort study. Eur J Hosp Pharm. 2021:ejhpharm-2020-002574.</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Jayachandran </a:t>
            </a:r>
            <a:r>
              <a:rPr lang="sr-Latn-RS" sz="1000" i="0" dirty="0">
                <a:solidFill>
                  <a:srgbClr val="003300"/>
                </a:solidFill>
                <a:latin typeface="Gill Sans Light (Body)"/>
                <a:ea typeface="Times New Roman" pitchFamily="18" charset="0"/>
                <a:cs typeface="Arial" pitchFamily="34" charset="0"/>
              </a:rPr>
              <a:t>P, Garcia-Cremades M, Vučićević K, Bumpus NN, Anton P, Hendrix C, Savić R. A Mechanistic </a:t>
            </a:r>
            <a:r>
              <a:rPr lang="sr-Latn-RS" sz="1000" dirty="0">
                <a:solidFill>
                  <a:srgbClr val="003300"/>
                </a:solidFill>
                <a:latin typeface="Gill Sans Light (Body)"/>
                <a:ea typeface="Times New Roman" pitchFamily="18" charset="0"/>
                <a:cs typeface="Arial" pitchFamily="34" charset="0"/>
              </a:rPr>
              <a:t>In Vivo</a:t>
            </a:r>
            <a:r>
              <a:rPr lang="sr-Latn-RS" sz="1000" i="0" dirty="0">
                <a:solidFill>
                  <a:srgbClr val="003300"/>
                </a:solidFill>
                <a:latin typeface="Gill Sans Light (Body)"/>
                <a:ea typeface="Times New Roman" pitchFamily="18" charset="0"/>
                <a:cs typeface="Arial" pitchFamily="34" charset="0"/>
              </a:rPr>
              <a:t>/</a:t>
            </a:r>
            <a:r>
              <a:rPr lang="sr-Latn-RS" sz="1000" dirty="0">
                <a:solidFill>
                  <a:srgbClr val="003300"/>
                </a:solidFill>
                <a:latin typeface="Gill Sans Light (Body)"/>
                <a:ea typeface="Times New Roman" pitchFamily="18" charset="0"/>
                <a:cs typeface="Arial" pitchFamily="34" charset="0"/>
              </a:rPr>
              <a:t>Ex Vivo</a:t>
            </a:r>
            <a:r>
              <a:rPr lang="sr-Latn-RS" sz="1000" i="0" dirty="0">
                <a:solidFill>
                  <a:srgbClr val="003300"/>
                </a:solidFill>
                <a:latin typeface="Gill Sans Light (Body)"/>
                <a:ea typeface="Times New Roman" pitchFamily="18" charset="0"/>
                <a:cs typeface="Arial" pitchFamily="34" charset="0"/>
              </a:rPr>
              <a:t> PharmacokineticPharmacodynamic Model of Tenofovir for HIV Prevention. CPT Pharmacometrics Syst Pharmacol. 2021; 10(3): 179-87.</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Kovacevic </a:t>
            </a:r>
            <a:r>
              <a:rPr lang="sr-Latn-RS" sz="1000" i="0" dirty="0">
                <a:solidFill>
                  <a:srgbClr val="7030A0"/>
                </a:solidFill>
                <a:latin typeface="Gill Sans Light (Body)"/>
                <a:ea typeface="Times New Roman" pitchFamily="18" charset="0"/>
                <a:cs typeface="Arial" pitchFamily="34" charset="0"/>
              </a:rPr>
              <a:t>T, Kovacevic SV, Stanetic M, Kovacevic P, Miljkovic B. Impact of pharmacist's intervention on decreasing erlotinib interactions in the treatment of lung cancer patients in low resource settings. J Oncol Pharm Pract. 2021;27(2):350-358. </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Ćulafić </a:t>
            </a:r>
            <a:r>
              <a:rPr lang="sr-Latn-RS" sz="1000" i="0" dirty="0">
                <a:solidFill>
                  <a:srgbClr val="003300"/>
                </a:solidFill>
                <a:latin typeface="Gill Sans Light (Body)"/>
                <a:ea typeface="Times New Roman" pitchFamily="18" charset="0"/>
                <a:cs typeface="Arial" pitchFamily="34" charset="0"/>
              </a:rPr>
              <a:t>M, Vezmar-Kovačević S, Dopsaj V, Oluić B, Bidžić N, Miljković B, Ćulafić Đ. Pentoxifylline with metformin treatment improves biochemical parameters in patients with nonalcoholic steatohepatitis. J Med Biochem. 2020;39(3):290-298.</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Kovacevic </a:t>
            </a:r>
            <a:r>
              <a:rPr lang="sr-Latn-RS" sz="1000" i="0" dirty="0">
                <a:solidFill>
                  <a:srgbClr val="7030A0"/>
                </a:solidFill>
                <a:latin typeface="Gill Sans Light (Body)"/>
                <a:ea typeface="Times New Roman" pitchFamily="18" charset="0"/>
                <a:cs typeface="Arial" pitchFamily="34" charset="0"/>
              </a:rPr>
              <a:t>T, Miljkovic B, Kovacevic P, Dragic S, Momcicevic D, Avram S, Jovanovic M, Vucicevic K. Population pharmacokinetic model of Vancomycin based on therapeutic drug monitoring data in critically ill septic patients. J Crit Care. 2020;55:116-121.</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Jovanović </a:t>
            </a:r>
            <a:r>
              <a:rPr lang="sr-Latn-RS" sz="1000" i="0" dirty="0">
                <a:solidFill>
                  <a:srgbClr val="003300"/>
                </a:solidFill>
                <a:latin typeface="Gill Sans Light (Body)"/>
                <a:ea typeface="Times New Roman" pitchFamily="18" charset="0"/>
                <a:cs typeface="Arial" pitchFamily="34" charset="0"/>
              </a:rPr>
              <a:t>M, Vučićević K, Miljković B. Understanding variability in the pharmacokinetics of atypical antipsychotics - focus on clozapine, olanzapine and aripiprazole population models. Drug Metab Rev. 2020;52(1):1-18.</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Kovačević </a:t>
            </a:r>
            <a:r>
              <a:rPr lang="sr-Latn-RS" sz="1000" i="0" dirty="0">
                <a:solidFill>
                  <a:srgbClr val="7030A0"/>
                </a:solidFill>
                <a:latin typeface="Gill Sans Light (Body)"/>
                <a:ea typeface="Times New Roman" pitchFamily="18" charset="0"/>
                <a:cs typeface="Arial" pitchFamily="34" charset="0"/>
              </a:rPr>
              <a:t>M, Vezmar Kovačević S, Radovanović S, Stevanović P, Miljković B. Potential drug-drug interactions associated with clinical and laboratory findings at hospital admission. Int J Clin Pharm. 2020;42(1):150-157.</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Kovačević </a:t>
            </a:r>
            <a:r>
              <a:rPr lang="sr-Latn-RS" sz="1000" i="0" dirty="0">
                <a:solidFill>
                  <a:srgbClr val="003300"/>
                </a:solidFill>
                <a:latin typeface="Gill Sans Light (Body)"/>
                <a:ea typeface="Times New Roman" pitchFamily="18" charset="0"/>
                <a:cs typeface="Arial" pitchFamily="34" charset="0"/>
              </a:rPr>
              <a:t>M, Vezmar Kovačević S, Radovanović S, Stevanović P, Miljković B. Adverse drug reactions caused by drug-drug interactions in cardiovascular disease patients: introduction of a simple prediction tool using electronic screening database items. Curr Med Res Opin. 2019;35(11):1873-1883.</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Culafic </a:t>
            </a:r>
            <a:r>
              <a:rPr lang="sr-Latn-RS" sz="1000" i="0" dirty="0">
                <a:solidFill>
                  <a:srgbClr val="7030A0"/>
                </a:solidFill>
                <a:latin typeface="Gill Sans Light (Body)"/>
                <a:ea typeface="Times New Roman" pitchFamily="18" charset="0"/>
                <a:cs typeface="Arial" pitchFamily="34" charset="0"/>
              </a:rPr>
              <a:t>M, Vezmar Kovacevic S, Dopsaj V, Stulic M, Vlaisavljevic Z, Miljkovic B, Culafic D. A Simple Index for Nonalcoholic Steatohepatitis-HUFA-Based on Routinely Performed Blood Tests. Medicina (Kaunas). 2019;55(6):243.</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Golubović </a:t>
            </a:r>
            <a:r>
              <a:rPr lang="sr-Latn-RS" sz="1000" i="0" dirty="0">
                <a:solidFill>
                  <a:srgbClr val="003300"/>
                </a:solidFill>
                <a:latin typeface="Gill Sans Light (Body)"/>
                <a:ea typeface="Times New Roman" pitchFamily="18" charset="0"/>
                <a:cs typeface="Arial" pitchFamily="34" charset="0"/>
              </a:rPr>
              <a:t>B, Vučićević K, Radivojević D, Kovačević SV, Prostran M, Miljković B. Exploring Sirolimus Pharmacokinetic Variability Using Data Available from the Routine Clinical Care of Renal Transplant Patients - Population Pharmacokinetic Approach. J Med Biochem. 2019;38(3):323-331.</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Pejčić </a:t>
            </a:r>
            <a:r>
              <a:rPr lang="sr-Latn-RS" sz="1000" i="0" dirty="0">
                <a:solidFill>
                  <a:srgbClr val="7030A0"/>
                </a:solidFill>
                <a:latin typeface="Gill Sans Light (Body)"/>
                <a:ea typeface="Times New Roman" pitchFamily="18" charset="0"/>
                <a:cs typeface="Arial" pitchFamily="34" charset="0"/>
              </a:rPr>
              <a:t>Z, Vučićević K, García-Arieta A, Miljković B. Adjusted indirect comparisons to assess bioequivalence between generic clopidogrel products in Serbia. Br J Clin Pharmacol. 2019;85(9):2059-2065.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Erika </a:t>
            </a:r>
            <a:r>
              <a:rPr lang="sr-Latn-RS" sz="1000" i="0" dirty="0">
                <a:solidFill>
                  <a:srgbClr val="003300"/>
                </a:solidFill>
                <a:latin typeface="Gill Sans Light (Body)"/>
                <a:ea typeface="Times New Roman" pitchFamily="18" charset="0"/>
                <a:cs typeface="Arial" pitchFamily="34" charset="0"/>
              </a:rPr>
              <a:t>Wallender, Katarina Vucicevic, Prasanna Jagannathan, Liusheng Huang, Paul Natureeba, Abel Kakura, Mary Muhindo, Mirium Nakalembe, Diane Havlir, Moses Kamya, Francesca Aweeka, Grant Dorsey, Philip J. Rosenthal, Radojka M. Savic. Predicting optimal dihydroartemisinin-piperaquine regimens to prevent malaria during pregnancy for HIV-infected women receiving efavirenz. J Infect Dis 2018; 217(6): 964-72.</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Topić </a:t>
            </a:r>
            <a:r>
              <a:rPr lang="sr-Latn-RS" sz="1000" i="0" dirty="0">
                <a:solidFill>
                  <a:srgbClr val="7030A0"/>
                </a:solidFill>
                <a:latin typeface="Gill Sans Light (Body)"/>
                <a:ea typeface="Times New Roman" pitchFamily="18" charset="0"/>
                <a:cs typeface="Arial" pitchFamily="34" charset="0"/>
              </a:rPr>
              <a:t>Vučenović V, Rajkovača Z, Jelić D, Stanimirović D, Vuleta G, Miljković B, Vučićević K. Investigation of factors influencing radioiodine (131I) biokinetics in patients with benign thyroid disease using nonlinear mixed effects approach. Eur J Clin Pharmacol. 2018;74(8):1037-1045.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Vučićević </a:t>
            </a:r>
            <a:r>
              <a:rPr lang="sr-Latn-RS" sz="1000" i="0" dirty="0">
                <a:solidFill>
                  <a:srgbClr val="003300"/>
                </a:solidFill>
                <a:latin typeface="Gill Sans Light (Body)"/>
                <a:ea typeface="Times New Roman" pitchFamily="18" charset="0"/>
                <a:cs typeface="Arial" pitchFamily="34" charset="0"/>
              </a:rPr>
              <a:t>KM, Miljković BR, Golubović BC, Jovanović MN, Vezmar Kovačević SD, Ćulafić MD, Kovačević MM, de Gier JJ. Expectations, concerns, and needs of patients who start drugs for chronic conditions. A prospective observational study among community pharmacies in Serbia. Eur J Gen Pract. 2018;24(1):19-25.</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Kovačević </a:t>
            </a:r>
            <a:r>
              <a:rPr lang="sr-Latn-RS" sz="1000" i="0" dirty="0">
                <a:solidFill>
                  <a:srgbClr val="7030A0"/>
                </a:solidFill>
                <a:latin typeface="Gill Sans Light (Body)"/>
                <a:ea typeface="Times New Roman" pitchFamily="18" charset="0"/>
                <a:cs typeface="Arial" pitchFamily="34" charset="0"/>
              </a:rPr>
              <a:t>SV, Miljković B, Ćulafić M, Kovačević M, Golubović B, Jovanović M, Vučićević K, de Gier JJ. Evaluation of drug-related problems in older polypharmacy primary care patients. J Eval Clin Pract. 2017;23(4):860-865.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Ilić </a:t>
            </a:r>
            <a:r>
              <a:rPr lang="sr-Latn-RS" sz="1000" i="0" dirty="0">
                <a:solidFill>
                  <a:srgbClr val="003300"/>
                </a:solidFill>
                <a:latin typeface="Gill Sans Light (Body)"/>
                <a:ea typeface="Times New Roman" pitchFamily="18" charset="0"/>
                <a:cs typeface="Arial" pitchFamily="34" charset="0"/>
              </a:rPr>
              <a:t>V, Bogićević D, Miljković B, Ješić M, Kovačević M, Prostran M, Kovačević SV. Duration of valproic acid monotherapy correlates with subclinical thyroid dysfunction in children with epilepsy. Epileptic Disord. 2016;18(2):181-186.</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Golubovic </a:t>
            </a:r>
            <a:r>
              <a:rPr lang="sr-Latn-RS" sz="1000" i="0" dirty="0">
                <a:solidFill>
                  <a:srgbClr val="7030A0"/>
                </a:solidFill>
                <a:latin typeface="Gill Sans Light (Body)"/>
                <a:ea typeface="Times New Roman" pitchFamily="18" charset="0"/>
                <a:cs typeface="Arial" pitchFamily="34" charset="0"/>
              </a:rPr>
              <a:t>B, Prostran M, Miljkovic B, Vucicevic K, Radivojevic D, Grabnar I. Population Pharmacokinetic Approach of Immunosuppressive Therapy in Kidney Transplant Patients. Curr Med Chem. 2016;23(19):1998-2011.</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Jovanović </a:t>
            </a:r>
            <a:r>
              <a:rPr lang="sr-Latn-RS" sz="1000" i="0" dirty="0">
                <a:solidFill>
                  <a:srgbClr val="003300"/>
                </a:solidFill>
                <a:latin typeface="Gill Sans Light (Body)"/>
                <a:ea typeface="Times New Roman" pitchFamily="18" charset="0"/>
                <a:cs typeface="Arial" pitchFamily="34" charset="0"/>
              </a:rPr>
              <a:t>M, Sokić D, Grabnar I, Vovk T, Prostran M, Erić S, Kuzmanovski I, Vučićević K, Miljković B. Application of Counter-propagation Artificial Neural Networks in Prediction of Topiramate Concentration in Patients with Epilepsy. J Pharm Pharm Sci. 2015;18(5):856-862</a:t>
            </a:r>
            <a:r>
              <a:rPr lang="sr-Latn-RS" sz="1000" i="0" dirty="0" smtClean="0">
                <a:solidFill>
                  <a:srgbClr val="003300"/>
                </a:solidFill>
                <a:latin typeface="Gill Sans Light (Body)"/>
                <a:ea typeface="Times New Roman" pitchFamily="18" charset="0"/>
                <a:cs typeface="Arial" pitchFamily="34" charset="0"/>
              </a:rPr>
              <a:t>.</a:t>
            </a:r>
            <a:endParaRPr lang="sr-Latn-RS" sz="1000" i="0" dirty="0">
              <a:solidFill>
                <a:srgbClr val="003300"/>
              </a:solidFill>
              <a:latin typeface="Gill Sans Light (Body)"/>
              <a:ea typeface="Times New Roman" pitchFamily="18" charset="0"/>
              <a:cs typeface="Arial" pitchFamily="34" charset="0"/>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57776480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897961" y="814960"/>
            <a:ext cx="4255973" cy="841256"/>
          </a:xfrm>
        </p:spPr>
        <p:txBody>
          <a:bodyPr/>
          <a:lstStyle/>
          <a:p>
            <a:r>
              <a:rPr lang="sr-Latn-RS" sz="2400" dirty="0">
                <a:solidFill>
                  <a:srgbClr val="7030A0"/>
                </a:solidFill>
              </a:rPr>
              <a:t>Istraživačka </a:t>
            </a:r>
            <a:r>
              <a:rPr lang="sr-Latn-RS" sz="2400" dirty="0" smtClean="0">
                <a:solidFill>
                  <a:srgbClr val="7030A0"/>
                </a:solidFill>
              </a:rPr>
              <a:t>grupa </a:t>
            </a:r>
            <a:r>
              <a:rPr lang="sr-Latn-RS" sz="2400" dirty="0">
                <a:solidFill>
                  <a:srgbClr val="7030A0"/>
                </a:solidFill>
              </a:rPr>
              <a:t/>
            </a:r>
            <a:br>
              <a:rPr lang="sr-Latn-RS" sz="2400" dirty="0">
                <a:solidFill>
                  <a:srgbClr val="7030A0"/>
                </a:solidFill>
              </a:rPr>
            </a:br>
            <a:r>
              <a:rPr lang="sr-Latn-RS" sz="2400" dirty="0" smtClean="0">
                <a:solidFill>
                  <a:srgbClr val="7030A0"/>
                </a:solidFill>
              </a:rPr>
              <a:t>PROF. </a:t>
            </a:r>
            <a:r>
              <a:rPr lang="vi-VN" sz="2400" dirty="0" smtClean="0">
                <a:solidFill>
                  <a:srgbClr val="7030A0"/>
                </a:solidFill>
              </a:rPr>
              <a:t>Dr </a:t>
            </a:r>
            <a:r>
              <a:rPr lang="vi-VN" sz="2400" dirty="0">
                <a:solidFill>
                  <a:srgbClr val="7030A0"/>
                </a:solidFill>
              </a:rPr>
              <a:t>Miroslav Savić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1609" y="3086939"/>
            <a:ext cx="3629135" cy="394980"/>
          </a:xfrm>
        </p:spPr>
        <p:txBody>
          <a:bodyPr/>
          <a:lstStyle/>
          <a:p>
            <a:r>
              <a:rPr lang="sr-Latn-RS" dirty="0" smtClean="0">
                <a:solidFill>
                  <a:srgbClr val="7030A0"/>
                </a:solidFill>
              </a:rPr>
              <a:t>Farmakologija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80855921"/>
              </p:ext>
            </p:extLst>
          </p:nvPr>
        </p:nvGraphicFramePr>
        <p:xfrm>
          <a:off x="911609" y="3590090"/>
          <a:ext cx="6355824" cy="7124700"/>
        </p:xfrm>
        <a:graphic>
          <a:graphicData uri="http://schemas.openxmlformats.org/drawingml/2006/table">
            <a:tbl>
              <a:tblPr firstRow="1" firstCol="1" bandRow="1">
                <a:tableStyleId>{5940675A-B579-460E-94D1-54222C63F5DA}</a:tableStyleId>
              </a:tblPr>
              <a:tblGrid>
                <a:gridCol w="1243825">
                  <a:extLst>
                    <a:ext uri="{9D8B030D-6E8A-4147-A177-3AD203B41FA5}">
                      <a16:colId xmlns:a16="http://schemas.microsoft.com/office/drawing/2014/main" xmlns="" val="20000"/>
                    </a:ext>
                  </a:extLst>
                </a:gridCol>
                <a:gridCol w="5111999">
                  <a:extLst>
                    <a:ext uri="{9D8B030D-6E8A-4147-A177-3AD203B41FA5}">
                      <a16:colId xmlns:a16="http://schemas.microsoft.com/office/drawing/2014/main" xmlns="" val="20001"/>
                    </a:ext>
                  </a:extLst>
                </a:gridCol>
              </a:tblGrid>
              <a:tr h="198672">
                <a:tc>
                  <a:txBody>
                    <a:bodyPr/>
                    <a:lstStyle/>
                    <a:p>
                      <a:pPr algn="l">
                        <a:spcAft>
                          <a:spcPts val="0"/>
                        </a:spcAft>
                      </a:pPr>
                      <a:r>
                        <a:rPr lang="sr-Latn-RS" sz="1000" kern="1200" dirty="0" smtClean="0">
                          <a:solidFill>
                            <a:srgbClr val="7030A0"/>
                          </a:solidFill>
                          <a:effectLst/>
                          <a:latin typeface="Gill Sans Light (Body)"/>
                        </a:rPr>
                        <a:t>Naslovi istraživačkih tema:</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Bihejvioralna i farmakokinetička karakterizacija novosintetisanih liganada selektivnih za benzodiazepinsko mesto vezivanja na pojedinim podtipovima GABA</a:t>
                      </a:r>
                      <a:r>
                        <a:rPr lang="sr-Latn-RS" sz="1000" kern="1200" baseline="-25000" dirty="0" smtClean="0">
                          <a:solidFill>
                            <a:srgbClr val="7030A0"/>
                          </a:solidFill>
                          <a:effectLst/>
                          <a:latin typeface="Gill Sans Light (Body)"/>
                        </a:rPr>
                        <a:t>A</a:t>
                      </a:r>
                      <a:r>
                        <a:rPr lang="sr-Latn-RS" sz="1000" kern="1200" dirty="0" smtClean="0">
                          <a:solidFill>
                            <a:srgbClr val="7030A0"/>
                          </a:solidFill>
                          <a:effectLst/>
                          <a:latin typeface="Gill Sans Light (Body)"/>
                        </a:rPr>
                        <a:t> receptora</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Stvaranje novih integrisanih alata za predikciju neželjenih efekata lekova na nervni sistem</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04457">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Miroslav Savić</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Tamara Major</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Ivan Jančić</a:t>
                      </a:r>
                      <a:r>
                        <a:rPr lang="sr-Latn-RS" sz="1000" kern="1200" dirty="0" smtClean="0">
                          <a:solidFill>
                            <a:srgbClr val="003300"/>
                          </a:solidFill>
                          <a:effectLst/>
                          <a:latin typeface="Gill Sans Light (Body)"/>
                        </a:rPr>
                        <a:t>, docent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Bojan Batinić</a:t>
                      </a:r>
                      <a:r>
                        <a:rPr lang="sr-Latn-RS" sz="1000" kern="1200" dirty="0" smtClean="0">
                          <a:solidFill>
                            <a:srgbClr val="003300"/>
                          </a:solidFill>
                          <a:effectLst/>
                          <a:latin typeface="Gill Sans Light (Body)"/>
                        </a:rPr>
                        <a:t>, docent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Mag. </a:t>
                      </a:r>
                      <a:r>
                        <a:rPr lang="sr-Latn-RS" sz="1000" kern="1200" dirty="0" err="1" smtClean="0">
                          <a:solidFill>
                            <a:srgbClr val="003300"/>
                          </a:solidFill>
                          <a:effectLst/>
                          <a:latin typeface="Gill Sans Light (Body)"/>
                        </a:rPr>
                        <a:t>farm</a:t>
                      </a:r>
                      <a:r>
                        <a:rPr lang="sr-Latn-RS" sz="1000" kern="1200" dirty="0" smtClean="0">
                          <a:solidFill>
                            <a:srgbClr val="003300"/>
                          </a:solidFill>
                          <a:effectLst/>
                          <a:latin typeface="Gill Sans Light (Body)"/>
                        </a:rPr>
                        <a:t>. </a:t>
                      </a:r>
                      <a:r>
                        <a:rPr lang="vi-VN" sz="1000" kern="1200" dirty="0" smtClean="0">
                          <a:solidFill>
                            <a:srgbClr val="003300"/>
                          </a:solidFill>
                          <a:effectLst/>
                          <a:latin typeface="Gill Sans Light (Body)"/>
                        </a:rPr>
                        <a:t>Branka Divović Matović</a:t>
                      </a:r>
                      <a:r>
                        <a:rPr lang="sr-Latn-RS" sz="1000" kern="1200" dirty="0" smtClean="0">
                          <a:solidFill>
                            <a:srgbClr val="003300"/>
                          </a:solidFill>
                          <a:effectLst/>
                          <a:latin typeface="Gill Sans Light (Body)"/>
                        </a:rPr>
                        <a:t>, asistent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Mag. farm.</a:t>
                      </a:r>
                      <a:r>
                        <a:rPr lang="sr-Latn-RS" sz="1000" kern="1200" dirty="0" smtClean="0">
                          <a:solidFill>
                            <a:srgbClr val="003300"/>
                          </a:solidFill>
                          <a:effectLst/>
                          <a:latin typeface="Gill Sans Light (Body)"/>
                        </a:rPr>
                        <a:t> </a:t>
                      </a:r>
                      <a:r>
                        <a:rPr lang="vi-VN" sz="1000" kern="1200" dirty="0" smtClean="0">
                          <a:solidFill>
                            <a:srgbClr val="003300"/>
                          </a:solidFill>
                          <a:effectLst/>
                          <a:latin typeface="Gill Sans Light (Body)"/>
                        </a:rPr>
                        <a:t>Aleksandra Kovačević</a:t>
                      </a:r>
                      <a:r>
                        <a:rPr lang="sr-Latn-RS" sz="1000" kern="1200" dirty="0" smtClean="0">
                          <a:solidFill>
                            <a:srgbClr val="003300"/>
                          </a:solidFill>
                          <a:effectLst/>
                          <a:latin typeface="Gill Sans Light (Body)"/>
                        </a:rPr>
                        <a:t>, asistent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Jovana Aranđelović</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Vladimir Stevanović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000" kern="1200" dirty="0" smtClean="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i="0" kern="1200" dirty="0" smtClean="0">
                          <a:solidFill>
                            <a:srgbClr val="7030A0"/>
                          </a:solidFill>
                          <a:effectLst/>
                          <a:latin typeface="Gill Sans Light (Body)"/>
                        </a:rPr>
                        <a:t>Rotarod za pacove (</a:t>
                      </a:r>
                      <a:r>
                        <a:rPr lang="vi-VN" sz="1000" i="1" kern="1200" dirty="0" smtClean="0">
                          <a:solidFill>
                            <a:srgbClr val="7030A0"/>
                          </a:solidFill>
                          <a:effectLst/>
                          <a:latin typeface="Gill Sans Light (Body)"/>
                        </a:rPr>
                        <a:t>Ugo Basile</a:t>
                      </a:r>
                      <a:r>
                        <a:rPr lang="vi-VN" sz="1000" i="0" kern="1200" dirty="0" smtClean="0">
                          <a:solidFill>
                            <a:srgbClr val="7030A0"/>
                          </a:solidFill>
                          <a:effectLst/>
                          <a:latin typeface="Gill Sans Light (Body)"/>
                        </a:rPr>
                        <a:t>, Italija; model: 47700)</a:t>
                      </a:r>
                    </a:p>
                    <a:p>
                      <a:pPr algn="l">
                        <a:spcAft>
                          <a:spcPts val="0"/>
                        </a:spcAft>
                      </a:pPr>
                      <a:r>
                        <a:rPr lang="vi-VN" sz="1000" i="0" kern="1200" dirty="0" smtClean="0">
                          <a:solidFill>
                            <a:srgbClr val="7030A0"/>
                          </a:solidFill>
                          <a:effectLst/>
                          <a:latin typeface="Gill Sans Light (Body)"/>
                        </a:rPr>
                        <a:t>Aparat za merenje jačine stiska pacova (</a:t>
                      </a:r>
                      <a:r>
                        <a:rPr lang="vi-VN" sz="1000" i="1" kern="1200" dirty="0" smtClean="0">
                          <a:solidFill>
                            <a:srgbClr val="7030A0"/>
                          </a:solidFill>
                          <a:effectLst/>
                          <a:latin typeface="Gill Sans Light (Body)"/>
                        </a:rPr>
                        <a:t>Ugo Basile</a:t>
                      </a:r>
                      <a:r>
                        <a:rPr lang="vi-VN" sz="1000" i="0" kern="1200" dirty="0" smtClean="0">
                          <a:solidFill>
                            <a:srgbClr val="7030A0"/>
                          </a:solidFill>
                          <a:effectLst/>
                          <a:latin typeface="Gill Sans Light (Body)"/>
                        </a:rPr>
                        <a:t>, Italija; model: 47105)</a:t>
                      </a:r>
                    </a:p>
                    <a:p>
                      <a:pPr algn="l">
                        <a:spcAft>
                          <a:spcPts val="0"/>
                        </a:spcAft>
                      </a:pPr>
                      <a:r>
                        <a:rPr lang="vi-VN" sz="1000" i="0" kern="1200" dirty="0" smtClean="0">
                          <a:solidFill>
                            <a:srgbClr val="7030A0"/>
                          </a:solidFill>
                          <a:effectLst/>
                          <a:latin typeface="Gill Sans Light (Body)"/>
                        </a:rPr>
                        <a:t>Digitalni stereotaksični instrument za pacove (</a:t>
                      </a:r>
                      <a:r>
                        <a:rPr lang="vi-VN" sz="1000" i="1" kern="1200" dirty="0" smtClean="0">
                          <a:solidFill>
                            <a:srgbClr val="7030A0"/>
                          </a:solidFill>
                          <a:effectLst/>
                          <a:latin typeface="Gill Sans Light (Body)"/>
                        </a:rPr>
                        <a:t>Stoelting</a:t>
                      </a:r>
                      <a:r>
                        <a:rPr lang="vi-VN" sz="1000" i="0" kern="1200" dirty="0" smtClean="0">
                          <a:solidFill>
                            <a:srgbClr val="7030A0"/>
                          </a:solidFill>
                          <a:effectLst/>
                          <a:latin typeface="Gill Sans Light (Body)"/>
                        </a:rPr>
                        <a:t>, Irska; model: 51900)</a:t>
                      </a:r>
                    </a:p>
                    <a:p>
                      <a:pPr algn="l">
                        <a:spcAft>
                          <a:spcPts val="0"/>
                        </a:spcAft>
                      </a:pPr>
                      <a:r>
                        <a:rPr lang="vi-VN" sz="1000" i="1" kern="1200" dirty="0" smtClean="0">
                          <a:solidFill>
                            <a:srgbClr val="7030A0"/>
                          </a:solidFill>
                          <a:effectLst/>
                          <a:latin typeface="Gill Sans Light (Body)"/>
                        </a:rPr>
                        <a:t>Bussey-Saksida</a:t>
                      </a:r>
                      <a:r>
                        <a:rPr lang="vi-VN" sz="1000" i="0" kern="1200" dirty="0" smtClean="0">
                          <a:solidFill>
                            <a:srgbClr val="7030A0"/>
                          </a:solidFill>
                          <a:effectLst/>
                          <a:latin typeface="Gill Sans Light (Body)"/>
                        </a:rPr>
                        <a:t> komora za testiranje pacova sa ekranom osetljivim na dodir (</a:t>
                      </a:r>
                      <a:r>
                        <a:rPr lang="vi-VN" sz="1000" i="1" kern="1200" dirty="0" smtClean="0">
                          <a:solidFill>
                            <a:srgbClr val="7030A0"/>
                          </a:solidFill>
                          <a:effectLst/>
                          <a:latin typeface="Gill Sans Light (Body)"/>
                        </a:rPr>
                        <a:t>Lafayette Instrument</a:t>
                      </a:r>
                      <a:r>
                        <a:rPr lang="vi-VN" sz="1000" i="0" kern="1200" dirty="0" smtClean="0">
                          <a:solidFill>
                            <a:srgbClr val="7030A0"/>
                          </a:solidFill>
                          <a:effectLst/>
                          <a:latin typeface="Gill Sans Light (Body)"/>
                        </a:rPr>
                        <a:t>, Lafboro, Engleska, Velika Britanija; model: 80604-20)</a:t>
                      </a:r>
                    </a:p>
                    <a:p>
                      <a:pPr algn="l">
                        <a:spcAft>
                          <a:spcPts val="0"/>
                        </a:spcAft>
                      </a:pPr>
                      <a:r>
                        <a:rPr lang="vi-VN" sz="1000" i="1" kern="1200" dirty="0" smtClean="0">
                          <a:solidFill>
                            <a:srgbClr val="7030A0"/>
                          </a:solidFill>
                          <a:effectLst/>
                          <a:latin typeface="Gill Sans Light (Body)"/>
                        </a:rPr>
                        <a:t>Luminex 200 </a:t>
                      </a:r>
                      <a:r>
                        <a:rPr lang="vi-VN" sz="1000" i="0" kern="1200" dirty="0" smtClean="0">
                          <a:solidFill>
                            <a:srgbClr val="7030A0"/>
                          </a:solidFill>
                          <a:effectLst/>
                          <a:latin typeface="Gill Sans Light (Body)"/>
                        </a:rPr>
                        <a:t>sistem sa PONENT 4.2. softverom (</a:t>
                      </a:r>
                      <a:r>
                        <a:rPr lang="vi-VN" sz="1000" i="1" kern="1200" dirty="0" smtClean="0">
                          <a:solidFill>
                            <a:srgbClr val="7030A0"/>
                          </a:solidFill>
                          <a:effectLst/>
                          <a:latin typeface="Gill Sans Light (Body)"/>
                        </a:rPr>
                        <a:t>Luminex Corporation</a:t>
                      </a:r>
                      <a:r>
                        <a:rPr lang="vi-VN" sz="1000" i="0" kern="1200" dirty="0" smtClean="0">
                          <a:solidFill>
                            <a:srgbClr val="7030A0"/>
                          </a:solidFill>
                          <a:effectLst/>
                          <a:latin typeface="Gill Sans Light (Body)"/>
                        </a:rPr>
                        <a:t>, Ostin, Teksas, SAD; model: </a:t>
                      </a:r>
                      <a:r>
                        <a:rPr lang="vi-VN" sz="1000" i="1" kern="1200" dirty="0" smtClean="0">
                          <a:solidFill>
                            <a:srgbClr val="7030A0"/>
                          </a:solidFill>
                          <a:effectLst/>
                          <a:latin typeface="Gill Sans Light (Body)"/>
                        </a:rPr>
                        <a:t>Luminex 200</a:t>
                      </a:r>
                      <a:r>
                        <a:rPr lang="vi-VN" sz="1000" i="0" kern="1200" dirty="0" smtClean="0">
                          <a:solidFill>
                            <a:srgbClr val="7030A0"/>
                          </a:solidFill>
                          <a:effectLst/>
                          <a:latin typeface="Gill Sans Light (Body)"/>
                        </a:rPr>
                        <a:t>)</a:t>
                      </a:r>
                      <a:endParaRPr lang="sr-Latn-RS" sz="1000" i="0" kern="1200" dirty="0" smtClean="0">
                        <a:solidFill>
                          <a:srgbClr val="7030A0"/>
                        </a:solidFill>
                        <a:effectLst/>
                        <a:latin typeface="Gill Sans Light (Body)"/>
                      </a:endParaRPr>
                    </a:p>
                    <a:p>
                      <a:pPr algn="l">
                        <a:spcAft>
                          <a:spcPts val="0"/>
                        </a:spcAft>
                      </a:pPr>
                      <a:endParaRPr lang="sr-Latn-RS" sz="300" i="0" kern="1200" dirty="0" smtClean="0">
                        <a:solidFill>
                          <a:srgbClr val="7030A0"/>
                        </a:solidFill>
                        <a:effectLst/>
                        <a:latin typeface="Gill Sans Light (Body)"/>
                      </a:endParaRPr>
                    </a:p>
                    <a:p>
                      <a:pPr algn="l">
                        <a:spcAft>
                          <a:spcPts val="0"/>
                        </a:spcAft>
                      </a:pPr>
                      <a:r>
                        <a:rPr lang="vi-VN" sz="1000" i="0" kern="1200" dirty="0" smtClean="0">
                          <a:solidFill>
                            <a:srgbClr val="7030A0"/>
                          </a:solidFill>
                          <a:effectLst/>
                          <a:latin typeface="Gill Sans Light (Body)"/>
                        </a:rPr>
                        <a:t>Bihejvioralno testiranje glodara (u Morisovom vodenom lavirintu, uzdignutom plus lavirintu, rotarodu, testu otvorenog polja, testu jačine stiska, testu preferencije saharoze, testu forsiranog plivanja, testu tri komore, testu impulsivnosti, testu afektivne pristrasnosti...)</a:t>
                      </a:r>
                    </a:p>
                    <a:p>
                      <a:pPr algn="l">
                        <a:spcAft>
                          <a:spcPts val="0"/>
                        </a:spcAft>
                      </a:pPr>
                      <a:r>
                        <a:rPr lang="vi-VN" sz="1000" i="0" kern="1200" dirty="0" smtClean="0">
                          <a:solidFill>
                            <a:srgbClr val="7030A0"/>
                          </a:solidFill>
                          <a:effectLst/>
                          <a:latin typeface="Gill Sans Light (Body)"/>
                        </a:rPr>
                        <a:t>Merenje koncentracije liganada u krvi, mozgu i drugim organima i telesnim tečnostima glodara i farmakokinetička karakterizacija liganada</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b="0" dirty="0" smtClean="0">
                          <a:solidFill>
                            <a:srgbClr val="003300"/>
                          </a:solidFill>
                          <a:latin typeface="Gill Sans Light (Body)"/>
                        </a:rPr>
                        <a:t>1. </a:t>
                      </a:r>
                      <a:r>
                        <a:rPr lang="vi-VN" sz="1000" b="0" dirty="0" smtClean="0">
                          <a:solidFill>
                            <a:srgbClr val="003300"/>
                          </a:solidFill>
                          <a:latin typeface="Gill Sans Light (Body)"/>
                        </a:rPr>
                        <a:t>Projekat u okviru </a:t>
                      </a:r>
                      <a:r>
                        <a:rPr lang="vi-VN" sz="1000" b="0" i="1" dirty="0" smtClean="0">
                          <a:solidFill>
                            <a:srgbClr val="003300"/>
                          </a:solidFill>
                          <a:latin typeface="Gill Sans Light (Body)"/>
                        </a:rPr>
                        <a:t>Horizon 2020 Research and Innovation action – Innovative Medicines Initiative </a:t>
                      </a:r>
                      <a:r>
                        <a:rPr lang="vi-VN" sz="1000" b="0" dirty="0" smtClean="0">
                          <a:solidFill>
                            <a:srgbClr val="003300"/>
                          </a:solidFill>
                          <a:latin typeface="Gill Sans Light (Body)"/>
                        </a:rPr>
                        <a:t>(IMI2 – Poziv 13) i Evropske federacije farmaceutske industrije i Udruženja inovativnih proizvođača lekova (EFPIA) pod nazivom: "De-eskalacija rizika neurotoksičnosti u prekliničkom otkriću lekova" (NeuroDeRisk), br. 821528, 2019-2022, 696 150 €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b="0" dirty="0" smtClean="0">
                          <a:solidFill>
                            <a:srgbClr val="003300"/>
                          </a:solidFill>
                          <a:latin typeface="Gill Sans Light (Body)"/>
                        </a:rPr>
                        <a:t>2. </a:t>
                      </a:r>
                      <a:r>
                        <a:rPr lang="vi-VN" sz="1000" b="0" dirty="0" smtClean="0">
                          <a:solidFill>
                            <a:srgbClr val="003300"/>
                          </a:solidFill>
                          <a:latin typeface="Gill Sans Light (Body)"/>
                        </a:rPr>
                        <a:t>Projekat Ministarstva prosvete, nauke i tehnološkog razvoja Republike Srbije br. 175076: „Bihejvioralni efekti ponavljane primene novosintetisanih supstanci selektivnih za pojedine podtipove benzodiazepinskog mesta vezivanja GABA</a:t>
                      </a:r>
                      <a:r>
                        <a:rPr lang="vi-VN" sz="1000" b="0" baseline="-25000" dirty="0" smtClean="0">
                          <a:solidFill>
                            <a:srgbClr val="003300"/>
                          </a:solidFill>
                          <a:latin typeface="Gill Sans Light (Body)"/>
                        </a:rPr>
                        <a:t>A</a:t>
                      </a:r>
                      <a:r>
                        <a:rPr lang="vi-VN" sz="1000" b="0" dirty="0" smtClean="0">
                          <a:solidFill>
                            <a:srgbClr val="003300"/>
                          </a:solidFill>
                          <a:latin typeface="Gill Sans Light (Body)"/>
                        </a:rPr>
                        <a:t> receptora: poređenje sa standardnim psihofarmakološkim lekovima” iz osnovnih istraživanja</a:t>
                      </a:r>
                    </a:p>
                    <a:p>
                      <a:pPr marL="0" marR="0" indent="0" algn="l" defTabSz="584200" eaLnBrk="1" fontAlgn="auto" latinLnBrk="0" hangingPunct="1">
                        <a:lnSpc>
                          <a:spcPct val="115000"/>
                        </a:lnSpc>
                        <a:spcBef>
                          <a:spcPts val="0"/>
                        </a:spcBef>
                        <a:spcAft>
                          <a:spcPts val="0"/>
                        </a:spcAft>
                        <a:buClrTx/>
                        <a:buSzTx/>
                        <a:buFontTx/>
                        <a:buNone/>
                        <a:tabLst/>
                        <a:defRPr/>
                      </a:pPr>
                      <a:r>
                        <a:rPr lang="vi-VN" sz="1000" b="0" dirty="0" smtClean="0">
                          <a:solidFill>
                            <a:srgbClr val="003300"/>
                          </a:solidFill>
                          <a:latin typeface="Gill Sans Light (Body)"/>
                        </a:rPr>
                        <a:t>– Medicina (trenutno je aktuelno institucionalno finansiranje grupe putem Ugovora o realizaciji i finansiranju naučnoistraživačkog rada Univerziteta u Beogradu –</a:t>
                      </a:r>
                    </a:p>
                    <a:p>
                      <a:pPr marL="0" marR="0" indent="0" algn="l" defTabSz="584200" eaLnBrk="1" fontAlgn="auto" latinLnBrk="0" hangingPunct="1">
                        <a:lnSpc>
                          <a:spcPct val="115000"/>
                        </a:lnSpc>
                        <a:spcBef>
                          <a:spcPts val="0"/>
                        </a:spcBef>
                        <a:spcAft>
                          <a:spcPts val="0"/>
                        </a:spcAft>
                        <a:buClrTx/>
                        <a:buSzTx/>
                        <a:buFontTx/>
                        <a:buNone/>
                        <a:tabLst/>
                        <a:defRPr/>
                      </a:pPr>
                      <a:r>
                        <a:rPr lang="vi-VN" sz="1000" b="0" dirty="0" smtClean="0">
                          <a:solidFill>
                            <a:srgbClr val="003300"/>
                          </a:solidFill>
                          <a:latin typeface="Gill Sans Light (Body)"/>
                        </a:rPr>
                        <a:t>Farmaceutskog fakulteta u 2021. godini, evidencioni br. 451-03-9/2021-14/200161)</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b="0" dirty="0" smtClean="0">
                          <a:solidFill>
                            <a:srgbClr val="003300"/>
                          </a:solidFill>
                          <a:latin typeface="Gill Sans Light (Body)"/>
                        </a:rPr>
                        <a:t>3. </a:t>
                      </a:r>
                      <a:r>
                        <a:rPr lang="vi-VN" sz="1000" b="0" dirty="0" smtClean="0">
                          <a:solidFill>
                            <a:srgbClr val="003300"/>
                          </a:solidFill>
                          <a:latin typeface="Gill Sans Light (Body)"/>
                        </a:rPr>
                        <a:t>Projekat bilateralne saradnje sa Republikom Austrijom (Medicinski Univerzitet u Beču): “Modulacija neuropatskog bola preko GABAA receptora u animalnim modelima)”, br. 451-03-02141/2017-09/05, 2018-2021.</a:t>
                      </a:r>
                    </a:p>
                    <a:p>
                      <a:pPr marL="0" marR="0" indent="0" algn="l" defTabSz="584200" eaLnBrk="1" fontAlgn="auto" latinLnBrk="0" hangingPunct="1">
                        <a:lnSpc>
                          <a:spcPct val="115000"/>
                        </a:lnSpc>
                        <a:spcBef>
                          <a:spcPts val="0"/>
                        </a:spcBef>
                        <a:spcAft>
                          <a:spcPts val="0"/>
                        </a:spcAft>
                        <a:buClrTx/>
                        <a:buSzTx/>
                        <a:buFontTx/>
                        <a:buNone/>
                        <a:tabLst/>
                        <a:defRPr/>
                      </a:pPr>
                      <a:endParaRPr lang="pt-BR"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6" name="Rectangle 5"/>
          <p:cNvSpPr/>
          <p:nvPr/>
        </p:nvSpPr>
        <p:spPr>
          <a:xfrm>
            <a:off x="4848709" y="4217525"/>
            <a:ext cx="1847991" cy="1144929"/>
          </a:xfrm>
          <a:prstGeom prst="rect">
            <a:avLst/>
          </a:prstGeom>
        </p:spPr>
        <p:txBody>
          <a:bodyPr wrap="square">
            <a:spAutoFit/>
          </a:bodyPr>
          <a:lstStyle/>
          <a:p>
            <a:pPr algn="l">
              <a:lnSpc>
                <a:spcPct val="114000"/>
              </a:lnSpc>
            </a:pPr>
            <a:r>
              <a:rPr lang="en-US" sz="1000" i="0" dirty="0" err="1">
                <a:solidFill>
                  <a:srgbClr val="003300"/>
                </a:solidFill>
              </a:rPr>
              <a:t>Eksterni</a:t>
            </a:r>
            <a:r>
              <a:rPr lang="en-US" sz="1000" i="0" dirty="0">
                <a:solidFill>
                  <a:srgbClr val="003300"/>
                </a:solidFill>
              </a:rPr>
              <a:t> </a:t>
            </a:r>
            <a:r>
              <a:rPr lang="en-US" sz="1000" i="0" dirty="0" err="1" smtClean="0">
                <a:solidFill>
                  <a:srgbClr val="003300"/>
                </a:solidFill>
              </a:rPr>
              <a:t>saradnici</a:t>
            </a:r>
            <a:r>
              <a:rPr lang="en-US" sz="1000" i="0" dirty="0" smtClean="0">
                <a:solidFill>
                  <a:srgbClr val="003300"/>
                </a:solidFill>
              </a:rPr>
              <a:t>:</a:t>
            </a:r>
            <a:endParaRPr lang="en-US" sz="1000" i="0" dirty="0">
              <a:solidFill>
                <a:srgbClr val="003300"/>
              </a:solidFill>
            </a:endParaRPr>
          </a:p>
          <a:p>
            <a:pPr algn="l">
              <a:lnSpc>
                <a:spcPct val="114000"/>
              </a:lnSpc>
            </a:pPr>
            <a:r>
              <a:rPr lang="en-US" sz="1000" i="0" dirty="0" err="1">
                <a:solidFill>
                  <a:srgbClr val="003300"/>
                </a:solidFill>
              </a:rPr>
              <a:t>Dr</a:t>
            </a:r>
            <a:r>
              <a:rPr lang="en-US" sz="1000" i="0" dirty="0">
                <a:solidFill>
                  <a:srgbClr val="003300"/>
                </a:solidFill>
              </a:rPr>
              <a:t> </a:t>
            </a:r>
            <a:r>
              <a:rPr lang="en-US" sz="1000" i="0" dirty="0" err="1">
                <a:solidFill>
                  <a:srgbClr val="003300"/>
                </a:solidFill>
              </a:rPr>
              <a:t>Siniša</a:t>
            </a:r>
            <a:r>
              <a:rPr lang="en-US" sz="1000" i="0" dirty="0">
                <a:solidFill>
                  <a:srgbClr val="003300"/>
                </a:solidFill>
              </a:rPr>
              <a:t> </a:t>
            </a:r>
            <a:r>
              <a:rPr lang="en-US" sz="1000" i="0" dirty="0" err="1">
                <a:solidFill>
                  <a:srgbClr val="003300"/>
                </a:solidFill>
              </a:rPr>
              <a:t>Karasek</a:t>
            </a:r>
            <a:endParaRPr lang="en-US" sz="1000" i="0" dirty="0">
              <a:solidFill>
                <a:srgbClr val="003300"/>
              </a:solidFill>
            </a:endParaRPr>
          </a:p>
          <a:p>
            <a:pPr algn="l">
              <a:lnSpc>
                <a:spcPct val="114000"/>
              </a:lnSpc>
            </a:pPr>
            <a:r>
              <a:rPr lang="en-US" sz="1000" i="0" dirty="0" err="1">
                <a:solidFill>
                  <a:srgbClr val="003300"/>
                </a:solidFill>
              </a:rPr>
              <a:t>Dr</a:t>
            </a:r>
            <a:r>
              <a:rPr lang="en-US" sz="1000" i="0" dirty="0">
                <a:solidFill>
                  <a:srgbClr val="003300"/>
                </a:solidFill>
              </a:rPr>
              <a:t> </a:t>
            </a:r>
            <a:r>
              <a:rPr lang="en-US" sz="1000" i="0" dirty="0" err="1">
                <a:solidFill>
                  <a:srgbClr val="003300"/>
                </a:solidFill>
              </a:rPr>
              <a:t>Aleksandar</a:t>
            </a:r>
            <a:r>
              <a:rPr lang="en-US" sz="1000" i="0" dirty="0">
                <a:solidFill>
                  <a:srgbClr val="003300"/>
                </a:solidFill>
              </a:rPr>
              <a:t> </a:t>
            </a:r>
            <a:r>
              <a:rPr lang="en-US" sz="1000" i="0" dirty="0" err="1">
                <a:solidFill>
                  <a:srgbClr val="003300"/>
                </a:solidFill>
              </a:rPr>
              <a:t>Obradović</a:t>
            </a:r>
            <a:endParaRPr lang="en-US" sz="1000" i="0" dirty="0">
              <a:solidFill>
                <a:srgbClr val="003300"/>
              </a:solidFill>
            </a:endParaRPr>
          </a:p>
          <a:p>
            <a:pPr algn="l">
              <a:lnSpc>
                <a:spcPct val="114000"/>
              </a:lnSpc>
            </a:pPr>
            <a:r>
              <a:rPr lang="en-US" sz="1000" i="0" dirty="0" err="1">
                <a:solidFill>
                  <a:srgbClr val="003300"/>
                </a:solidFill>
              </a:rPr>
              <a:t>Dr</a:t>
            </a:r>
            <a:r>
              <a:rPr lang="en-US" sz="1000" i="0" dirty="0">
                <a:solidFill>
                  <a:srgbClr val="003300"/>
                </a:solidFill>
              </a:rPr>
              <a:t> </a:t>
            </a:r>
            <a:r>
              <a:rPr lang="en-US" sz="1000" i="0" dirty="0" err="1">
                <a:solidFill>
                  <a:srgbClr val="003300"/>
                </a:solidFill>
              </a:rPr>
              <a:t>Vanja</a:t>
            </a:r>
            <a:r>
              <a:rPr lang="en-US" sz="1000" i="0" dirty="0">
                <a:solidFill>
                  <a:srgbClr val="003300"/>
                </a:solidFill>
              </a:rPr>
              <a:t> </a:t>
            </a:r>
            <a:r>
              <a:rPr lang="en-US" sz="1000" i="0" dirty="0" err="1">
                <a:solidFill>
                  <a:srgbClr val="003300"/>
                </a:solidFill>
              </a:rPr>
              <a:t>Todorović</a:t>
            </a:r>
            <a:endParaRPr lang="en-US" sz="1000" i="0" dirty="0">
              <a:solidFill>
                <a:srgbClr val="003300"/>
              </a:solidFill>
            </a:endParaRPr>
          </a:p>
          <a:p>
            <a:pPr algn="l">
              <a:lnSpc>
                <a:spcPct val="114000"/>
              </a:lnSpc>
            </a:pPr>
            <a:r>
              <a:rPr lang="en-US" sz="1000" i="0" dirty="0" err="1">
                <a:solidFill>
                  <a:srgbClr val="003300"/>
                </a:solidFill>
              </a:rPr>
              <a:t>Anja</a:t>
            </a:r>
            <a:r>
              <a:rPr lang="en-US" sz="1000" i="0" dirty="0">
                <a:solidFill>
                  <a:srgbClr val="003300"/>
                </a:solidFill>
              </a:rPr>
              <a:t> </a:t>
            </a:r>
            <a:r>
              <a:rPr lang="en-US" sz="1000" i="0" dirty="0" err="1">
                <a:solidFill>
                  <a:srgbClr val="003300"/>
                </a:solidFill>
              </a:rPr>
              <a:t>Santrač</a:t>
            </a:r>
            <a:endParaRPr lang="en-US" sz="1000" i="0" dirty="0">
              <a:solidFill>
                <a:srgbClr val="003300"/>
              </a:solidFill>
            </a:endParaRPr>
          </a:p>
          <a:p>
            <a:pPr algn="l">
              <a:lnSpc>
                <a:spcPct val="114000"/>
              </a:lnSpc>
            </a:pPr>
            <a:r>
              <a:rPr lang="en-US" sz="1000" i="0" dirty="0" err="1">
                <a:solidFill>
                  <a:srgbClr val="003300"/>
                </a:solidFill>
              </a:rPr>
              <a:t>Milica</a:t>
            </a:r>
            <a:r>
              <a:rPr lang="en-US" sz="1000" i="0" dirty="0">
                <a:solidFill>
                  <a:srgbClr val="003300"/>
                </a:solidFill>
              </a:rPr>
              <a:t> </a:t>
            </a:r>
            <a:r>
              <a:rPr lang="en-US" sz="1000" i="0" dirty="0" err="1">
                <a:solidFill>
                  <a:srgbClr val="003300"/>
                </a:solidFill>
              </a:rPr>
              <a:t>Gajić</a:t>
            </a:r>
            <a:r>
              <a:rPr lang="en-US" sz="1000" i="0" dirty="0">
                <a:solidFill>
                  <a:srgbClr val="003300"/>
                </a:solidFill>
              </a:rPr>
              <a:t> </a:t>
            </a:r>
            <a:r>
              <a:rPr lang="en-US" sz="1000" i="0" dirty="0" err="1">
                <a:solidFill>
                  <a:srgbClr val="003300"/>
                </a:solidFill>
              </a:rPr>
              <a:t>Bojić</a:t>
            </a:r>
            <a:endParaRPr lang="en-US" sz="1000" i="0" dirty="0">
              <a:solidFill>
                <a:srgbClr val="003300"/>
              </a:solidFill>
            </a:endParaRPr>
          </a:p>
        </p:txBody>
      </p:sp>
      <p:pic>
        <p:nvPicPr>
          <p:cNvPr id="1026" name="Picture 2" descr="C:\Users\snexs\AppData\Local\Temp\Photo Miroslav Savic.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5227" y="1746300"/>
            <a:ext cx="1286824" cy="1310070"/>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87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1C00905B-24FA-7D42-A40D-DF874B9A17BB}"/>
              </a:ext>
            </a:extLst>
          </p:cNvPr>
          <p:cNvSpPr txBox="1">
            <a:spLocks/>
          </p:cNvSpPr>
          <p:nvPr/>
        </p:nvSpPr>
        <p:spPr>
          <a:xfrm>
            <a:off x="1" y="300578"/>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3600" b="1" dirty="0">
                <a:solidFill>
                  <a:srgbClr val="7030A0"/>
                </a:solidFill>
              </a:rPr>
              <a:t>Oprema</a:t>
            </a:r>
            <a:endParaRPr lang="en-US" sz="3600" b="1" dirty="0">
              <a:solidFill>
                <a:srgbClr val="7030A0"/>
              </a:solidFill>
            </a:endParaRPr>
          </a:p>
        </p:txBody>
      </p:sp>
      <p:sp>
        <p:nvSpPr>
          <p:cNvPr id="3" name="TextBox 2"/>
          <p:cNvSpPr txBox="1"/>
          <p:nvPr/>
        </p:nvSpPr>
        <p:spPr>
          <a:xfrm>
            <a:off x="314532" y="1956401"/>
            <a:ext cx="261668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sr-Latn-RS" sz="2400" i="0" u="none" strike="noStrike" cap="none" spc="0" normalizeH="0" baseline="0" dirty="0">
                <a:ln>
                  <a:noFill/>
                </a:ln>
                <a:solidFill>
                  <a:srgbClr val="003300"/>
                </a:solidFill>
                <a:effectLst/>
                <a:uFillTx/>
                <a:latin typeface="+mn-lt"/>
                <a:ea typeface="+mn-ea"/>
                <a:cs typeface="+mn-cs"/>
                <a:sym typeface="Gill Sans Light"/>
              </a:rPr>
              <a:t>Katalog opreme</a:t>
            </a:r>
            <a:r>
              <a:rPr kumimoji="0" lang="sr-Latn-RS" sz="2400" i="0" u="none" strike="noStrike" cap="none" spc="0" normalizeH="0" dirty="0">
                <a:ln>
                  <a:noFill/>
                </a:ln>
                <a:solidFill>
                  <a:srgbClr val="003300"/>
                </a:solidFill>
                <a:effectLst/>
                <a:uFillTx/>
                <a:latin typeface="+mn-lt"/>
                <a:ea typeface="+mn-ea"/>
                <a:cs typeface="+mn-cs"/>
                <a:sym typeface="Gill Sans Light"/>
              </a:rPr>
              <a:t> </a:t>
            </a:r>
            <a:br>
              <a:rPr kumimoji="0" lang="sr-Latn-RS" sz="2400" i="0" u="none" strike="noStrike" cap="none" spc="0" normalizeH="0" dirty="0">
                <a:ln>
                  <a:noFill/>
                </a:ln>
                <a:solidFill>
                  <a:srgbClr val="003300"/>
                </a:solidFill>
                <a:effectLst/>
                <a:uFillTx/>
                <a:latin typeface="+mn-lt"/>
                <a:ea typeface="+mn-ea"/>
                <a:cs typeface="+mn-cs"/>
                <a:sym typeface="Gill Sans Light"/>
              </a:rPr>
            </a:br>
            <a:r>
              <a:rPr kumimoji="0" lang="sr-Latn-RS" sz="2400" i="0" u="none" strike="noStrike" cap="none" spc="0" normalizeH="0" dirty="0">
                <a:ln>
                  <a:noFill/>
                </a:ln>
                <a:solidFill>
                  <a:srgbClr val="003300"/>
                </a:solidFill>
                <a:effectLst/>
                <a:uFillTx/>
                <a:latin typeface="+mn-lt"/>
                <a:ea typeface="+mn-ea"/>
                <a:cs typeface="+mn-cs"/>
                <a:sym typeface="Gill Sans Light"/>
              </a:rPr>
              <a:t>(</a:t>
            </a:r>
            <a:r>
              <a:rPr kumimoji="0" lang="sr-Latn-RS" sz="2400" b="1" i="0" u="none" strike="noStrike" cap="none" spc="0" normalizeH="0" dirty="0">
                <a:ln>
                  <a:noFill/>
                </a:ln>
                <a:solidFill>
                  <a:srgbClr val="7E8DA3"/>
                </a:solidFill>
                <a:effectLst/>
                <a:uFillTx/>
                <a:latin typeface="+mn-lt"/>
                <a:ea typeface="+mn-ea"/>
                <a:cs typeface="+mn-cs"/>
                <a:sym typeface="Gill Sans Light"/>
                <a:hlinkClick r:id="rId2"/>
              </a:rPr>
              <a:t>link</a:t>
            </a:r>
            <a:r>
              <a:rPr kumimoji="0" lang="sr-Latn-RS" sz="2400" i="0" u="none" strike="noStrike" cap="none" spc="0" normalizeH="0" dirty="0">
                <a:ln>
                  <a:noFill/>
                </a:ln>
                <a:solidFill>
                  <a:srgbClr val="003300"/>
                </a:solidFill>
                <a:effectLst/>
                <a:uFillTx/>
                <a:latin typeface="+mn-lt"/>
                <a:ea typeface="+mn-ea"/>
                <a:cs typeface="+mn-cs"/>
                <a:sym typeface="Gill Sans Light"/>
              </a:rPr>
              <a:t>)</a:t>
            </a:r>
            <a:endParaRPr kumimoji="0" lang="en-US" sz="2400" i="0" u="none" strike="noStrike" cap="none" spc="0" normalizeH="0" baseline="0" dirty="0">
              <a:ln>
                <a:noFill/>
              </a:ln>
              <a:solidFill>
                <a:srgbClr val="003300"/>
              </a:solidFill>
              <a:effectLst/>
              <a:uFillTx/>
              <a:latin typeface="+mn-lt"/>
              <a:ea typeface="+mn-ea"/>
              <a:cs typeface="+mn-cs"/>
              <a:sym typeface="Gill Sans Light"/>
            </a:endParaRP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7181" y="2017958"/>
            <a:ext cx="1785411" cy="2680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7910" y="2017956"/>
            <a:ext cx="1785412" cy="2680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388" y="7520134"/>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3349" y="7520135"/>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823" y="5058311"/>
            <a:ext cx="3149242" cy="21016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43349" y="5058310"/>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1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03341653"/>
              </p:ext>
            </p:extLst>
          </p:nvPr>
        </p:nvGraphicFramePr>
        <p:xfrm>
          <a:off x="560632" y="1890460"/>
          <a:ext cx="6439999" cy="8229600"/>
        </p:xfrm>
        <a:graphic>
          <a:graphicData uri="http://schemas.openxmlformats.org/drawingml/2006/table">
            <a:tbl>
              <a:tblPr firstRow="1" firstCol="1" bandRow="1">
                <a:tableStyleId>{5940675A-B579-460E-94D1-54222C63F5DA}</a:tableStyleId>
              </a:tblPr>
              <a:tblGrid>
                <a:gridCol w="843278">
                  <a:extLst>
                    <a:ext uri="{9D8B030D-6E8A-4147-A177-3AD203B41FA5}">
                      <a16:colId xmlns:a16="http://schemas.microsoft.com/office/drawing/2014/main" xmlns="" val="20000"/>
                    </a:ext>
                  </a:extLst>
                </a:gridCol>
                <a:gridCol w="5596721">
                  <a:extLst>
                    <a:ext uri="{9D8B030D-6E8A-4147-A177-3AD203B41FA5}">
                      <a16:colId xmlns:a16="http://schemas.microsoft.com/office/drawing/2014/main" xmlns="" val="20001"/>
                    </a:ext>
                  </a:extLst>
                </a:gridCol>
              </a:tblGrid>
              <a:tr h="1053588">
                <a:tc>
                  <a:txBody>
                    <a:bodyPr/>
                    <a:lstStyle/>
                    <a:p>
                      <a:pPr algn="l">
                        <a:spcAft>
                          <a:spcPts val="0"/>
                        </a:spcAft>
                      </a:pPr>
                      <a:r>
                        <a:rPr lang="sr-Latn-RS" sz="1100" kern="1200" dirty="0">
                          <a:solidFill>
                            <a:srgbClr val="7030A0"/>
                          </a:solidFill>
                          <a:effectLst/>
                          <a:latin typeface="+mj-lt"/>
                        </a:rPr>
                        <a:t>Saradnje:</a:t>
                      </a:r>
                      <a:endParaRPr lang="en-US" sz="11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1100" dirty="0" err="1" smtClean="0">
                          <a:solidFill>
                            <a:srgbClr val="7030A0"/>
                          </a:solidFill>
                          <a:effectLst/>
                          <a:latin typeface="+mj-lt"/>
                          <a:ea typeface="Calibri"/>
                          <a:cs typeface="Times New Roman"/>
                        </a:rPr>
                        <a:t>Univerzitet</a:t>
                      </a:r>
                      <a:r>
                        <a:rPr lang="en-US" sz="1100" dirty="0" smtClean="0">
                          <a:solidFill>
                            <a:srgbClr val="7030A0"/>
                          </a:solidFill>
                          <a:effectLst/>
                          <a:latin typeface="+mj-lt"/>
                          <a:ea typeface="Calibri"/>
                          <a:cs typeface="Times New Roman"/>
                        </a:rPr>
                        <a:t> u </a:t>
                      </a:r>
                      <a:r>
                        <a:rPr lang="en-US" sz="1100" dirty="0" err="1" smtClean="0">
                          <a:solidFill>
                            <a:srgbClr val="7030A0"/>
                          </a:solidFill>
                          <a:effectLst/>
                          <a:latin typeface="+mj-lt"/>
                          <a:ea typeface="Calibri"/>
                          <a:cs typeface="Times New Roman"/>
                        </a:rPr>
                        <a:t>Beogradu</a:t>
                      </a:r>
                      <a:r>
                        <a:rPr lang="en-US" sz="1100" dirty="0" smtClean="0">
                          <a:solidFill>
                            <a:srgbClr val="7030A0"/>
                          </a:solidFill>
                          <a:effectLst/>
                          <a:latin typeface="+mj-lt"/>
                          <a:ea typeface="Calibri"/>
                          <a:cs typeface="Times New Roman"/>
                        </a:rPr>
                        <a:t> – </a:t>
                      </a:r>
                      <a:r>
                        <a:rPr lang="en-US" sz="1100" dirty="0" err="1" smtClean="0">
                          <a:solidFill>
                            <a:srgbClr val="7030A0"/>
                          </a:solidFill>
                          <a:effectLst/>
                          <a:latin typeface="+mj-lt"/>
                          <a:ea typeface="Calibri"/>
                          <a:cs typeface="Times New Roman"/>
                        </a:rPr>
                        <a:t>Farmaceutski</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fakultet</a:t>
                      </a:r>
                      <a:r>
                        <a:rPr lang="en-US" sz="1100" dirty="0" smtClean="0">
                          <a:solidFill>
                            <a:srgbClr val="7030A0"/>
                          </a:solidFill>
                          <a:effectLst/>
                          <a:latin typeface="+mj-lt"/>
                          <a:ea typeface="Calibri"/>
                          <a:cs typeface="Times New Roman"/>
                        </a:rPr>
                        <a:t> –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Bojan</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Marković</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Vladimir </a:t>
                      </a:r>
                      <a:r>
                        <a:rPr lang="en-US" sz="1100" dirty="0" err="1" smtClean="0">
                          <a:solidFill>
                            <a:srgbClr val="7030A0"/>
                          </a:solidFill>
                          <a:effectLst/>
                          <a:latin typeface="+mj-lt"/>
                          <a:ea typeface="Calibri"/>
                          <a:cs typeface="Times New Roman"/>
                        </a:rPr>
                        <a:t>Dobričić</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istraživačke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grupe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Snežane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Savić</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Marina </a:t>
                      </a:r>
                      <a:r>
                        <a:rPr lang="en-US" sz="1100" dirty="0" err="1" smtClean="0">
                          <a:solidFill>
                            <a:srgbClr val="7030A0"/>
                          </a:solidFill>
                          <a:effectLst/>
                          <a:latin typeface="+mj-lt"/>
                          <a:ea typeface="Calibri"/>
                          <a:cs typeface="Times New Roman"/>
                        </a:rPr>
                        <a:t>Jukića</a:t>
                      </a:r>
                      <a:endParaRPr lang="en-US" sz="1100" dirty="0" smtClean="0">
                        <a:solidFill>
                          <a:srgbClr val="7030A0"/>
                        </a:solidFill>
                        <a:effectLst/>
                        <a:latin typeface="+mj-lt"/>
                        <a:ea typeface="Calibri"/>
                        <a:cs typeface="Times New Roman"/>
                      </a:endParaRPr>
                    </a:p>
                    <a:p>
                      <a:pPr marL="0" lvl="0" indent="0" algn="l">
                        <a:buFont typeface="+mj-lt"/>
                        <a:buNone/>
                      </a:pPr>
                      <a:r>
                        <a:rPr lang="en-US" sz="1100" dirty="0" err="1" smtClean="0">
                          <a:solidFill>
                            <a:srgbClr val="7030A0"/>
                          </a:solidFill>
                          <a:effectLst/>
                          <a:latin typeface="+mj-lt"/>
                          <a:ea typeface="Calibri"/>
                          <a:cs typeface="Times New Roman"/>
                        </a:rPr>
                        <a:t>Institut</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za</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nuklearne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nauke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Vinča</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Srbija</a:t>
                      </a:r>
                      <a:endParaRPr lang="en-US" sz="1100" dirty="0" smtClean="0">
                        <a:solidFill>
                          <a:srgbClr val="7030A0"/>
                        </a:solidFill>
                        <a:effectLst/>
                        <a:latin typeface="+mj-lt"/>
                        <a:ea typeface="Calibri"/>
                        <a:cs typeface="Times New Roman"/>
                      </a:endParaRPr>
                    </a:p>
                    <a:p>
                      <a:pPr marL="0" lvl="0" indent="0" algn="l">
                        <a:buFont typeface="+mj-lt"/>
                        <a:buNone/>
                      </a:pPr>
                      <a:r>
                        <a:rPr lang="en-US" sz="1100" dirty="0" err="1" smtClean="0">
                          <a:solidFill>
                            <a:srgbClr val="7030A0"/>
                          </a:solidFill>
                          <a:effectLst/>
                          <a:latin typeface="+mj-lt"/>
                          <a:ea typeface="Calibri"/>
                          <a:cs typeface="Times New Roman"/>
                        </a:rPr>
                        <a:t>Medicinski</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Univerzitet</a:t>
                      </a:r>
                      <a:r>
                        <a:rPr lang="en-US" sz="1100" dirty="0" smtClean="0">
                          <a:solidFill>
                            <a:srgbClr val="7030A0"/>
                          </a:solidFill>
                          <a:effectLst/>
                          <a:latin typeface="+mj-lt"/>
                          <a:ea typeface="Calibri"/>
                          <a:cs typeface="Times New Roman"/>
                        </a:rPr>
                        <a:t> u </a:t>
                      </a:r>
                      <a:r>
                        <a:rPr lang="en-US" sz="1100" dirty="0" err="1" smtClean="0">
                          <a:solidFill>
                            <a:srgbClr val="7030A0"/>
                          </a:solidFill>
                          <a:effectLst/>
                          <a:latin typeface="+mj-lt"/>
                          <a:ea typeface="Calibri"/>
                          <a:cs typeface="Times New Roman"/>
                        </a:rPr>
                        <a:t>Beču</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Austrija</a:t>
                      </a:r>
                      <a:endParaRPr lang="en-US" sz="1100" dirty="0" smtClean="0">
                        <a:solidFill>
                          <a:srgbClr val="7030A0"/>
                        </a:solidFill>
                        <a:effectLst/>
                        <a:latin typeface="+mj-lt"/>
                        <a:ea typeface="Calibri"/>
                        <a:cs typeface="Times New Roman"/>
                      </a:endParaRPr>
                    </a:p>
                    <a:p>
                      <a:pPr marL="0" lvl="0" indent="0" algn="l">
                        <a:buFont typeface="+mj-lt"/>
                        <a:buNone/>
                      </a:pPr>
                      <a:r>
                        <a:rPr lang="en-US" sz="1100" dirty="0" err="1" smtClean="0">
                          <a:solidFill>
                            <a:srgbClr val="7030A0"/>
                          </a:solidFill>
                          <a:effectLst/>
                          <a:latin typeface="+mj-lt"/>
                          <a:ea typeface="Calibri"/>
                          <a:cs typeface="Times New Roman"/>
                        </a:rPr>
                        <a:t>Univerzitet</a:t>
                      </a:r>
                      <a:r>
                        <a:rPr lang="en-US" sz="1100" dirty="0" smtClean="0">
                          <a:solidFill>
                            <a:srgbClr val="7030A0"/>
                          </a:solidFill>
                          <a:effectLst/>
                          <a:latin typeface="+mj-lt"/>
                          <a:ea typeface="Calibri"/>
                          <a:cs typeface="Times New Roman"/>
                        </a:rPr>
                        <a:t> u </a:t>
                      </a:r>
                      <a:r>
                        <a:rPr lang="en-US" sz="1100" dirty="0" err="1" smtClean="0">
                          <a:solidFill>
                            <a:srgbClr val="7030A0"/>
                          </a:solidFill>
                          <a:effectLst/>
                          <a:latin typeface="+mj-lt"/>
                          <a:ea typeface="Calibri"/>
                          <a:cs typeface="Times New Roman"/>
                        </a:rPr>
                        <a:t>Torontu</a:t>
                      </a:r>
                      <a:r>
                        <a:rPr lang="en-US" sz="1100" dirty="0" smtClean="0">
                          <a:solidFill>
                            <a:srgbClr val="7030A0"/>
                          </a:solidFill>
                          <a:effectLst/>
                          <a:latin typeface="+mj-lt"/>
                          <a:ea typeface="Calibri"/>
                          <a:cs typeface="Times New Roman"/>
                        </a:rPr>
                        <a:t> i Campbell Family </a:t>
                      </a:r>
                      <a:r>
                        <a:rPr lang="en-US" sz="1100" dirty="0" err="1" smtClean="0">
                          <a:solidFill>
                            <a:srgbClr val="7030A0"/>
                          </a:solidFill>
                          <a:effectLst/>
                          <a:latin typeface="+mj-lt"/>
                          <a:ea typeface="Calibri"/>
                          <a:cs typeface="Times New Roman"/>
                        </a:rPr>
                        <a:t>istraživački</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institut</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za</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mentalno</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zdravlje</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Kanada</a:t>
                      </a:r>
                      <a:endParaRPr lang="en-US" sz="1100" dirty="0" smtClean="0">
                        <a:solidFill>
                          <a:srgbClr val="7030A0"/>
                        </a:solidFill>
                        <a:effectLst/>
                        <a:latin typeface="+mj-lt"/>
                        <a:ea typeface="Calibri"/>
                        <a:cs typeface="Times New Roman"/>
                      </a:endParaRPr>
                    </a:p>
                    <a:p>
                      <a:pPr marL="0" lvl="0" indent="0" algn="l">
                        <a:buFont typeface="+mj-lt"/>
                        <a:buNone/>
                      </a:pPr>
                      <a:r>
                        <a:rPr lang="en-US" sz="1100" dirty="0" err="1" smtClean="0">
                          <a:solidFill>
                            <a:srgbClr val="7030A0"/>
                          </a:solidFill>
                          <a:effectLst/>
                          <a:latin typeface="+mj-lt"/>
                          <a:ea typeface="Calibri"/>
                          <a:cs typeface="Times New Roman"/>
                        </a:rPr>
                        <a:t>Univerzitet</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Vinskonsin-Milvoki</a:t>
                      </a:r>
                      <a:r>
                        <a:rPr lang="en-US" sz="1100" dirty="0" smtClean="0">
                          <a:solidFill>
                            <a:srgbClr val="7030A0"/>
                          </a:solidFill>
                          <a:effectLst/>
                          <a:latin typeface="+mj-lt"/>
                          <a:ea typeface="Calibri"/>
                          <a:cs typeface="Times New Roman"/>
                        </a:rPr>
                        <a:t>, SAD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100" b="0" kern="1200" dirty="0">
                          <a:solidFill>
                            <a:srgbClr val="003300"/>
                          </a:solidFill>
                          <a:effectLst/>
                          <a:latin typeface="Gill Sans Light (Body)"/>
                          <a:ea typeface="Times New Roman"/>
                          <a:cs typeface="Arial"/>
                        </a:rPr>
                        <a:t>Odabrane publikacije</a:t>
                      </a:r>
                      <a:endParaRPr lang="sr-Latn-RS" sz="1100" b="0" dirty="0">
                        <a:solidFill>
                          <a:srgbClr val="003300"/>
                        </a:solidFill>
                        <a:effectLst/>
                        <a:latin typeface="Gill Sans Light (Body)"/>
                        <a:ea typeface="Times New Roman"/>
                        <a:cs typeface="Times New Roman"/>
                      </a:endParaRPr>
                    </a:p>
                    <a:p>
                      <a:pPr algn="l">
                        <a:spcAft>
                          <a:spcPts val="0"/>
                        </a:spcAft>
                      </a:pPr>
                      <a:endParaRPr lang="en-US" sz="11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Andronis C, Silva JP, Lekka E, Virvilis V, Carmo H, Bampali K, Ernst M, Hu Y, Loryan I, Richard J, Carvalho F,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Molecular basis of mood and cognitive adverse events elucidated via a combination of pharmacovigilance data mining and functional enrichment analysis. Arch Toxicol. 2020;94:2829-2845.</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Sieghart W,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International Union of Basic and Clinical Pharmacology. CVI: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 Subtype- and Function-selective Ligands: Key Issues in Translation to Humans. Pharmacol Rev. 2018;70:836-878.</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Mitrović JR, </a:t>
                      </a:r>
                      <a:r>
                        <a:rPr lang="sr-Latn-RS" sz="1100" b="1" i="0" u="none" strike="noStrike" cap="none" spc="0" baseline="0" dirty="0" smtClean="0">
                          <a:ln>
                            <a:noFill/>
                          </a:ln>
                          <a:solidFill>
                            <a:srgbClr val="003300"/>
                          </a:solidFill>
                          <a:effectLst/>
                          <a:uFillTx/>
                          <a:latin typeface="+mn-lt"/>
                          <a:ea typeface="+mn-ea"/>
                          <a:cs typeface="+mn-cs"/>
                          <a:sym typeface="Gill Sans"/>
                        </a:rPr>
                        <a:t>Divović B</a:t>
                      </a:r>
                      <a:r>
                        <a:rPr lang="sr-Latn-RS" sz="1100" b="0" i="0" u="none" strike="noStrike" cap="none" spc="0" baseline="0" dirty="0" smtClean="0">
                          <a:ln>
                            <a:noFill/>
                          </a:ln>
                          <a:solidFill>
                            <a:srgbClr val="003300"/>
                          </a:solidFill>
                          <a:effectLst/>
                          <a:uFillTx/>
                          <a:latin typeface="+mn-lt"/>
                          <a:ea typeface="+mn-ea"/>
                          <a:cs typeface="+mn-cs"/>
                          <a:sym typeface="Gill Sans"/>
                        </a:rPr>
                        <a:t>, Knutson DE, Đoković JB, Vulić PJ, Randjelović DV, Dobričić VD, Čalija BR,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Savić SD. Nanocrystal dispersion of DK-I-56-1, a poorly soluble pyrazoloquinolinone positive modulator of α6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Formulation approach toward improved in vivo performance. Eur J Pharm Sci. 2020;152:105432.</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Knutson DE, Kodali R, </a:t>
                      </a:r>
                      <a:r>
                        <a:rPr lang="sr-Latn-RS" sz="1100" b="1" i="0" u="none" strike="noStrike" cap="none" spc="0" baseline="0" dirty="0" smtClean="0">
                          <a:ln>
                            <a:noFill/>
                          </a:ln>
                          <a:solidFill>
                            <a:srgbClr val="7030A0"/>
                          </a:solidFill>
                          <a:effectLst/>
                          <a:uFillTx/>
                          <a:latin typeface="+mn-lt"/>
                          <a:ea typeface="+mn-ea"/>
                          <a:cs typeface="+mn-cs"/>
                          <a:sym typeface="Gill Sans"/>
                        </a:rPr>
                        <a:t>Divović B</a:t>
                      </a:r>
                      <a:r>
                        <a:rPr lang="sr-Latn-RS" sz="1100" b="0" i="0" u="none" strike="noStrike" cap="none" spc="0" baseline="0" dirty="0" smtClean="0">
                          <a:ln>
                            <a:noFill/>
                          </a:ln>
                          <a:solidFill>
                            <a:srgbClr val="7030A0"/>
                          </a:solidFill>
                          <a:effectLst/>
                          <a:uFillTx/>
                          <a:latin typeface="+mn-lt"/>
                          <a:ea typeface="+mn-ea"/>
                          <a:cs typeface="+mn-cs"/>
                          <a:sym typeface="Gill Sans"/>
                        </a:rPr>
                        <a:t>, Treven M, Stephen MR, Zahn NM, Dobričić V, Huber AT, Meirelles MA, Verma RS, Wimmer L, Witzigmann C, Arnold LA, Chiou LC, Ernst M, Mihovilovic MD,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Sieghart W, Cook JM. Design and Synthesis of Novel Deuterated Ligands Functionally Selective for the γ-Aminobutyric Acid Type A Receptor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 α6 Subtype with Improved Metabolic Stability and Enhanced Bioavailability. J Med Chem. 2018;61:2422-2446. </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Vasović D, </a:t>
                      </a:r>
                      <a:r>
                        <a:rPr lang="sr-Latn-RS" sz="1100" b="1" i="0" u="none" strike="noStrike" cap="none" spc="0" baseline="0" dirty="0" smtClean="0">
                          <a:ln>
                            <a:noFill/>
                          </a:ln>
                          <a:solidFill>
                            <a:srgbClr val="003300"/>
                          </a:solidFill>
                          <a:effectLst/>
                          <a:uFillTx/>
                          <a:latin typeface="+mn-lt"/>
                          <a:ea typeface="+mn-ea"/>
                          <a:cs typeface="+mn-cs"/>
                          <a:sym typeface="Gill Sans"/>
                        </a:rPr>
                        <a:t>Divović B</a:t>
                      </a:r>
                      <a:r>
                        <a:rPr lang="sr-Latn-RS" sz="1100" b="0" i="0" u="none" strike="noStrike" cap="none" spc="0" baseline="0" dirty="0" smtClean="0">
                          <a:ln>
                            <a:noFill/>
                          </a:ln>
                          <a:solidFill>
                            <a:srgbClr val="003300"/>
                          </a:solidFill>
                          <a:effectLst/>
                          <a:uFillTx/>
                          <a:latin typeface="+mn-lt"/>
                          <a:ea typeface="+mn-ea"/>
                          <a:cs typeface="+mn-cs"/>
                          <a:sym typeface="Gill Sans"/>
                        </a:rPr>
                        <a:t>, Treven M, Knutson DE, Steudle F, Scholze P, </a:t>
                      </a:r>
                      <a:r>
                        <a:rPr lang="sr-Latn-RS" sz="1100" b="1" i="0" u="none" strike="noStrike" cap="none" spc="0" baseline="0" dirty="0" smtClean="0">
                          <a:ln>
                            <a:noFill/>
                          </a:ln>
                          <a:solidFill>
                            <a:srgbClr val="003300"/>
                          </a:solidFill>
                          <a:effectLst/>
                          <a:uFillTx/>
                          <a:latin typeface="+mn-lt"/>
                          <a:ea typeface="+mn-ea"/>
                          <a:cs typeface="+mn-cs"/>
                          <a:sym typeface="Gill Sans"/>
                        </a:rPr>
                        <a:t>Obradović A</a:t>
                      </a:r>
                      <a:r>
                        <a:rPr lang="sr-Latn-RS" sz="1100" b="0" i="0" u="none" strike="noStrike" cap="none" spc="0" baseline="0" dirty="0" smtClean="0">
                          <a:ln>
                            <a:noFill/>
                          </a:ln>
                          <a:solidFill>
                            <a:srgbClr val="003300"/>
                          </a:solidFill>
                          <a:effectLst/>
                          <a:uFillTx/>
                          <a:latin typeface="+mn-lt"/>
                          <a:ea typeface="+mn-ea"/>
                          <a:cs typeface="+mn-cs"/>
                          <a:sym typeface="Gill Sans"/>
                        </a:rPr>
                        <a:t>, Fabjan J, Brković B, Sieghart W, Ernst M,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Trigeminal neuropathic pain development and maintenance in rats are suppressed by a positive modulator of α6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Eur J Pain. 2019;23:973-984.</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Prevot TD, Li G, </a:t>
                      </a:r>
                      <a:r>
                        <a:rPr lang="sr-Latn-RS" sz="1100" b="1" i="0" u="none" strike="noStrike" cap="none" spc="0" baseline="0" dirty="0" smtClean="0">
                          <a:ln>
                            <a:noFill/>
                          </a:ln>
                          <a:solidFill>
                            <a:srgbClr val="7030A0"/>
                          </a:solidFill>
                          <a:effectLst/>
                          <a:uFillTx/>
                          <a:latin typeface="+mn-lt"/>
                          <a:ea typeface="+mn-ea"/>
                          <a:cs typeface="+mn-cs"/>
                          <a:sym typeface="Gill Sans"/>
                        </a:rPr>
                        <a:t>Vidojevic A</a:t>
                      </a:r>
                      <a:r>
                        <a:rPr lang="sr-Latn-RS" sz="1100" b="0" i="0" u="none" strike="noStrike" cap="none" spc="0" baseline="0" dirty="0" smtClean="0">
                          <a:ln>
                            <a:noFill/>
                          </a:ln>
                          <a:solidFill>
                            <a:srgbClr val="7030A0"/>
                          </a:solidFill>
                          <a:effectLst/>
                          <a:uFillTx/>
                          <a:latin typeface="+mn-lt"/>
                          <a:ea typeface="+mn-ea"/>
                          <a:cs typeface="+mn-cs"/>
                          <a:sym typeface="Gill Sans"/>
                        </a:rPr>
                        <a:t>, Misquitta KA, Fee C, </a:t>
                      </a:r>
                      <a:r>
                        <a:rPr lang="sr-Latn-RS" sz="1100" b="1" i="0" u="none" strike="noStrike" cap="none" spc="0" baseline="0" dirty="0" smtClean="0">
                          <a:ln>
                            <a:noFill/>
                          </a:ln>
                          <a:solidFill>
                            <a:srgbClr val="7030A0"/>
                          </a:solidFill>
                          <a:effectLst/>
                          <a:uFillTx/>
                          <a:latin typeface="+mn-lt"/>
                          <a:ea typeface="+mn-ea"/>
                          <a:cs typeface="+mn-cs"/>
                          <a:sym typeface="Gill Sans"/>
                        </a:rPr>
                        <a:t>Santrac A</a:t>
                      </a:r>
                      <a:r>
                        <a:rPr lang="sr-Latn-RS" sz="1100" b="0" i="0" u="none" strike="noStrike" cap="none" spc="0" baseline="0" dirty="0" smtClean="0">
                          <a:ln>
                            <a:noFill/>
                          </a:ln>
                          <a:solidFill>
                            <a:srgbClr val="7030A0"/>
                          </a:solidFill>
                          <a:effectLst/>
                          <a:uFillTx/>
                          <a:latin typeface="+mn-lt"/>
                          <a:ea typeface="+mn-ea"/>
                          <a:cs typeface="+mn-cs"/>
                          <a:sym typeface="Gill Sans"/>
                        </a:rPr>
                        <a:t>, Knutson DE, Stephen MR, Kodali R, Zahn NM, Arnold LA, Scholze P, Fisher JL, Marković BD, Banasr M, Cook JM, </a:t>
                      </a:r>
                      <a:r>
                        <a:rPr lang="sr-Latn-RS" sz="1100" b="1" i="0" u="none" strike="noStrike" cap="none" spc="0" baseline="0" dirty="0" smtClean="0">
                          <a:ln>
                            <a:noFill/>
                          </a:ln>
                          <a:solidFill>
                            <a:srgbClr val="7030A0"/>
                          </a:solidFill>
                          <a:effectLst/>
                          <a:uFillTx/>
                          <a:latin typeface="+mn-lt"/>
                          <a:ea typeface="+mn-ea"/>
                          <a:cs typeface="+mn-cs"/>
                          <a:sym typeface="Gill Sans"/>
                        </a:rPr>
                        <a:t>Savic M</a:t>
                      </a:r>
                      <a:r>
                        <a:rPr lang="sr-Latn-RS" sz="1100" b="0" i="0" u="none" strike="noStrike" cap="none" spc="0" baseline="0" dirty="0" smtClean="0">
                          <a:ln>
                            <a:noFill/>
                          </a:ln>
                          <a:solidFill>
                            <a:srgbClr val="7030A0"/>
                          </a:solidFill>
                          <a:effectLst/>
                          <a:uFillTx/>
                          <a:latin typeface="+mn-lt"/>
                          <a:ea typeface="+mn-ea"/>
                          <a:cs typeface="+mn-cs"/>
                          <a:sym typeface="Gill Sans"/>
                        </a:rPr>
                        <a:t>, Sibille E. Novel Benzodiazepine-Like Ligands with Various Anxiolytic, Antidepressant, or Pro-Cognitive Profiles. Mol Neuropsychiatry. </a:t>
                      </a:r>
                      <a:br>
                        <a:rPr lang="sr-Latn-RS" sz="1100" b="0" i="0" u="none" strike="noStrike" cap="none" spc="0" baseline="0" dirty="0" smtClean="0">
                          <a:ln>
                            <a:noFill/>
                          </a:ln>
                          <a:solidFill>
                            <a:srgbClr val="7030A0"/>
                          </a:solidFill>
                          <a:effectLst/>
                          <a:uFillTx/>
                          <a:latin typeface="+mn-lt"/>
                          <a:ea typeface="+mn-ea"/>
                          <a:cs typeface="+mn-cs"/>
                          <a:sym typeface="Gill Sans"/>
                        </a:rPr>
                      </a:br>
                      <a:r>
                        <a:rPr lang="sr-Latn-RS" sz="1100" b="0" i="0" u="none" strike="noStrike" cap="none" spc="0" baseline="0" dirty="0" smtClean="0">
                          <a:ln>
                            <a:noFill/>
                          </a:ln>
                          <a:solidFill>
                            <a:srgbClr val="7030A0"/>
                          </a:solidFill>
                          <a:effectLst/>
                          <a:uFillTx/>
                          <a:latin typeface="+mn-lt"/>
                          <a:ea typeface="+mn-ea"/>
                          <a:cs typeface="+mn-cs"/>
                          <a:sym typeface="Gill Sans"/>
                        </a:rPr>
                        <a:t>2019;5:84-97.</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003300"/>
                          </a:solidFill>
                          <a:effectLst/>
                          <a:uFillTx/>
                          <a:latin typeface="+mn-lt"/>
                          <a:ea typeface="+mn-ea"/>
                          <a:cs typeface="+mn-cs"/>
                          <a:sym typeface="Gill Sans"/>
                        </a:rPr>
                        <a:t>Batinić B</a:t>
                      </a:r>
                      <a:r>
                        <a:rPr lang="sr-Latn-RS" sz="1100" b="0" i="0" u="none" strike="noStrike" cap="none" spc="0" baseline="0" dirty="0" smtClean="0">
                          <a:ln>
                            <a:noFill/>
                          </a:ln>
                          <a:solidFill>
                            <a:srgbClr val="003300"/>
                          </a:solidFill>
                          <a:effectLst/>
                          <a:uFillTx/>
                          <a:latin typeface="+mn-lt"/>
                          <a:ea typeface="+mn-ea"/>
                          <a:cs typeface="+mn-cs"/>
                          <a:sym typeface="Gill Sans"/>
                        </a:rPr>
                        <a:t>, </a:t>
                      </a:r>
                      <a:r>
                        <a:rPr lang="sr-Latn-RS" sz="1100" b="1" i="0" u="none" strike="noStrike" cap="none" spc="0" baseline="0" dirty="0" smtClean="0">
                          <a:ln>
                            <a:noFill/>
                          </a:ln>
                          <a:solidFill>
                            <a:srgbClr val="003300"/>
                          </a:solidFill>
                          <a:effectLst/>
                          <a:uFillTx/>
                          <a:latin typeface="+mn-lt"/>
                          <a:ea typeface="+mn-ea"/>
                          <a:cs typeface="+mn-cs"/>
                          <a:sym typeface="Gill Sans"/>
                        </a:rPr>
                        <a:t>Santrač A</a:t>
                      </a:r>
                      <a:r>
                        <a:rPr lang="sr-Latn-RS" sz="1100" b="0" i="0" u="none" strike="noStrike" cap="none" spc="0" baseline="0" dirty="0" smtClean="0">
                          <a:ln>
                            <a:noFill/>
                          </a:ln>
                          <a:solidFill>
                            <a:srgbClr val="003300"/>
                          </a:solidFill>
                          <a:effectLst/>
                          <a:uFillTx/>
                          <a:latin typeface="+mn-lt"/>
                          <a:ea typeface="+mn-ea"/>
                          <a:cs typeface="+mn-cs"/>
                          <a:sym typeface="Gill Sans"/>
                        </a:rPr>
                        <a:t>, </a:t>
                      </a:r>
                      <a:r>
                        <a:rPr lang="sr-Latn-RS" sz="1100" b="1" i="0" u="none" strike="noStrike" cap="none" spc="0" baseline="0" dirty="0" smtClean="0">
                          <a:ln>
                            <a:noFill/>
                          </a:ln>
                          <a:solidFill>
                            <a:srgbClr val="003300"/>
                          </a:solidFill>
                          <a:effectLst/>
                          <a:uFillTx/>
                          <a:latin typeface="+mn-lt"/>
                          <a:ea typeface="+mn-ea"/>
                          <a:cs typeface="+mn-cs"/>
                          <a:sym typeface="Gill Sans"/>
                        </a:rPr>
                        <a:t>Jančić I</a:t>
                      </a:r>
                      <a:r>
                        <a:rPr lang="sr-Latn-RS" sz="1100" b="0" i="0" u="none" strike="noStrike" cap="none" spc="0" baseline="0" dirty="0" smtClean="0">
                          <a:ln>
                            <a:noFill/>
                          </a:ln>
                          <a:solidFill>
                            <a:srgbClr val="003300"/>
                          </a:solidFill>
                          <a:effectLst/>
                          <a:uFillTx/>
                          <a:latin typeface="+mn-lt"/>
                          <a:ea typeface="+mn-ea"/>
                          <a:cs typeface="+mn-cs"/>
                          <a:sym typeface="Gill Sans"/>
                        </a:rPr>
                        <a:t>, Li G, </a:t>
                      </a:r>
                      <a:r>
                        <a:rPr lang="sr-Latn-RS" sz="1100" b="1" i="0" u="none" strike="noStrike" cap="none" spc="0" baseline="0" dirty="0" smtClean="0">
                          <a:ln>
                            <a:noFill/>
                          </a:ln>
                          <a:solidFill>
                            <a:srgbClr val="003300"/>
                          </a:solidFill>
                          <a:effectLst/>
                          <a:uFillTx/>
                          <a:latin typeface="+mn-lt"/>
                          <a:ea typeface="+mn-ea"/>
                          <a:cs typeface="+mn-cs"/>
                          <a:sym typeface="Gill Sans"/>
                        </a:rPr>
                        <a:t>Vidojević A</a:t>
                      </a:r>
                      <a:r>
                        <a:rPr lang="sr-Latn-RS" sz="1100" b="0" i="0" u="none" strike="noStrike" cap="none" spc="0" baseline="0" dirty="0" smtClean="0">
                          <a:ln>
                            <a:noFill/>
                          </a:ln>
                          <a:solidFill>
                            <a:srgbClr val="003300"/>
                          </a:solidFill>
                          <a:effectLst/>
                          <a:uFillTx/>
                          <a:latin typeface="+mn-lt"/>
                          <a:ea typeface="+mn-ea"/>
                          <a:cs typeface="+mn-cs"/>
                          <a:sym typeface="Gill Sans"/>
                        </a:rPr>
                        <a:t>, Marković B,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Positive modulation of α5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in preadolescence prevents reduced locomotor response to amphetamine in adult female but not male rats prenatally exposed to lipopolysaccharide. Int J Dev Neurosci. 2017;61:31-39.</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7030A0"/>
                          </a:solidFill>
                          <a:effectLst/>
                          <a:uFillTx/>
                          <a:latin typeface="+mn-lt"/>
                          <a:ea typeface="+mn-ea"/>
                          <a:cs typeface="+mn-cs"/>
                          <a:sym typeface="Gill Sans"/>
                        </a:rPr>
                        <a:t>Bojić MG</a:t>
                      </a:r>
                      <a:r>
                        <a:rPr lang="sr-Latn-RS" sz="1100" b="0" i="0" u="none" strike="noStrike" cap="none" spc="0" baseline="0" dirty="0" smtClean="0">
                          <a:ln>
                            <a:noFill/>
                          </a:ln>
                          <a:solidFill>
                            <a:srgbClr val="7030A0"/>
                          </a:solidFill>
                          <a:effectLst/>
                          <a:uFillTx/>
                          <a:latin typeface="+mn-lt"/>
                          <a:ea typeface="+mn-ea"/>
                          <a:cs typeface="+mn-cs"/>
                          <a:sym typeface="Gill Sans"/>
                        </a:rPr>
                        <a:t>, Todorović L, </a:t>
                      </a:r>
                      <a:r>
                        <a:rPr lang="sr-Latn-RS" sz="1100" b="1" i="0" u="none" strike="noStrike" cap="none" spc="0" baseline="0" dirty="0" smtClean="0">
                          <a:ln>
                            <a:noFill/>
                          </a:ln>
                          <a:solidFill>
                            <a:srgbClr val="7030A0"/>
                          </a:solidFill>
                          <a:effectLst/>
                          <a:uFillTx/>
                          <a:latin typeface="+mn-lt"/>
                          <a:ea typeface="+mn-ea"/>
                          <a:cs typeface="+mn-cs"/>
                          <a:sym typeface="Gill Sans"/>
                        </a:rPr>
                        <a:t>Santrač A</a:t>
                      </a:r>
                      <a:r>
                        <a:rPr lang="sr-Latn-RS" sz="1100" b="0" i="0" u="none" strike="noStrike" cap="none" spc="0" baseline="0" dirty="0" smtClean="0">
                          <a:ln>
                            <a:noFill/>
                          </a:ln>
                          <a:solidFill>
                            <a:srgbClr val="7030A0"/>
                          </a:solidFill>
                          <a:effectLst/>
                          <a:uFillTx/>
                          <a:latin typeface="+mn-lt"/>
                          <a:ea typeface="+mn-ea"/>
                          <a:cs typeface="+mn-cs"/>
                          <a:sym typeface="Gill Sans"/>
                        </a:rPr>
                        <a:t>, Mian MY, Sharmin D, Cook JM,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Vasodilatory effects of a variety of positive allosteric modulators of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receptors on rat thoracic aorta. Eur J Pharmacol. 2021;899:174023.</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Huang S, Furtmüller R, Clayton T, Huck S, Obradović DI, Ugrešić ND, Sieghart W, Bokonjić DR, Cook JM. Are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containing alpha5 subunits contributing to the sedative properties of benzodiazepine site agonists? Neuropsychopharmacology. 2008;33:332-9.</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indent="-177800" algn="l"/>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Clayton T, Furtmüller R, Gavrilović I, Samardzić J, Savić S, Huck S, Sieghart W, Cook JM. PWZ-029, a compound with moderate inverse agonist, functional selectivity at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receptors containing alpha5 subunits, improves passive, but not active, avoidance learning in rats. Brain Res. 2008;1208:150-9.</a:t>
                      </a:r>
                      <a:endParaRPr lang="en-US" sz="1100" b="0" i="0" u="none" strike="noStrike" cap="none" spc="0" baseline="0" dirty="0">
                        <a:ln>
                          <a:noFill/>
                        </a:ln>
                        <a:solidFill>
                          <a:srgbClr val="7030A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652645" y="857972"/>
            <a:ext cx="4255973"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smtClean="0">
                <a:solidFill>
                  <a:srgbClr val="7030A0"/>
                </a:solidFill>
              </a:rPr>
              <a:t>PROF. </a:t>
            </a:r>
            <a:r>
              <a:rPr lang="vi-VN" sz="2400" dirty="0" smtClean="0">
                <a:solidFill>
                  <a:srgbClr val="7030A0"/>
                </a:solidFill>
              </a:rPr>
              <a:t>Dr </a:t>
            </a:r>
            <a:r>
              <a:rPr lang="vi-VN" sz="2400" dirty="0">
                <a:solidFill>
                  <a:srgbClr val="7030A0"/>
                </a:solidFill>
              </a:rPr>
              <a:t>Miroslav Savić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53402437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0" y="857972"/>
            <a:ext cx="6564298"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Radica Stepanović-Petrović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0" y="3485398"/>
            <a:ext cx="3629135" cy="394980"/>
          </a:xfrm>
        </p:spPr>
        <p:txBody>
          <a:bodyPr/>
          <a:lstStyle/>
          <a:p>
            <a:r>
              <a:rPr lang="sr-Latn-RS" dirty="0" smtClean="0">
                <a:solidFill>
                  <a:srgbClr val="7030A0"/>
                </a:solidFill>
              </a:rPr>
              <a:t>farmakologija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34885694"/>
              </p:ext>
            </p:extLst>
          </p:nvPr>
        </p:nvGraphicFramePr>
        <p:xfrm>
          <a:off x="932080" y="4022887"/>
          <a:ext cx="6050611" cy="5586984"/>
        </p:xfrm>
        <a:graphic>
          <a:graphicData uri="http://schemas.openxmlformats.org/drawingml/2006/table">
            <a:tbl>
              <a:tblPr firstRow="1" firstCol="1" bandRow="1">
                <a:tableStyleId>{5940675A-B579-460E-94D1-54222C63F5DA}</a:tableStyleId>
              </a:tblPr>
              <a:tblGrid>
                <a:gridCol w="930839">
                  <a:extLst>
                    <a:ext uri="{9D8B030D-6E8A-4147-A177-3AD203B41FA5}">
                      <a16:colId xmlns:a16="http://schemas.microsoft.com/office/drawing/2014/main" xmlns="" val="20000"/>
                    </a:ext>
                  </a:extLst>
                </a:gridCol>
                <a:gridCol w="5119772">
                  <a:extLst>
                    <a:ext uri="{9D8B030D-6E8A-4147-A177-3AD203B41FA5}">
                      <a16:colId xmlns:a16="http://schemas.microsoft.com/office/drawing/2014/main" xmlns="" val="20001"/>
                    </a:ext>
                  </a:extLst>
                </a:gridCol>
              </a:tblGrid>
              <a:tr h="198672">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7030A0"/>
                          </a:solidFill>
                          <a:effectLst/>
                          <a:latin typeface="Gill Sans Light (Body)"/>
                        </a:rPr>
                        <a:t>Ispitivanje mehanizma dejstva, interakcija i neželjenih efekata alternativnih analgetika u animalnim modelima bola.</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31759">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Radica Stepanović-Petrović</a:t>
                      </a:r>
                      <a:r>
                        <a:rPr lang="sr-Latn-RS" sz="1200" kern="1200" dirty="0" smtClean="0">
                          <a:solidFill>
                            <a:srgbClr val="003300"/>
                          </a:solidFill>
                          <a:effectLst/>
                          <a:latin typeface="Gill Sans Light (Body)"/>
                        </a:rPr>
                        <a:t>, redovni</a:t>
                      </a:r>
                      <a:r>
                        <a:rPr lang="sr-Latn-RS" sz="1200" kern="1200" baseline="0" dirty="0" smtClean="0">
                          <a:solidFill>
                            <a:srgbClr val="003300"/>
                          </a:solidFill>
                          <a:effectLst/>
                          <a:latin typeface="Gill Sans Light (Body)"/>
                        </a:rPr>
                        <a:t> profesor</a:t>
                      </a:r>
                      <a:endParaRPr lang="sr-Latn-RS"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Maja Tomić</a:t>
                      </a:r>
                      <a:r>
                        <a:rPr lang="sr-Latn-RS" sz="1200" kern="1200" dirty="0" smtClean="0">
                          <a:solidFill>
                            <a:srgbClr val="003300"/>
                          </a:solidFill>
                          <a:effectLst/>
                          <a:latin typeface="Gill Sans Light (Body)"/>
                        </a:rPr>
                        <a:t>, redovni profesor</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Ana Micov</a:t>
                      </a:r>
                      <a:r>
                        <a:rPr lang="sr-Latn-RS" sz="1200" kern="1200" dirty="0" smtClean="0">
                          <a:solidFill>
                            <a:srgbClr val="003300"/>
                          </a:solidFill>
                          <a:effectLst/>
                          <a:latin typeface="Gill Sans Light (Body)"/>
                        </a:rPr>
                        <a:t>, docent</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Uroš Pecikoza</a:t>
                      </a:r>
                      <a:r>
                        <a:rPr lang="sr-Latn-RS" sz="1200" kern="1200" dirty="0" smtClean="0">
                          <a:solidFill>
                            <a:srgbClr val="003300"/>
                          </a:solidFill>
                          <a:effectLst/>
                          <a:latin typeface="Gill Sans Light (Body)"/>
                        </a:rPr>
                        <a:t>, asistent</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200" kern="1200" dirty="0" smtClean="0">
                          <a:solidFill>
                            <a:srgbClr val="003300"/>
                          </a:solidFill>
                          <a:effectLst/>
                          <a:latin typeface="Gill Sans Light (Body)"/>
                        </a:rPr>
                        <a:t>Mag. farm. Katarina Nastić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200" kern="1200" dirty="0" smtClean="0">
                          <a:solidFill>
                            <a:srgbClr val="7030A0"/>
                          </a:solidFill>
                          <a:effectLst/>
                          <a:latin typeface="Gill Sans Light (Body)"/>
                        </a:rPr>
                        <a:t>Hugo Sachs Elektronik 7360 Aparat za izvođenje testa izmicanja repa miševa/pacova pod uticajem toplote</a:t>
                      </a:r>
                      <a:endParaRPr lang="sr-Latn-RS" sz="1200" kern="1200" dirty="0" smtClean="0">
                        <a:solidFill>
                          <a:srgbClr val="7030A0"/>
                        </a:solidFill>
                        <a:effectLst/>
                        <a:latin typeface="Gill Sans Light (Body)"/>
                      </a:endParaRPr>
                    </a:p>
                    <a:p>
                      <a:pPr algn="l">
                        <a:spcAft>
                          <a:spcPts val="0"/>
                        </a:spcAft>
                      </a:pPr>
                      <a:r>
                        <a:rPr lang="vi-VN" sz="1200" kern="1200" dirty="0" smtClean="0">
                          <a:solidFill>
                            <a:srgbClr val="7030A0"/>
                          </a:solidFill>
                          <a:effectLst/>
                          <a:latin typeface="Gill Sans Light (Body)"/>
                        </a:rPr>
                        <a:t>Hugo Sachs Elektronik D-79232 Aparat za izvođenje testa pritiska na šapu pacova</a:t>
                      </a:r>
                    </a:p>
                    <a:p>
                      <a:pPr algn="l">
                        <a:spcAft>
                          <a:spcPts val="0"/>
                        </a:spcAft>
                      </a:pPr>
                      <a:r>
                        <a:rPr lang="vi-VN" sz="1200" kern="1200" dirty="0" smtClean="0">
                          <a:solidFill>
                            <a:srgbClr val="7030A0"/>
                          </a:solidFill>
                          <a:effectLst/>
                          <a:latin typeface="Gill Sans Light (Body)"/>
                        </a:rPr>
                        <a:t>IITC Life Science Inc. 2390 Aparat za merenje bolne preosetljivosti šape miševa/pacova pri mehaničkoj stimulaciji</a:t>
                      </a:r>
                      <a:endParaRPr lang="sr-Latn-RS" sz="1200" kern="1200" dirty="0" smtClean="0">
                        <a:solidFill>
                          <a:srgbClr val="7030A0"/>
                        </a:solidFill>
                        <a:effectLst/>
                        <a:latin typeface="Gill Sans Light (Body)"/>
                      </a:endParaRPr>
                    </a:p>
                    <a:p>
                      <a:pPr algn="l">
                        <a:spcAft>
                          <a:spcPts val="0"/>
                        </a:spcAft>
                      </a:pPr>
                      <a:r>
                        <a:rPr lang="vi-VN" sz="1200" kern="1200" dirty="0" smtClean="0">
                          <a:solidFill>
                            <a:srgbClr val="7030A0"/>
                          </a:solidFill>
                          <a:effectLst/>
                          <a:latin typeface="Gill Sans Light (Body)"/>
                        </a:rPr>
                        <a:t>Ugo Basile S.R.L. 7141 Aparat za merenje volumena šape miševa/pacova (Pletizmometar)</a:t>
                      </a:r>
                    </a:p>
                    <a:p>
                      <a:pPr algn="l">
                        <a:spcAft>
                          <a:spcPts val="0"/>
                        </a:spcAft>
                      </a:pPr>
                      <a:r>
                        <a:rPr lang="vi-VN" sz="1200" kern="1200" dirty="0" smtClean="0">
                          <a:solidFill>
                            <a:srgbClr val="7030A0"/>
                          </a:solidFill>
                          <a:effectLst/>
                          <a:latin typeface="Gill Sans Light (Body)"/>
                        </a:rPr>
                        <a:t>Ugo Basile 47700 Rotarod</a:t>
                      </a:r>
                    </a:p>
                    <a:p>
                      <a:pPr algn="l">
                        <a:spcAft>
                          <a:spcPts val="0"/>
                        </a:spcAft>
                      </a:pPr>
                      <a:r>
                        <a:rPr lang="vi-VN" sz="1200" kern="1200" dirty="0" smtClean="0">
                          <a:solidFill>
                            <a:srgbClr val="7030A0"/>
                          </a:solidFill>
                          <a:effectLst/>
                          <a:latin typeface="Gill Sans Light (Body)"/>
                        </a:rPr>
                        <a:t>Ugo Basile 47105 Aparat za merenje jačine stiska pacova</a:t>
                      </a:r>
                      <a:endParaRPr lang="vi-VN"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smtClean="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1" i="0" u="none" strike="noStrike" cap="none" spc="0" baseline="0" dirty="0" err="1" smtClean="0">
                          <a:ln>
                            <a:noFill/>
                          </a:ln>
                          <a:solidFill>
                            <a:srgbClr val="7030A0"/>
                          </a:solidFill>
                          <a:effectLst/>
                          <a:uFillTx/>
                          <a:latin typeface="Gill Sans Light (Body)"/>
                          <a:ea typeface="+mn-ea"/>
                          <a:cs typeface="+mn-cs"/>
                          <a:sym typeface="Gill Sans"/>
                        </a:rPr>
                        <a:t>Univerzitet</a:t>
                      </a:r>
                      <a:r>
                        <a:rPr lang="en-US" sz="1200" b="1" i="0" u="none" strike="noStrike" cap="none" spc="0" baseline="0" dirty="0" smtClean="0">
                          <a:ln>
                            <a:noFill/>
                          </a:ln>
                          <a:solidFill>
                            <a:srgbClr val="7030A0"/>
                          </a:solidFill>
                          <a:effectLst/>
                          <a:uFillTx/>
                          <a:latin typeface="Gill Sans Light (Body)"/>
                          <a:ea typeface="+mn-ea"/>
                          <a:cs typeface="+mn-cs"/>
                          <a:sym typeface="Gill Sans"/>
                        </a:rPr>
                        <a:t> u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Beogradu</a:t>
                      </a:r>
                      <a:r>
                        <a:rPr lang="en-US" sz="1200" b="1" i="0" u="none" strike="noStrike" cap="none" spc="0" baseline="0" dirty="0" smtClean="0">
                          <a:ln>
                            <a:noFill/>
                          </a:ln>
                          <a:solidFill>
                            <a:srgbClr val="7030A0"/>
                          </a:solidFill>
                          <a:effectLst/>
                          <a:uFillTx/>
                          <a:latin typeface="Gill Sans Light (Body)"/>
                          <a:ea typeface="+mn-ea"/>
                          <a:cs typeface="+mn-cs"/>
                          <a:sym typeface="Gill Sans"/>
                        </a:rPr>
                        <a:t> -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Farmaceutski</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fakultet</a:t>
                      </a:r>
                      <a:endParaRPr lang="en-US" sz="1200" b="1" i="0" u="none" strike="noStrike" cap="none" spc="0" baseline="0" dirty="0" smtClean="0">
                        <a:ln>
                          <a:noFill/>
                        </a:ln>
                        <a:solidFill>
                          <a:srgbClr val="7030A0"/>
                        </a:solidFill>
                        <a:effectLst/>
                        <a:uFillTx/>
                        <a:latin typeface="Gill Sans Light (Body)"/>
                        <a:ea typeface="+mn-ea"/>
                        <a:cs typeface="+mn-cs"/>
                        <a:sym typeface="Gill Sans"/>
                      </a:endParaRPr>
                    </a:p>
                    <a:p>
                      <a:pPr algn="l"/>
                      <a:r>
                        <a:rPr lang="en-US" sz="1200" b="0" i="0" u="none" strike="noStrike" cap="none" spc="0" baseline="0" dirty="0" err="1" smtClean="0">
                          <a:ln>
                            <a:noFill/>
                          </a:ln>
                          <a:solidFill>
                            <a:srgbClr val="7030A0"/>
                          </a:solidFill>
                          <a:effectLst/>
                          <a:uFillTx/>
                          <a:latin typeface="Gill Sans Light (Body)"/>
                          <a:ea typeface="+mn-ea"/>
                          <a:cs typeface="+mn-cs"/>
                          <a:sym typeface="Gill Sans"/>
                        </a:rPr>
                        <a:t>Istraživačka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grupa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Djekić</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Lj</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Krajišnik</a:t>
                      </a:r>
                      <a:r>
                        <a:rPr lang="en-US" sz="1200" b="0" i="0" u="none" strike="noStrike" cap="none" spc="0" baseline="0" dirty="0" smtClean="0">
                          <a:ln>
                            <a:noFill/>
                          </a:ln>
                          <a:solidFill>
                            <a:srgbClr val="7030A0"/>
                          </a:solidFill>
                          <a:effectLst/>
                          <a:uFillTx/>
                          <a:latin typeface="Gill Sans Light (Body)"/>
                          <a:ea typeface="+mn-ea"/>
                          <a:cs typeface="+mn-cs"/>
                          <a:sym typeface="Gill Sans"/>
                        </a:rPr>
                        <a:t> D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Istraživačka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grupa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Leposavić</a:t>
                      </a:r>
                      <a:r>
                        <a:rPr lang="en-US" sz="1200" b="0" i="0" u="none" strike="noStrike" cap="none" spc="0" baseline="0" dirty="0" smtClean="0">
                          <a:ln>
                            <a:noFill/>
                          </a:ln>
                          <a:solidFill>
                            <a:srgbClr val="7030A0"/>
                          </a:solidFill>
                          <a:effectLst/>
                          <a:uFillTx/>
                          <a:latin typeface="Gill Sans Light (Body)"/>
                          <a:ea typeface="+mn-ea"/>
                          <a:cs typeface="+mn-cs"/>
                          <a:sym typeface="Gill Sans"/>
                        </a:rPr>
                        <a:t> G, </a:t>
                      </a:r>
                    </a:p>
                    <a:p>
                      <a:pPr algn="l"/>
                      <a:r>
                        <a:rPr lang="en-US" sz="1200" b="0" i="0" u="none" strike="noStrike" cap="none" spc="0" baseline="0" dirty="0" err="1" smtClean="0">
                          <a:ln>
                            <a:noFill/>
                          </a:ln>
                          <a:solidFill>
                            <a:srgbClr val="7030A0"/>
                          </a:solidFill>
                          <a:effectLst/>
                          <a:uFillTx/>
                          <a:latin typeface="Gill Sans Light (Body)"/>
                          <a:ea typeface="+mn-ea"/>
                          <a:cs typeface="+mn-cs"/>
                          <a:sym typeface="Gill Sans"/>
                        </a:rPr>
                        <a:t>Istraživačka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grupa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Petrovic</a:t>
                      </a:r>
                      <a:r>
                        <a:rPr lang="en-US" sz="1200" b="0" i="0" u="none" strike="noStrike" cap="none" spc="0" baseline="0" dirty="0" smtClean="0">
                          <a:ln>
                            <a:noFill/>
                          </a:ln>
                          <a:solidFill>
                            <a:srgbClr val="7030A0"/>
                          </a:solidFill>
                          <a:effectLst/>
                          <a:uFillTx/>
                          <a:latin typeface="Gill Sans Light (Body)"/>
                          <a:ea typeface="+mn-ea"/>
                          <a:cs typeface="+mn-cs"/>
                          <a:sym typeface="Gill Sans"/>
                        </a:rPr>
                        <a:t> S,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Maksimović</a:t>
                      </a:r>
                      <a:r>
                        <a:rPr lang="en-US" sz="1200" b="0" i="0" u="none" strike="noStrike" cap="none" spc="0" baseline="0" dirty="0" smtClean="0">
                          <a:ln>
                            <a:noFill/>
                          </a:ln>
                          <a:solidFill>
                            <a:srgbClr val="7030A0"/>
                          </a:solidFill>
                          <a:effectLst/>
                          <a:uFillTx/>
                          <a:latin typeface="Gill Sans Light (Body)"/>
                          <a:ea typeface="+mn-ea"/>
                          <a:cs typeface="+mn-cs"/>
                          <a:sym typeface="Gill Sans"/>
                        </a:rPr>
                        <a:t> Z</a:t>
                      </a:r>
                    </a:p>
                    <a:p>
                      <a:pPr algn="l"/>
                      <a:r>
                        <a:rPr lang="en-US" sz="1200" b="1" i="0" u="none" strike="noStrike" cap="none" spc="0" baseline="0" dirty="0" err="1" smtClean="0">
                          <a:ln>
                            <a:noFill/>
                          </a:ln>
                          <a:solidFill>
                            <a:srgbClr val="7030A0"/>
                          </a:solidFill>
                          <a:effectLst/>
                          <a:uFillTx/>
                          <a:latin typeface="Gill Sans Light (Body)"/>
                          <a:ea typeface="+mn-ea"/>
                          <a:cs typeface="+mn-cs"/>
                          <a:sym typeface="Gill Sans"/>
                        </a:rPr>
                        <a:t>Institut</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za</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molekularnu</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genetiku</a:t>
                      </a:r>
                      <a:r>
                        <a:rPr lang="en-US" sz="1200" b="1" i="0" u="none" strike="noStrike" cap="none" spc="0" baseline="0" dirty="0" smtClean="0">
                          <a:ln>
                            <a:noFill/>
                          </a:ln>
                          <a:solidFill>
                            <a:srgbClr val="7030A0"/>
                          </a:solidFill>
                          <a:effectLst/>
                          <a:uFillTx/>
                          <a:latin typeface="Gill Sans Light (Body)"/>
                          <a:ea typeface="+mn-ea"/>
                          <a:cs typeface="+mn-cs"/>
                          <a:sym typeface="Gill Sans"/>
                        </a:rPr>
                        <a:t> i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genetičko</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inženjerstvo</a:t>
                      </a:r>
                      <a:r>
                        <a:rPr lang="en-US" sz="1200" b="1" i="0" u="none" strike="noStrike" cap="none" spc="0" baseline="0" dirty="0" smtClean="0">
                          <a:ln>
                            <a:noFill/>
                          </a:ln>
                          <a:solidFill>
                            <a:srgbClr val="7030A0"/>
                          </a:solidFill>
                          <a:effectLst/>
                          <a:uFillTx/>
                          <a:latin typeface="Gill Sans Light (Body)"/>
                          <a:ea typeface="+mn-ea"/>
                          <a:cs typeface="+mn-cs"/>
                          <a:sym typeface="Gill Sans"/>
                        </a:rPr>
                        <a:t> (IMGGI)</a:t>
                      </a:r>
                    </a:p>
                    <a:p>
                      <a:pPr algn="l"/>
                      <a:r>
                        <a:rPr lang="en-US" sz="1200" b="0" i="0" u="none" strike="noStrike" cap="none" spc="0" baseline="0" dirty="0" err="1" smtClean="0">
                          <a:ln>
                            <a:noFill/>
                          </a:ln>
                          <a:solidFill>
                            <a:srgbClr val="7030A0"/>
                          </a:solidFill>
                          <a:effectLst/>
                          <a:uFillTx/>
                          <a:latin typeface="Gill Sans Light (Body)"/>
                          <a:ea typeface="+mn-ea"/>
                          <a:cs typeface="+mn-cs"/>
                          <a:sym typeface="Gill Sans"/>
                        </a:rPr>
                        <a:t>Istraživačka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grupa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Golić</a:t>
                      </a:r>
                      <a:r>
                        <a:rPr lang="en-US" sz="1200" b="0" i="0" u="none" strike="noStrike" cap="none" spc="0" baseline="0" dirty="0" smtClean="0">
                          <a:ln>
                            <a:noFill/>
                          </a:ln>
                          <a:solidFill>
                            <a:srgbClr val="7030A0"/>
                          </a:solidFill>
                          <a:effectLst/>
                          <a:uFillTx/>
                          <a:latin typeface="Gill Sans Light (Body)"/>
                          <a:ea typeface="+mn-ea"/>
                          <a:cs typeface="+mn-cs"/>
                          <a:sym typeface="Gill Sans"/>
                        </a:rPr>
                        <a:t> N i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Dinić</a:t>
                      </a:r>
                      <a:r>
                        <a:rPr lang="en-US" sz="1200" b="0" i="0" u="none" strike="noStrike" cap="none" spc="0" baseline="0" dirty="0" smtClean="0">
                          <a:ln>
                            <a:noFill/>
                          </a:ln>
                          <a:solidFill>
                            <a:srgbClr val="7030A0"/>
                          </a:solidFill>
                          <a:effectLst/>
                          <a:uFillTx/>
                          <a:latin typeface="Gill Sans Light (Body)"/>
                          <a:ea typeface="+mn-ea"/>
                          <a:cs typeface="+mn-cs"/>
                          <a:sym typeface="Gill Sans"/>
                        </a:rPr>
                        <a:t> M</a:t>
                      </a:r>
                    </a:p>
                    <a:p>
                      <a:pPr algn="l"/>
                      <a:r>
                        <a:rPr lang="en-US" sz="1200" b="1" i="0" u="none" strike="noStrike" cap="none" spc="0" baseline="0" dirty="0" err="1" smtClean="0">
                          <a:ln>
                            <a:noFill/>
                          </a:ln>
                          <a:solidFill>
                            <a:srgbClr val="7030A0"/>
                          </a:solidFill>
                          <a:effectLst/>
                          <a:uFillTx/>
                          <a:latin typeface="Gill Sans Light (Body)"/>
                          <a:ea typeface="+mn-ea"/>
                          <a:cs typeface="+mn-cs"/>
                          <a:sym typeface="Gill Sans"/>
                        </a:rPr>
                        <a:t>Univerzitet</a:t>
                      </a:r>
                      <a:r>
                        <a:rPr lang="en-US" sz="1200" b="1" i="0" u="none" strike="noStrike" cap="none" spc="0" baseline="0" dirty="0" smtClean="0">
                          <a:ln>
                            <a:noFill/>
                          </a:ln>
                          <a:solidFill>
                            <a:srgbClr val="7030A0"/>
                          </a:solidFill>
                          <a:effectLst/>
                          <a:uFillTx/>
                          <a:latin typeface="Gill Sans Light (Body)"/>
                          <a:ea typeface="+mn-ea"/>
                          <a:cs typeface="+mn-cs"/>
                          <a:sym typeface="Gill Sans"/>
                        </a:rPr>
                        <a:t> u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Beogradu</a:t>
                      </a:r>
                      <a:r>
                        <a:rPr lang="en-US" sz="1200" b="1" i="0" u="none" strike="noStrike" cap="none" spc="0" baseline="0" dirty="0" smtClean="0">
                          <a:ln>
                            <a:noFill/>
                          </a:ln>
                          <a:solidFill>
                            <a:srgbClr val="7030A0"/>
                          </a:solidFill>
                          <a:effectLst/>
                          <a:uFillTx/>
                          <a:latin typeface="Gill Sans Light (Body)"/>
                          <a:ea typeface="+mn-ea"/>
                          <a:cs typeface="+mn-cs"/>
                          <a:sym typeface="Gill Sans"/>
                        </a:rPr>
                        <a:t> -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Biološki</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r>
                        <a:rPr lang="en-US" sz="1200" b="1" i="0" u="none" strike="noStrike" cap="none" spc="0" baseline="0" dirty="0" err="1" smtClean="0">
                          <a:ln>
                            <a:noFill/>
                          </a:ln>
                          <a:solidFill>
                            <a:srgbClr val="7030A0"/>
                          </a:solidFill>
                          <a:effectLst/>
                          <a:uFillTx/>
                          <a:latin typeface="Gill Sans Light (Body)"/>
                          <a:ea typeface="+mn-ea"/>
                          <a:cs typeface="+mn-cs"/>
                          <a:sym typeface="Gill Sans"/>
                        </a:rPr>
                        <a:t>fakultet</a:t>
                      </a:r>
                      <a:r>
                        <a:rPr lang="en-US" sz="1200" b="1" i="0" u="none" strike="noStrike" cap="none" spc="0" baseline="0" dirty="0" smtClean="0">
                          <a:ln>
                            <a:noFill/>
                          </a:ln>
                          <a:solidFill>
                            <a:srgbClr val="7030A0"/>
                          </a:solidFill>
                          <a:effectLst/>
                          <a:uFillTx/>
                          <a:latin typeface="Gill Sans Light (Body)"/>
                          <a:ea typeface="+mn-ea"/>
                          <a:cs typeface="+mn-cs"/>
                          <a:sym typeface="Gill Sans"/>
                        </a:rPr>
                        <a:t> </a:t>
                      </a:r>
                    </a:p>
                    <a:p>
                      <a:pPr algn="l"/>
                      <a:r>
                        <a:rPr lang="en-US" sz="1200" b="0" i="0" u="none" strike="noStrike" cap="none" spc="0" baseline="0" dirty="0" err="1" smtClean="0">
                          <a:ln>
                            <a:noFill/>
                          </a:ln>
                          <a:solidFill>
                            <a:srgbClr val="7030A0"/>
                          </a:solidFill>
                          <a:effectLst/>
                          <a:uFillTx/>
                          <a:latin typeface="Gill Sans Light (Body)"/>
                          <a:ea typeface="+mn-ea"/>
                          <a:cs typeface="+mn-cs"/>
                          <a:sym typeface="Gill Sans"/>
                        </a:rPr>
                        <a:t>Istraživačka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grupa</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Jasnić</a:t>
                      </a:r>
                      <a:r>
                        <a:rPr lang="en-US" sz="1200" b="0" i="0" u="none" strike="noStrike" cap="none" spc="0" baseline="0" dirty="0" smtClean="0">
                          <a:ln>
                            <a:noFill/>
                          </a:ln>
                          <a:solidFill>
                            <a:srgbClr val="7030A0"/>
                          </a:solidFill>
                          <a:effectLst/>
                          <a:uFillTx/>
                          <a:latin typeface="Gill Sans Light (Body)"/>
                          <a:ea typeface="+mn-ea"/>
                          <a:cs typeface="+mn-cs"/>
                          <a:sym typeface="Gill Sans"/>
                        </a:rPr>
                        <a:t> N i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Djordjević</a:t>
                      </a:r>
                      <a:r>
                        <a:rPr lang="en-US" sz="1200" b="0" i="0" u="none" strike="noStrike" cap="none" spc="0" baseline="0" dirty="0" smtClean="0">
                          <a:ln>
                            <a:noFill/>
                          </a:ln>
                          <a:solidFill>
                            <a:srgbClr val="7030A0"/>
                          </a:solidFill>
                          <a:effectLst/>
                          <a:uFillTx/>
                          <a:latin typeface="Gill Sans Light (Body)"/>
                          <a:ea typeface="+mn-ea"/>
                          <a:cs typeface="+mn-cs"/>
                          <a:sym typeface="Gill Sans"/>
                        </a:rPr>
                        <a:t> J</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1026" name="Picture 2" descr="Dr sc. Radica Stepanović-Petr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844" y="1740172"/>
            <a:ext cx="1311901" cy="1654135"/>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1969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99199" y="1896922"/>
            <a:ext cx="6562864"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en-US" sz="1200" i="0" dirty="0" err="1">
                <a:solidFill>
                  <a:srgbClr val="7030A0"/>
                </a:solidFill>
                <a:latin typeface="Gill Sans Light (Body)"/>
                <a:ea typeface="Times New Roman"/>
                <a:cs typeface="Times New Roman"/>
              </a:rPr>
              <a:t>Odabrane</a:t>
            </a:r>
            <a:r>
              <a:rPr lang="en-US" sz="1200" i="0" dirty="0">
                <a:solidFill>
                  <a:srgbClr val="7030A0"/>
                </a:solidFill>
                <a:latin typeface="Gill Sans Light (Body)"/>
                <a:ea typeface="Times New Roman"/>
                <a:cs typeface="Times New Roman"/>
              </a:rPr>
              <a:t> </a:t>
            </a:r>
            <a:r>
              <a:rPr lang="en-US" sz="1200" i="0" dirty="0" err="1" smtClean="0">
                <a:solidFill>
                  <a:srgbClr val="7030A0"/>
                </a:solidFill>
                <a:latin typeface="Gill Sans Light (Body)"/>
                <a:ea typeface="Times New Roman"/>
                <a:cs typeface="Times New Roman"/>
              </a:rPr>
              <a:t>publikacije</a:t>
            </a:r>
            <a:endParaRPr lang="sr-Latn-RS" sz="1200" i="0" dirty="0" smtClean="0">
              <a:solidFill>
                <a:srgbClr val="7030A0"/>
              </a:solidFill>
              <a:latin typeface="Gill Sans Light (Body)"/>
              <a:ea typeface="Times New Roman"/>
              <a:cs typeface="Times New Roman"/>
            </a:endParaRPr>
          </a:p>
          <a:p>
            <a:pPr algn="l" defTabSz="914400" eaLnBrk="0" fontAlgn="base">
              <a:spcBef>
                <a:spcPct val="0"/>
              </a:spcBef>
              <a:spcAft>
                <a:spcPct val="0"/>
              </a:spcAft>
            </a:pPr>
            <a:endParaRPr lang="sr-Latn-RS" sz="1200" i="0" dirty="0">
              <a:solidFill>
                <a:srgbClr val="7030A0"/>
              </a:solidFill>
              <a:latin typeface="Gill Sans Light (Body)"/>
              <a:ea typeface="Times New Roman"/>
              <a:cs typeface="Times New Roman"/>
            </a:endParaRP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Micov </a:t>
            </a:r>
            <a:r>
              <a:rPr lang="vi-VN" sz="1200" b="1" i="0" dirty="0">
                <a:solidFill>
                  <a:srgbClr val="7030A0"/>
                </a:solidFill>
                <a:latin typeface="Gill Sans Light (Body)"/>
                <a:ea typeface="Times New Roman"/>
                <a:cs typeface="Times New Roman"/>
              </a:rPr>
              <a:t>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Todorović MB, Vuković MJ, </a:t>
            </a:r>
            <a:r>
              <a:rPr lang="vi-VN" sz="1200" b="1" i="0" dirty="0">
                <a:solidFill>
                  <a:srgbClr val="7030A0"/>
                </a:solidFill>
                <a:latin typeface="Gill Sans Light (Body)"/>
                <a:ea typeface="Times New Roman"/>
                <a:cs typeface="Times New Roman"/>
              </a:rPr>
              <a:t>Pecikoza UB</a:t>
            </a:r>
            <a:r>
              <a:rPr lang="vi-VN" sz="1200" i="0" dirty="0">
                <a:solidFill>
                  <a:srgbClr val="7030A0"/>
                </a:solidFill>
                <a:latin typeface="Gill Sans Light (Body)"/>
                <a:ea typeface="Times New Roman"/>
                <a:cs typeface="Times New Roman"/>
              </a:rPr>
              <a:t>, Jasnic NI, Djordjevic JD,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Vortioxetine reduces pain hypersensitivity and associated depression-like behavior in mice with oxaliplatin-induced neuropathy. Prog Neuropsychopharmacol Biol Psychiatry. 2020;103:109975. (IF=5,067/2020)</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Pecikoza U</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a:t>
            </a:r>
            <a:r>
              <a:rPr lang="vi-VN" sz="1200" i="0" dirty="0">
                <a:solidFill>
                  <a:srgbClr val="003300"/>
                </a:solidFill>
                <a:latin typeface="Gill Sans Light (Body)"/>
                <a:ea typeface="Times New Roman"/>
                <a:cs typeface="Times New Roman"/>
              </a:rPr>
              <a:t>, Vučković S, </a:t>
            </a:r>
            <a:r>
              <a:rPr lang="vi-VN" sz="1200" b="1" i="0" dirty="0">
                <a:solidFill>
                  <a:srgbClr val="003300"/>
                </a:solidFill>
                <a:latin typeface="Gill Sans Light (Body)"/>
                <a:ea typeface="Times New Roman"/>
                <a:cs typeface="Times New Roman"/>
              </a:rPr>
              <a:t>Stepanović-Petrović R</a:t>
            </a:r>
            <a:r>
              <a:rPr lang="vi-VN" sz="1200" i="0" dirty="0">
                <a:solidFill>
                  <a:srgbClr val="003300"/>
                </a:solidFill>
                <a:latin typeface="Gill Sans Light (Body)"/>
                <a:ea typeface="Times New Roman"/>
                <a:cs typeface="Times New Roman"/>
              </a:rPr>
              <a:t>. Antiepileptic drugs as analgesics/adjuvants in inflammatory pain: current preclinical evidence. Pharmacol Ther. 2018;192:42-64. (IF= 12,310/2020)</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Pecikoza </a:t>
            </a:r>
            <a:r>
              <a:rPr lang="vi-VN" sz="1200" b="1" i="0" dirty="0">
                <a:solidFill>
                  <a:srgbClr val="7030A0"/>
                </a:solidFill>
                <a:latin typeface="Gill Sans Light (Body)"/>
                <a:ea typeface="Times New Roman"/>
                <a:cs typeface="Times New Roman"/>
              </a:rPr>
              <a:t>UB</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Micov 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Metformin Synergizes With Conventional and Adjuvant Analgesic Drugs to Reduce Inflammatory Hyperalgesia in Rats. Anesth Analg. 2017;124:1317-1329. (IF= 5,108/2020)</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Pecikoza UB</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Stepanović-Petrović RM</a:t>
            </a:r>
            <a:r>
              <a:rPr lang="vi-VN" sz="1200" i="0" dirty="0">
                <a:solidFill>
                  <a:srgbClr val="003300"/>
                </a:solidFill>
                <a:latin typeface="Gill Sans Light (Body)"/>
                <a:ea typeface="Times New Roman"/>
                <a:cs typeface="Times New Roman"/>
              </a:rPr>
              <a:t>. The Efficacy of Eslicarbazepine Acetate in Models of Trigeminal, Neuropathic, and Visceral Pain: The Involvement of 5-HT1B/1D Serotonergic and CB1/CB2 Cannabinoid Receptors. Anesth Analg. 2015;121:1632-9. (IF= 5,108/2020)</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Stepanović-Petrović </a:t>
            </a:r>
            <a:r>
              <a:rPr lang="vi-VN" sz="1200" b="1" i="0" dirty="0">
                <a:solidFill>
                  <a:srgbClr val="7030A0"/>
                </a:solidFill>
                <a:latin typeface="Gill Sans Light (Body)"/>
                <a:ea typeface="Times New Roman"/>
                <a:cs typeface="Times New Roman"/>
              </a:rPr>
              <a:t>RM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Micov 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Kovačević JM, Bošković BD. Antihyperalgesic/antinociceptive effects of ceftriaxone and its synergistic interactions with different analgesics in inflammatory pain in rodents. Anesthesiology. 2014;120:737-750. (IF= 7,892/2020)</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Stepanović-Petrović </a:t>
            </a:r>
            <a:r>
              <a:rPr lang="vi-VN" sz="1200" b="1" i="0" dirty="0">
                <a:solidFill>
                  <a:srgbClr val="003300"/>
                </a:solidFill>
                <a:latin typeface="Gill Sans Light (Body)"/>
                <a:ea typeface="Times New Roman"/>
                <a:cs typeface="Times New Roman"/>
              </a:rPr>
              <a:t>RM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Tomić MA</a:t>
            </a:r>
            <a:r>
              <a:rPr lang="vi-VN" sz="1200" i="0" dirty="0">
                <a:solidFill>
                  <a:srgbClr val="003300"/>
                </a:solidFill>
                <a:latin typeface="Gill Sans Light (Body)"/>
                <a:ea typeface="Times New Roman"/>
                <a:cs typeface="Times New Roman"/>
              </a:rPr>
              <a:t>, Ugrešić ND. The local peripheral antihyperalgesic effect of levetiracetam and its mechanism of action in an inflammatory pain model. Anesth Analg. 2012;115:1457-66. (IF= 5,108/2020)</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Micov </a:t>
            </a:r>
            <a:r>
              <a:rPr lang="vi-VN" sz="1200" b="1" i="0" dirty="0">
                <a:solidFill>
                  <a:srgbClr val="7030A0"/>
                </a:solidFill>
                <a:latin typeface="Gill Sans Light (Body)"/>
                <a:ea typeface="Times New Roman"/>
                <a:cs typeface="Times New Roman"/>
              </a:rPr>
              <a:t>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t>
            </a:r>
            <a:r>
              <a:rPr lang="vi-VN" sz="1200" i="0" dirty="0">
                <a:solidFill>
                  <a:srgbClr val="7030A0"/>
                </a:solidFill>
                <a:latin typeface="Gill Sans Light (Body)"/>
                <a:ea typeface="Times New Roman"/>
                <a:cs typeface="Times New Roman"/>
              </a:rPr>
              <a:t>, Popović B, </a:t>
            </a:r>
            <a:r>
              <a:rPr lang="vi-VN" sz="1200" b="1" i="0" dirty="0">
                <a:solidFill>
                  <a:srgbClr val="7030A0"/>
                </a:solidFill>
                <a:latin typeface="Gill Sans Light (Body)"/>
                <a:ea typeface="Times New Roman"/>
                <a:cs typeface="Times New Roman"/>
              </a:rPr>
              <a:t>Stepanović-Petrović R</a:t>
            </a:r>
            <a:r>
              <a:rPr lang="vi-VN" sz="1200" i="0" dirty="0">
                <a:solidFill>
                  <a:srgbClr val="7030A0"/>
                </a:solidFill>
                <a:latin typeface="Gill Sans Light (Body)"/>
                <a:ea typeface="Times New Roman"/>
                <a:cs typeface="Times New Roman"/>
              </a:rPr>
              <a:t>. The antihyperalgesic effect of levetiracetam in an inflammatory model of pain in rats: mechanism of action. Br J Pharmacol. 2010;161:384-392. (IF=8,379/2020)</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Stepanović-Petrović RM</a:t>
            </a:r>
            <a:r>
              <a:rPr lang="vi-VN" sz="1200" i="0" dirty="0" smtClean="0">
                <a:solidFill>
                  <a:srgbClr val="003300"/>
                </a:solidFill>
                <a:latin typeface="Gill Sans Light (Body)"/>
                <a:ea typeface="Times New Roman"/>
                <a:cs typeface="Times New Roman"/>
              </a:rPr>
              <a:t>, </a:t>
            </a:r>
            <a:r>
              <a:rPr lang="vi-VN" sz="1200" b="1" i="0" dirty="0" smtClean="0">
                <a:solidFill>
                  <a:srgbClr val="003300"/>
                </a:solidFill>
                <a:latin typeface="Gill Sans Light (Body)"/>
                <a:ea typeface="Times New Roman"/>
                <a:cs typeface="Times New Roman"/>
              </a:rPr>
              <a:t>Tomic MA</a:t>
            </a:r>
            <a:r>
              <a:rPr lang="vi-VN" sz="1200" i="0" dirty="0" smtClean="0">
                <a:solidFill>
                  <a:srgbClr val="003300"/>
                </a:solidFill>
                <a:latin typeface="Gill Sans Light (Body)"/>
                <a:ea typeface="Times New Roman"/>
                <a:cs typeface="Times New Roman"/>
              </a:rPr>
              <a:t>, Vuckovic SM, Paranos S, Ugresic ND, Prostran MS, Milovanovic S, Boskovic B. The antinociceptive effects of anticonvulsants in a mouse visceral pain model. Anesth Analg. 2008;106:1897-903. (IF= 5,108/2020)</a:t>
            </a:r>
          </a:p>
          <a:p>
            <a:pPr marL="177800" indent="-177800" algn="l" defTabSz="914400" eaLnBrk="0" fontAlgn="base">
              <a:spcBef>
                <a:spcPct val="0"/>
              </a:spcBef>
              <a:spcAft>
                <a:spcPct val="0"/>
              </a:spcAft>
            </a:pPr>
            <a:r>
              <a:rPr lang="vi-VN" sz="1200" i="0" dirty="0" smtClean="0">
                <a:solidFill>
                  <a:srgbClr val="7030A0"/>
                </a:solidFill>
                <a:latin typeface="Gill Sans Light (Body)"/>
                <a:ea typeface="Times New Roman"/>
                <a:cs typeface="Times New Roman"/>
              </a:rPr>
              <a:t>Vucković </a:t>
            </a:r>
            <a:r>
              <a:rPr lang="vi-VN" sz="1200" i="0" dirty="0">
                <a:solidFill>
                  <a:srgbClr val="7030A0"/>
                </a:solidFill>
                <a:latin typeface="Gill Sans Light (Body)"/>
                <a:ea typeface="Times New Roman"/>
                <a:cs typeface="Times New Roman"/>
              </a:rPr>
              <a:t>SM,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Ugresić N, Prostran MS, Bosković B. The effects of alpha2-adrenoceptor agents on anti-hyperalgesic effects of carbamazepine and oxcarbazepine in a rat model of inflammatory pain. Pain. 2006;125:10-9. (IF= 6,961/2020)</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a:t>
            </a:r>
            <a:r>
              <a:rPr lang="vi-VN" sz="1200" i="0" dirty="0">
                <a:solidFill>
                  <a:srgbClr val="003300"/>
                </a:solidFill>
                <a:latin typeface="Gill Sans Light (Body)"/>
                <a:ea typeface="Times New Roman"/>
                <a:cs typeface="Times New Roman"/>
              </a:rPr>
              <a:t>, Vučković SM, </a:t>
            </a:r>
            <a:r>
              <a:rPr lang="vi-VN" sz="1200" b="1" i="0" dirty="0">
                <a:solidFill>
                  <a:srgbClr val="003300"/>
                </a:solidFill>
                <a:latin typeface="Gill Sans Light (Body)"/>
                <a:ea typeface="Times New Roman"/>
                <a:cs typeface="Times New Roman"/>
              </a:rPr>
              <a:t>Stepanović-Petrović RM</a:t>
            </a:r>
            <a:r>
              <a:rPr lang="vi-VN" sz="1200" i="0" dirty="0">
                <a:solidFill>
                  <a:srgbClr val="003300"/>
                </a:solidFill>
                <a:latin typeface="Gill Sans Light (Body)"/>
                <a:ea typeface="Times New Roman"/>
                <a:cs typeface="Times New Roman"/>
              </a:rPr>
              <a:t>, Ugrešić N, Prostran MS, Bošković B. The anti-hyperalgesic effects of carbamazepine and oxcarbazepine are attenuated by treatment with adenosine receptor antagonists. Pain. 2004;111:253-260. (IF= 6,961/2020)</a:t>
            </a:r>
          </a:p>
          <a:p>
            <a:pPr algn="l" defTabSz="914400" eaLnBrk="0" fontAlgn="base">
              <a:spcBef>
                <a:spcPct val="0"/>
              </a:spcBef>
              <a:spcAft>
                <a:spcPct val="0"/>
              </a:spcAft>
            </a:pPr>
            <a:endParaRPr lang="en-US" sz="1200" i="0" dirty="0">
              <a:solidFill>
                <a:srgbClr val="7030A0"/>
              </a:solidFill>
              <a:latin typeface="Gill Sans Light (Body)"/>
              <a:ea typeface="Times New Roman"/>
              <a:cs typeface="Times New Roman"/>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
        <p:nvSpPr>
          <p:cNvPr id="8"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498482" y="857972"/>
            <a:ext cx="6564298"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Radica Stepanović-Petrović</a:t>
            </a:r>
            <a:endParaRPr lang="en-US" sz="2400" dirty="0">
              <a:solidFill>
                <a:srgbClr val="7030A0"/>
              </a:solidFill>
            </a:endParaRPr>
          </a:p>
        </p:txBody>
      </p:sp>
    </p:spTree>
    <p:extLst>
      <p:ext uri="{BB962C8B-B14F-4D97-AF65-F5344CB8AC3E}">
        <p14:creationId xmlns:p14="http://schemas.microsoft.com/office/powerpoint/2010/main" val="309399864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349" y="959913"/>
            <a:ext cx="5798062" cy="1210588"/>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DR </a:t>
            </a:r>
            <a:r>
              <a:rPr lang="sr-Latn-RS" sz="2400" dirty="0" smtClean="0">
                <a:solidFill>
                  <a:srgbClr val="7030A0"/>
                </a:solidFill>
              </a:rPr>
              <a:t>Aleksandra Janošević-</a:t>
            </a:r>
            <a:r>
              <a:rPr lang="sr-Latn-RS" sz="2400" dirty="0" err="1" smtClean="0">
                <a:solidFill>
                  <a:srgbClr val="7030A0"/>
                </a:solidFill>
              </a:rPr>
              <a:t>ležaić</a:t>
            </a:r>
            <a:r>
              <a:rPr lang="sr-Latn-RS" sz="2400" dirty="0" smtClean="0">
                <a:solidFill>
                  <a:srgbClr val="7030A0"/>
                </a:solidFill>
              </a:rPr>
              <a:t>,</a:t>
            </a:r>
          </a:p>
          <a:p>
            <a:r>
              <a:rPr lang="sr-Latn-RS" sz="2400" dirty="0" smtClean="0">
                <a:solidFill>
                  <a:srgbClr val="7030A0"/>
                </a:solidFill>
              </a:rPr>
              <a:t>VANR. PROF.</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349" y="4107199"/>
            <a:ext cx="3564887" cy="394980"/>
          </a:xfrm>
        </p:spPr>
        <p:txBody>
          <a:bodyPr/>
          <a:lstStyle/>
          <a:p>
            <a:r>
              <a:rPr lang="sr-Latn-RS" dirty="0">
                <a:solidFill>
                  <a:srgbClr val="7030A0"/>
                </a:solidFill>
              </a:rPr>
              <a:t>Fizička hemija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46428395"/>
              </p:ext>
            </p:extLst>
          </p:nvPr>
        </p:nvGraphicFramePr>
        <p:xfrm>
          <a:off x="932349" y="4954102"/>
          <a:ext cx="6195405" cy="5110880"/>
        </p:xfrm>
        <a:graphic>
          <a:graphicData uri="http://schemas.openxmlformats.org/drawingml/2006/table">
            <a:tbl>
              <a:tblPr firstRow="1" firstCol="1" bandRow="1">
                <a:tableStyleId>{5940675A-B579-460E-94D1-54222C63F5DA}</a:tableStyleId>
              </a:tblPr>
              <a:tblGrid>
                <a:gridCol w="1074848">
                  <a:extLst>
                    <a:ext uri="{9D8B030D-6E8A-4147-A177-3AD203B41FA5}">
                      <a16:colId xmlns:a16="http://schemas.microsoft.com/office/drawing/2014/main" xmlns="" val="20000"/>
                    </a:ext>
                  </a:extLst>
                </a:gridCol>
                <a:gridCol w="5120557">
                  <a:extLst>
                    <a:ext uri="{9D8B030D-6E8A-4147-A177-3AD203B41FA5}">
                      <a16:colId xmlns:a16="http://schemas.microsoft.com/office/drawing/2014/main" xmlns="" val="20001"/>
                    </a:ext>
                  </a:extLst>
                </a:gridCol>
              </a:tblGrid>
              <a:tr h="531385">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Sinteza i karakterizacija polimernih materijala i kompozita na bazi heteropoli jedinjenja sa ciljem njihove primene u elektrokonverziji, farmaciji i reakcijama od značaja za zaštitu životne sredine</a:t>
                      </a:r>
                      <a:r>
                        <a:rPr lang="sr-Latn-RS" sz="1200" dirty="0">
                          <a:solidFill>
                            <a:srgbClr val="7030A0"/>
                          </a:solidFill>
                          <a:effectLst/>
                          <a:latin typeface="Gill Sans Light (Body)"/>
                        </a:rPr>
                        <a:t>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00999">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Snežana Uskoković-Marković, vanredni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Aleksandra Janošević-</a:t>
                      </a:r>
                      <a:r>
                        <a:rPr lang="sr-Latn-RS" sz="1200" kern="1200" dirty="0" err="1" smtClean="0">
                          <a:solidFill>
                            <a:srgbClr val="003300"/>
                          </a:solidFill>
                          <a:effectLst/>
                          <a:latin typeface="Gill Sans Light (Body)"/>
                        </a:rPr>
                        <a:t>Ležaić</a:t>
                      </a:r>
                      <a:r>
                        <a:rPr lang="sr-Latn-RS" sz="1200" kern="1200" dirty="0" smtClean="0">
                          <a:solidFill>
                            <a:srgbClr val="003300"/>
                          </a:solidFill>
                          <a:effectLst/>
                          <a:latin typeface="Gill Sans Light (Body)"/>
                        </a:rPr>
                        <a:t>, docent</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4858">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a:solidFill>
                            <a:srgbClr val="7030A0"/>
                          </a:solidFill>
                          <a:effectLst/>
                          <a:latin typeface="Gill Sans Light (Body)"/>
                        </a:rPr>
                        <a:t>Amel Instruments, Italy, A MEL 433-A Polarographic Analyser; </a:t>
                      </a:r>
                    </a:p>
                    <a:p>
                      <a:pPr algn="l">
                        <a:spcAft>
                          <a:spcPts val="0"/>
                        </a:spcAft>
                      </a:pPr>
                      <a:r>
                        <a:rPr lang="sr-Latn-RS" sz="1200" kern="1200" dirty="0">
                          <a:solidFill>
                            <a:srgbClr val="7030A0"/>
                          </a:solidFill>
                          <a:effectLst/>
                          <a:latin typeface="Gill Sans Light (Body)"/>
                        </a:rPr>
                        <a:t>UV/Vis spectrophotometer, GBC Scientific Equipment, Australia, Cintra 20; Raman spectrometer, Ahura Scientific, Waltham, USA, PortableTruScan. </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5218">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62148">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Univerzitet u Beogradu - Fakultet za fizičku hemiju;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Department of Inorganic Chemistry, Institute of Chemistry of Romanian Academy, Timisoara, Romania;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Advanced Materials Department, Institut Jožef Stefan, Ljubljana, Slovenija; Institute of Macromolecular Chemistry, Czech Academy of Sciences, Prague, Czech Republic</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62148">
                <a:tc>
                  <a:txBody>
                    <a:bodyPr/>
                    <a:lstStyle/>
                    <a:p>
                      <a:pPr algn="l">
                        <a:spcAft>
                          <a:spcPts val="0"/>
                        </a:spcAft>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3074" name="Picture 2" descr="Dr sc. Aleksandra Janoš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113" y="2290886"/>
            <a:ext cx="1363823" cy="166138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7378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9629" y="2111065"/>
            <a:ext cx="6042004" cy="5693866"/>
          </a:xfrm>
          <a:prstGeom prst="rect">
            <a:avLst/>
          </a:prstGeom>
        </p:spPr>
        <p:txBody>
          <a:bodyPr wrap="square">
            <a:spAutoFit/>
          </a:bodyPr>
          <a:lstStyle/>
          <a:p>
            <a:pPr algn="l">
              <a:spcAft>
                <a:spcPts val="600"/>
              </a:spcAft>
            </a:pPr>
            <a:r>
              <a:rPr lang="sr-Latn-RS" sz="1200" i="0" kern="1200" dirty="0">
                <a:solidFill>
                  <a:srgbClr val="7030A0"/>
                </a:solidFill>
                <a:latin typeface="Gill Sans Light (Body)"/>
                <a:ea typeface="Times New Roman"/>
                <a:cs typeface="Arial"/>
              </a:rPr>
              <a:t>Odabrane publikacije</a:t>
            </a:r>
            <a:endParaRPr lang="sr-Latn-RS" sz="1200" i="0" dirty="0">
              <a:solidFill>
                <a:srgbClr val="7030A0"/>
              </a:solidFill>
              <a:latin typeface="Gill Sans Light (Body)"/>
              <a:sym typeface="Gill Sans"/>
            </a:endParaRPr>
          </a:p>
          <a:p>
            <a:pPr marL="177800" indent="-177800" algn="l">
              <a:spcAft>
                <a:spcPts val="600"/>
              </a:spcAft>
            </a:pPr>
            <a:r>
              <a:rPr lang="sr-Latn-RS" sz="1200" i="0" dirty="0">
                <a:solidFill>
                  <a:srgbClr val="7030A0"/>
                </a:solidFill>
                <a:latin typeface="Gill Sans Light (Body)"/>
                <a:sym typeface="Gill Sans"/>
              </a:rPr>
              <a:t>D Janićijević, </a:t>
            </a:r>
            <a:r>
              <a:rPr lang="sr-Latn-RS" sz="1200" b="1" i="0" dirty="0">
                <a:solidFill>
                  <a:srgbClr val="7030A0"/>
                </a:solidFill>
                <a:latin typeface="Gill Sans Light (Body)"/>
                <a:sym typeface="Gill Sans"/>
              </a:rPr>
              <a:t>S Uskoković-Marković</a:t>
            </a:r>
            <a:r>
              <a:rPr lang="sr-Latn-RS" sz="1200" i="0" dirty="0">
                <a:solidFill>
                  <a:srgbClr val="7030A0"/>
                </a:solidFill>
                <a:latin typeface="Gill Sans Light (Body)"/>
                <a:sym typeface="Gill Sans"/>
              </a:rPr>
              <a:t>, D Ranković, M Milenković, A Jevremović, B Nedić Vasiljević, M Milojević-Rakić, D Bajuk-Bogdanović, Double active BEA zeolite/silver tungstophosphates – Antimicrobial effects and pesticide removal. Science of the Total Environment, 2020, 735, 139630. </a:t>
            </a:r>
            <a:endParaRPr lang="en-US" sz="1200" i="0" dirty="0">
              <a:solidFill>
                <a:srgbClr val="7030A0"/>
              </a:solidFill>
              <a:latin typeface="Gill Sans Light (Body)"/>
              <a:sym typeface="Gill Sans"/>
            </a:endParaRPr>
          </a:p>
          <a:p>
            <a:pPr marL="177800" indent="-177800" algn="l">
              <a:spcAft>
                <a:spcPts val="600"/>
              </a:spcAft>
            </a:pPr>
            <a:r>
              <a:rPr lang="sr-Latn-RS" sz="1200" i="0" dirty="0">
                <a:solidFill>
                  <a:srgbClr val="003300"/>
                </a:solidFill>
                <a:latin typeface="Gill Sans Light (Body)"/>
                <a:sym typeface="Gill Sans"/>
              </a:rPr>
              <a:t>Z Jovanović, Ž Mravik, D Bajuk-Bogdanović, S Jovanović, S Marković, M Vujković, J Kovač, D Vengust, </a:t>
            </a:r>
            <a:r>
              <a:rPr lang="sr-Latn-RS" sz="1200" b="1" i="0" dirty="0">
                <a:solidFill>
                  <a:srgbClr val="003300"/>
                </a:solidFill>
                <a:latin typeface="Gill Sans Light (Body)"/>
                <a:sym typeface="Gill Sans"/>
              </a:rPr>
              <a:t>S Uskoković-Marković</a:t>
            </a:r>
            <a:r>
              <a:rPr lang="sr-Latn-RS" sz="1200" i="0" dirty="0">
                <a:solidFill>
                  <a:srgbClr val="003300"/>
                </a:solidFill>
                <a:latin typeface="Gill Sans Light (Body)"/>
                <a:sym typeface="Gill Sans"/>
              </a:rPr>
              <a:t>, I Holclajtner-Antunović. Self-limiting interactions in 2D–0D system: A case study of graphene oxide and 12-tungstophosphoric acid nanocomposite. Carbon, 156, 2020, 166-178.</a:t>
            </a:r>
            <a:endParaRPr lang="en-US" sz="1200" i="0" dirty="0">
              <a:solidFill>
                <a:srgbClr val="003300"/>
              </a:solidFill>
              <a:latin typeface="Gill Sans Light (Body)"/>
              <a:sym typeface="Gill Sans"/>
            </a:endParaRPr>
          </a:p>
          <a:p>
            <a:pPr marL="177800" indent="-177800" algn="l">
              <a:spcAft>
                <a:spcPts val="600"/>
              </a:spcAft>
            </a:pPr>
            <a:r>
              <a:rPr lang="sr-Latn-RS" sz="1200" i="0" dirty="0">
                <a:solidFill>
                  <a:srgbClr val="7030A0"/>
                </a:solidFill>
                <a:latin typeface="Gill Sans Light (Body)"/>
                <a:sym typeface="Gill Sans"/>
              </a:rPr>
              <a:t>I Holclajtner-Antunović, </a:t>
            </a:r>
            <a:r>
              <a:rPr lang="sr-Latn-RS" sz="1200" b="1" i="0" dirty="0">
                <a:solidFill>
                  <a:srgbClr val="7030A0"/>
                </a:solidFill>
                <a:latin typeface="Gill Sans Light (Body)"/>
                <a:sym typeface="Gill Sans"/>
              </a:rPr>
              <a:t>S Uskoković-Marković</a:t>
            </a:r>
            <a:r>
              <a:rPr lang="sr-Latn-RS" sz="1200" i="0" dirty="0">
                <a:solidFill>
                  <a:srgbClr val="7030A0"/>
                </a:solidFill>
                <a:latin typeface="Gill Sans Light (Body)"/>
                <a:sym typeface="Gill Sans"/>
              </a:rPr>
              <a:t>, A Popa, A Jevremović, B Nedić Vasiljević, M Milojević-Rakić, D Bajuk-Bogdanović. Ethanol dehydration over Keggin type tungstophosphoric acid and its potassium salts supported on carbon. Reaction Kinetics, Mechanisms and Catalysis 2019, 128(1), 121-137.</a:t>
            </a:r>
            <a:endParaRPr lang="en-US" sz="1200" i="0" dirty="0">
              <a:solidFill>
                <a:srgbClr val="7030A0"/>
              </a:solidFill>
              <a:latin typeface="Gill Sans Light (Body)"/>
              <a:sym typeface="Gill Sans"/>
            </a:endParaRPr>
          </a:p>
          <a:p>
            <a:pPr marL="177800" indent="-177800" algn="l">
              <a:spcAft>
                <a:spcPts val="600"/>
              </a:spcAft>
            </a:pPr>
            <a:r>
              <a:rPr lang="en-US" sz="1200" i="0" dirty="0">
                <a:solidFill>
                  <a:srgbClr val="003300"/>
                </a:solidFill>
                <a:latin typeface="Gill Sans Light (Body)"/>
                <a:sym typeface="Gill Sans"/>
              </a:rPr>
              <a:t>Kashima K., Fujisaki T., Serrano-</a:t>
            </a:r>
            <a:r>
              <a:rPr lang="en-US" sz="1200" i="0" dirty="0" err="1">
                <a:solidFill>
                  <a:srgbClr val="003300"/>
                </a:solidFill>
                <a:latin typeface="Gill Sans Light (Body)"/>
                <a:sym typeface="Gill Sans"/>
              </a:rPr>
              <a:t>Luginbühl</a:t>
            </a:r>
            <a:r>
              <a:rPr lang="en-US" sz="1200" i="0" dirty="0">
                <a:solidFill>
                  <a:srgbClr val="003300"/>
                </a:solidFill>
                <a:latin typeface="Gill Sans Light (Body)"/>
                <a:sym typeface="Gill Sans"/>
              </a:rPr>
              <a:t> S., </a:t>
            </a:r>
            <a:r>
              <a:rPr lang="en-US" sz="1200" i="0" dirty="0" err="1">
                <a:solidFill>
                  <a:srgbClr val="003300"/>
                </a:solidFill>
                <a:latin typeface="Gill Sans Light (Body)"/>
                <a:sym typeface="Gill Sans"/>
              </a:rPr>
              <a:t>Kissner</a:t>
            </a:r>
            <a:r>
              <a:rPr lang="en-US" sz="1200" i="0" dirty="0">
                <a:solidFill>
                  <a:srgbClr val="003300"/>
                </a:solidFill>
                <a:latin typeface="Gill Sans Light (Body)"/>
                <a:sym typeface="Gill Sans"/>
              </a:rPr>
              <a:t> R., </a:t>
            </a:r>
            <a:r>
              <a:rPr lang="en-US" sz="1200" b="1" i="0" dirty="0" err="1">
                <a:solidFill>
                  <a:srgbClr val="003300"/>
                </a:solidFill>
                <a:latin typeface="Gill Sans Light (Body)"/>
                <a:sym typeface="Gill Sans"/>
              </a:rPr>
              <a:t>Janošević</a:t>
            </a:r>
            <a:r>
              <a:rPr lang="en-US" sz="1200" b="1" i="0" dirty="0">
                <a:solidFill>
                  <a:srgbClr val="003300"/>
                </a:solidFill>
                <a:latin typeface="Gill Sans Light (Body)"/>
                <a:sym typeface="Gill Sans"/>
              </a:rPr>
              <a:t> </a:t>
            </a:r>
            <a:r>
              <a:rPr lang="en-US" sz="1200" b="1" i="0" dirty="0" err="1">
                <a:solidFill>
                  <a:srgbClr val="003300"/>
                </a:solidFill>
                <a:latin typeface="Gill Sans Light (Body)"/>
                <a:sym typeface="Gill Sans"/>
              </a:rPr>
              <a:t>Ležaić</a:t>
            </a:r>
            <a:r>
              <a:rPr lang="en-US" sz="1200" i="0" dirty="0">
                <a:solidFill>
                  <a:srgbClr val="003300"/>
                </a:solidFill>
                <a:latin typeface="Gill Sans Light (Body)"/>
                <a:sym typeface="Gill Sans"/>
              </a:rPr>
              <a:t> </a:t>
            </a:r>
            <a:r>
              <a:rPr lang="en-US" sz="1200" b="1" i="0" dirty="0">
                <a:solidFill>
                  <a:srgbClr val="003300"/>
                </a:solidFill>
                <a:latin typeface="Gill Sans Light (Body)"/>
                <a:sym typeface="Gill Sans"/>
              </a:rPr>
              <a:t>A</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Bajuk-Bogdanović</a:t>
            </a:r>
            <a:r>
              <a:rPr lang="en-US" sz="1200" i="0" dirty="0">
                <a:solidFill>
                  <a:srgbClr val="003300"/>
                </a:solidFill>
                <a:latin typeface="Gill Sans Light (Body)"/>
                <a:sym typeface="Gill Sans"/>
              </a:rPr>
              <a:t> D., </a:t>
            </a:r>
            <a:r>
              <a:rPr lang="en-US" sz="1200" i="0" dirty="0" err="1">
                <a:solidFill>
                  <a:srgbClr val="003300"/>
                </a:solidFill>
                <a:latin typeface="Gill Sans Light (Body)"/>
                <a:sym typeface="Gill Sans"/>
              </a:rPr>
              <a:t>Ćirić-Marjanović</a:t>
            </a:r>
            <a:r>
              <a:rPr lang="en-US" sz="1200" i="0" dirty="0">
                <a:solidFill>
                  <a:srgbClr val="003300"/>
                </a:solidFill>
                <a:latin typeface="Gill Sans Light (Body)"/>
                <a:sym typeface="Gill Sans"/>
              </a:rPr>
              <a:t> G., </a:t>
            </a:r>
            <a:r>
              <a:rPr lang="en-US" sz="1200" i="0" dirty="0" err="1">
                <a:solidFill>
                  <a:srgbClr val="003300"/>
                </a:solidFill>
                <a:latin typeface="Gill Sans Light (Body)"/>
                <a:sym typeface="Gill Sans"/>
              </a:rPr>
              <a:t>Busato</a:t>
            </a:r>
            <a:r>
              <a:rPr lang="en-US" sz="1200" i="0" dirty="0">
                <a:solidFill>
                  <a:srgbClr val="003300"/>
                </a:solidFill>
                <a:latin typeface="Gill Sans Light (Body)"/>
                <a:sym typeface="Gill Sans"/>
              </a:rPr>
              <a:t> S., Ishikawa T., </a:t>
            </a:r>
            <a:r>
              <a:rPr lang="en-US" sz="1200" i="0" dirty="0" err="1">
                <a:solidFill>
                  <a:srgbClr val="003300"/>
                </a:solidFill>
                <a:latin typeface="Gill Sans Light (Body)"/>
                <a:sym typeface="Gill Sans"/>
              </a:rPr>
              <a:t>Walde</a:t>
            </a:r>
            <a:r>
              <a:rPr lang="en-US" sz="1200" i="0" dirty="0">
                <a:solidFill>
                  <a:srgbClr val="003300"/>
                </a:solidFill>
                <a:latin typeface="Gill Sans Light (Body)"/>
                <a:sym typeface="Gill Sans"/>
              </a:rPr>
              <a:t> P.: Effect of Template Type on the </a:t>
            </a:r>
            <a:r>
              <a:rPr lang="en-US" sz="1200" i="0" dirty="0" err="1">
                <a:solidFill>
                  <a:srgbClr val="003300"/>
                </a:solidFill>
                <a:latin typeface="Gill Sans Light (Body)"/>
                <a:sym typeface="Gill Sans"/>
              </a:rPr>
              <a:t>Trametes</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versicolor</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Laccase</a:t>
            </a:r>
            <a:r>
              <a:rPr lang="en-US" sz="1200" i="0" dirty="0">
                <a:solidFill>
                  <a:srgbClr val="003300"/>
                </a:solidFill>
                <a:latin typeface="Gill Sans Light (Body)"/>
                <a:sym typeface="Gill Sans"/>
              </a:rPr>
              <a:t>-Catalyzed </a:t>
            </a:r>
            <a:r>
              <a:rPr lang="en-US" sz="1200" i="0" dirty="0" err="1">
                <a:solidFill>
                  <a:srgbClr val="003300"/>
                </a:solidFill>
                <a:latin typeface="Gill Sans Light (Body)"/>
                <a:sym typeface="Gill Sans"/>
              </a:rPr>
              <a:t>Oligomerization</a:t>
            </a:r>
            <a:r>
              <a:rPr lang="en-US" sz="1200" i="0" dirty="0">
                <a:solidFill>
                  <a:srgbClr val="003300"/>
                </a:solidFill>
                <a:latin typeface="Gill Sans Light (Body)"/>
                <a:sym typeface="Gill Sans"/>
              </a:rPr>
              <a:t> of the Aniline D</a:t>
            </a:r>
          </a:p>
          <a:p>
            <a:pPr marL="177800" indent="-177800" algn="l">
              <a:spcAft>
                <a:spcPts val="600"/>
              </a:spcAft>
            </a:pPr>
            <a:r>
              <a:rPr lang="en-US" sz="1200" i="0" dirty="0" err="1">
                <a:solidFill>
                  <a:srgbClr val="7030A0"/>
                </a:solidFill>
                <a:latin typeface="Gill Sans Light (Body)"/>
                <a:sym typeface="Gill Sans"/>
              </a:rPr>
              <a:t>Pašti</a:t>
            </a:r>
            <a:r>
              <a:rPr lang="en-US" sz="1200" i="0" dirty="0">
                <a:solidFill>
                  <a:srgbClr val="7030A0"/>
                </a:solidFill>
                <a:latin typeface="Gill Sans Light (Body)"/>
                <a:sym typeface="Gill Sans"/>
              </a:rPr>
              <a:t> I, </a:t>
            </a:r>
            <a:r>
              <a:rPr lang="en-US" sz="1200" b="1" i="0" dirty="0" err="1">
                <a:solidFill>
                  <a:srgbClr val="7030A0"/>
                </a:solidFill>
                <a:latin typeface="Gill Sans Light (Body)"/>
                <a:sym typeface="Gill Sans"/>
              </a:rPr>
              <a:t>Janošević</a:t>
            </a:r>
            <a:r>
              <a:rPr lang="en-US" sz="1200" b="1" i="0" dirty="0">
                <a:solidFill>
                  <a:srgbClr val="7030A0"/>
                </a:solidFill>
                <a:latin typeface="Gill Sans Light (Body)"/>
                <a:sym typeface="Gill Sans"/>
              </a:rPr>
              <a:t> </a:t>
            </a:r>
            <a:r>
              <a:rPr lang="en-US" sz="1200" b="1" i="0" dirty="0" err="1">
                <a:solidFill>
                  <a:srgbClr val="7030A0"/>
                </a:solidFill>
                <a:latin typeface="Gill Sans Light (Body)"/>
                <a:sym typeface="Gill Sans"/>
              </a:rPr>
              <a:t>Ležaić</a:t>
            </a:r>
            <a:r>
              <a:rPr lang="en-US" sz="1200" b="1" i="0" dirty="0">
                <a:solidFill>
                  <a:srgbClr val="7030A0"/>
                </a:solidFill>
                <a:latin typeface="Gill Sans Light (Body)"/>
                <a:sym typeface="Gill Sans"/>
              </a:rPr>
              <a:t> A</a:t>
            </a:r>
            <a:r>
              <a:rPr lang="en-US" sz="1200" i="0" dirty="0">
                <a:solidFill>
                  <a:srgbClr val="7030A0"/>
                </a:solidFill>
                <a:latin typeface="Gill Sans Light (Body)"/>
                <a:sym typeface="Gill Sans"/>
              </a:rPr>
              <a:t>., </a:t>
            </a:r>
            <a:r>
              <a:rPr lang="en-US" sz="1200" i="0" dirty="0" err="1">
                <a:solidFill>
                  <a:srgbClr val="7030A0"/>
                </a:solidFill>
                <a:latin typeface="Gill Sans Light (Body)"/>
                <a:sym typeface="Gill Sans"/>
              </a:rPr>
              <a:t>Gavrilov</a:t>
            </a:r>
            <a:r>
              <a:rPr lang="en-US" sz="1200" i="0" dirty="0">
                <a:solidFill>
                  <a:srgbClr val="7030A0"/>
                </a:solidFill>
                <a:latin typeface="Gill Sans Light (Body)"/>
                <a:sym typeface="Gill Sans"/>
              </a:rPr>
              <a:t> N., </a:t>
            </a:r>
            <a:r>
              <a:rPr lang="en-US" sz="1200" i="0" dirty="0" err="1">
                <a:solidFill>
                  <a:srgbClr val="7030A0"/>
                </a:solidFill>
                <a:latin typeface="Gill Sans Light (Body)"/>
                <a:sym typeface="Gill Sans"/>
              </a:rPr>
              <a:t>Ćirić-Marjanović</a:t>
            </a:r>
            <a:r>
              <a:rPr lang="en-US" sz="1200" i="0" dirty="0">
                <a:solidFill>
                  <a:srgbClr val="7030A0"/>
                </a:solidFill>
                <a:latin typeface="Gill Sans Light (Body)"/>
                <a:sym typeface="Gill Sans"/>
              </a:rPr>
              <a:t> G., </a:t>
            </a:r>
            <a:r>
              <a:rPr lang="en-US" sz="1200" i="0" dirty="0" err="1">
                <a:solidFill>
                  <a:srgbClr val="7030A0"/>
                </a:solidFill>
                <a:latin typeface="Gill Sans Light (Body)"/>
                <a:sym typeface="Gill Sans"/>
              </a:rPr>
              <a:t>Mentus</a:t>
            </a:r>
            <a:r>
              <a:rPr lang="en-US" sz="1200" i="0" dirty="0">
                <a:solidFill>
                  <a:srgbClr val="7030A0"/>
                </a:solidFill>
                <a:latin typeface="Gill Sans Light (Body)"/>
                <a:sym typeface="Gill Sans"/>
              </a:rPr>
              <a:t> S.: </a:t>
            </a:r>
            <a:r>
              <a:rPr lang="en-US" sz="1200" i="0" dirty="0" err="1">
                <a:solidFill>
                  <a:srgbClr val="7030A0"/>
                </a:solidFill>
                <a:latin typeface="Gill Sans Light (Body)"/>
                <a:sym typeface="Gill Sans"/>
              </a:rPr>
              <a:t>Nanocarbons</a:t>
            </a:r>
            <a:r>
              <a:rPr lang="en-US" sz="1200" i="0" dirty="0">
                <a:solidFill>
                  <a:srgbClr val="7030A0"/>
                </a:solidFill>
                <a:latin typeface="Gill Sans Light (Body)"/>
                <a:sym typeface="Gill Sans"/>
              </a:rPr>
              <a:t> derived from polymers for electrochemical energy conversion and storage. </a:t>
            </a:r>
            <a:r>
              <a:rPr lang="en-US" sz="1200" dirty="0">
                <a:solidFill>
                  <a:srgbClr val="7030A0"/>
                </a:solidFill>
                <a:latin typeface="Gill Sans Light (Body)"/>
                <a:sym typeface="Gill Sans"/>
              </a:rPr>
              <a:t>Synthetic Metals</a:t>
            </a:r>
            <a:r>
              <a:rPr lang="en-US" sz="1200" i="0" dirty="0">
                <a:solidFill>
                  <a:srgbClr val="7030A0"/>
                </a:solidFill>
                <a:latin typeface="Gill Sans Light (Body)"/>
                <a:sym typeface="Gill Sans"/>
              </a:rPr>
              <a:t> (2018) 246:267-281</a:t>
            </a:r>
          </a:p>
          <a:p>
            <a:pPr marL="177800" indent="-177800" algn="l">
              <a:spcAft>
                <a:spcPts val="600"/>
              </a:spcAft>
            </a:pPr>
            <a:r>
              <a:rPr lang="en-US" sz="1200" b="1" i="0" dirty="0" err="1">
                <a:solidFill>
                  <a:srgbClr val="003300"/>
                </a:solidFill>
                <a:latin typeface="Gill Sans Light (Body)"/>
                <a:sym typeface="Gill Sans"/>
              </a:rPr>
              <a:t>Janošević</a:t>
            </a:r>
            <a:r>
              <a:rPr lang="en-US" sz="1200" b="1" i="0" dirty="0">
                <a:solidFill>
                  <a:srgbClr val="003300"/>
                </a:solidFill>
                <a:latin typeface="Gill Sans Light (Body)"/>
                <a:sym typeface="Gill Sans"/>
              </a:rPr>
              <a:t> </a:t>
            </a:r>
            <a:r>
              <a:rPr lang="en-US" sz="1200" b="1" i="0" dirty="0" err="1">
                <a:solidFill>
                  <a:srgbClr val="003300"/>
                </a:solidFill>
                <a:latin typeface="Gill Sans Light (Body)"/>
                <a:sym typeface="Gill Sans"/>
              </a:rPr>
              <a:t>Ležaić</a:t>
            </a:r>
            <a:r>
              <a:rPr lang="en-US" sz="1200" b="1" i="0" dirty="0">
                <a:solidFill>
                  <a:srgbClr val="003300"/>
                </a:solidFill>
                <a:latin typeface="Gill Sans Light (Body)"/>
                <a:sym typeface="Gill Sans"/>
              </a:rPr>
              <a:t> A.</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Bajuk-Bogdanović</a:t>
            </a:r>
            <a:r>
              <a:rPr lang="en-US" sz="1200" i="0" dirty="0">
                <a:solidFill>
                  <a:srgbClr val="003300"/>
                </a:solidFill>
                <a:latin typeface="Gill Sans Light (Body)"/>
                <a:sym typeface="Gill Sans"/>
              </a:rPr>
              <a:t> D., </a:t>
            </a:r>
            <a:r>
              <a:rPr lang="en-US" sz="1200" i="0" dirty="0" err="1">
                <a:solidFill>
                  <a:srgbClr val="003300"/>
                </a:solidFill>
                <a:latin typeface="Gill Sans Light (Body)"/>
                <a:sym typeface="Gill Sans"/>
              </a:rPr>
              <a:t>Radoičić</a:t>
            </a:r>
            <a:r>
              <a:rPr lang="en-US" sz="1200" i="0" dirty="0">
                <a:solidFill>
                  <a:srgbClr val="003300"/>
                </a:solidFill>
                <a:latin typeface="Gill Sans Light (Body)"/>
                <a:sym typeface="Gill Sans"/>
              </a:rPr>
              <a:t> M., M. </a:t>
            </a:r>
            <a:r>
              <a:rPr lang="en-US" sz="1200" i="0" dirty="0" err="1">
                <a:solidFill>
                  <a:srgbClr val="003300"/>
                </a:solidFill>
                <a:latin typeface="Gill Sans Light (Body)"/>
                <a:sym typeface="Gill Sans"/>
              </a:rPr>
              <a:t>Mirsky</a:t>
            </a:r>
            <a:r>
              <a:rPr lang="en-US" sz="1200" i="0" dirty="0">
                <a:solidFill>
                  <a:srgbClr val="003300"/>
                </a:solidFill>
                <a:latin typeface="Gill Sans Light (Body)"/>
                <a:sym typeface="Gill Sans"/>
              </a:rPr>
              <a:t> V., </a:t>
            </a:r>
            <a:r>
              <a:rPr lang="en-US" sz="1200" i="0" dirty="0" err="1">
                <a:solidFill>
                  <a:srgbClr val="003300"/>
                </a:solidFill>
                <a:latin typeface="Gill Sans Light (Body)"/>
                <a:sym typeface="Gill Sans"/>
              </a:rPr>
              <a:t>Ćirić-Marjanović</a:t>
            </a:r>
            <a:r>
              <a:rPr lang="en-US" sz="1200" i="0" dirty="0">
                <a:solidFill>
                  <a:srgbClr val="003300"/>
                </a:solidFill>
                <a:latin typeface="Gill Sans Light (Body)"/>
                <a:sym typeface="Gill Sans"/>
              </a:rPr>
              <a:t> G.: Influence of synthetic conditions on the structure and electrical properties of </a:t>
            </a:r>
            <a:r>
              <a:rPr lang="en-US" sz="1200" i="0" dirty="0" err="1">
                <a:solidFill>
                  <a:srgbClr val="003300"/>
                </a:solidFill>
                <a:latin typeface="Gill Sans Light (Body)"/>
                <a:sym typeface="Gill Sans"/>
              </a:rPr>
              <a:t>nanofibrous</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polyanilines</a:t>
            </a:r>
            <a:r>
              <a:rPr lang="en-US" sz="1200" i="0" dirty="0">
                <a:solidFill>
                  <a:srgbClr val="003300"/>
                </a:solidFill>
                <a:latin typeface="Gill Sans Light (Body)"/>
                <a:sym typeface="Gill Sans"/>
              </a:rPr>
              <a:t> and their </a:t>
            </a:r>
            <a:r>
              <a:rPr lang="en-US" sz="1200" i="0" dirty="0" err="1">
                <a:solidFill>
                  <a:srgbClr val="003300"/>
                </a:solidFill>
                <a:latin typeface="Gill Sans Light (Body)"/>
                <a:sym typeface="Gill Sans"/>
              </a:rPr>
              <a:t>nanofibrous</a:t>
            </a:r>
            <a:r>
              <a:rPr lang="en-US" sz="1200" i="0" dirty="0">
                <a:solidFill>
                  <a:srgbClr val="003300"/>
                </a:solidFill>
                <a:latin typeface="Gill Sans Light (Body)"/>
                <a:sym typeface="Gill Sans"/>
              </a:rPr>
              <a:t> carbonized forms, </a:t>
            </a:r>
            <a:r>
              <a:rPr lang="en-US" sz="1200" dirty="0">
                <a:solidFill>
                  <a:srgbClr val="003300"/>
                </a:solidFill>
                <a:latin typeface="Gill Sans Light (Body)"/>
                <a:sym typeface="Gill Sans"/>
              </a:rPr>
              <a:t>Synthetic Metals </a:t>
            </a:r>
            <a:r>
              <a:rPr lang="en-US" sz="1200" i="0" dirty="0">
                <a:solidFill>
                  <a:srgbClr val="003300"/>
                </a:solidFill>
                <a:latin typeface="Gill Sans Light (Body)"/>
                <a:sym typeface="Gill Sans"/>
              </a:rPr>
              <a:t>214, (2016)</a:t>
            </a:r>
          </a:p>
          <a:p>
            <a:pPr marL="177800" indent="-177800" algn="l">
              <a:spcAft>
                <a:spcPts val="600"/>
              </a:spcAft>
            </a:pPr>
            <a:r>
              <a:rPr lang="en-US" sz="1200" i="0" dirty="0" err="1">
                <a:solidFill>
                  <a:srgbClr val="7030A0"/>
                </a:solidFill>
                <a:latin typeface="Gill Sans Light (Body)"/>
                <a:sym typeface="Gill Sans"/>
              </a:rPr>
              <a:t>Pašti</a:t>
            </a:r>
            <a:r>
              <a:rPr lang="en-US" sz="1200" i="0" dirty="0">
                <a:solidFill>
                  <a:srgbClr val="7030A0"/>
                </a:solidFill>
                <a:latin typeface="Gill Sans Light (Body)"/>
                <a:sym typeface="Gill Sans"/>
              </a:rPr>
              <a:t> I., </a:t>
            </a:r>
            <a:r>
              <a:rPr lang="en-US" sz="1200" b="1" i="0" dirty="0" err="1">
                <a:solidFill>
                  <a:srgbClr val="7030A0"/>
                </a:solidFill>
                <a:latin typeface="Gill Sans Light (Body)"/>
                <a:sym typeface="Gill Sans"/>
              </a:rPr>
              <a:t>Janošević</a:t>
            </a:r>
            <a:r>
              <a:rPr lang="en-US" sz="1200" b="1" i="0" dirty="0">
                <a:solidFill>
                  <a:srgbClr val="7030A0"/>
                </a:solidFill>
                <a:latin typeface="Gill Sans Light (Body)"/>
                <a:sym typeface="Gill Sans"/>
              </a:rPr>
              <a:t> </a:t>
            </a:r>
            <a:r>
              <a:rPr lang="en-US" sz="1200" b="1" i="0" dirty="0" err="1">
                <a:solidFill>
                  <a:srgbClr val="7030A0"/>
                </a:solidFill>
                <a:latin typeface="Gill Sans Light (Body)"/>
                <a:sym typeface="Gill Sans"/>
              </a:rPr>
              <a:t>Ležaić</a:t>
            </a:r>
            <a:r>
              <a:rPr lang="en-US" sz="1200" b="1" i="0" dirty="0">
                <a:solidFill>
                  <a:srgbClr val="7030A0"/>
                </a:solidFill>
                <a:latin typeface="Gill Sans Light (Body)"/>
                <a:sym typeface="Gill Sans"/>
              </a:rPr>
              <a:t> A.,</a:t>
            </a:r>
            <a:r>
              <a:rPr lang="en-US" sz="1200" i="0" dirty="0">
                <a:solidFill>
                  <a:srgbClr val="7030A0"/>
                </a:solidFill>
                <a:latin typeface="Gill Sans Light (Body)"/>
                <a:sym typeface="Gill Sans"/>
              </a:rPr>
              <a:t> </a:t>
            </a:r>
            <a:r>
              <a:rPr lang="en-US" sz="1200" i="0" dirty="0" err="1">
                <a:solidFill>
                  <a:srgbClr val="7030A0"/>
                </a:solidFill>
                <a:latin typeface="Gill Sans Light (Body)"/>
                <a:sym typeface="Gill Sans"/>
              </a:rPr>
              <a:t>Ćirić-Marjanović</a:t>
            </a:r>
            <a:r>
              <a:rPr lang="en-US" sz="1200" i="0" dirty="0">
                <a:solidFill>
                  <a:srgbClr val="7030A0"/>
                </a:solidFill>
                <a:latin typeface="Gill Sans Light (Body)"/>
                <a:sym typeface="Gill Sans"/>
              </a:rPr>
              <a:t> G., </a:t>
            </a:r>
            <a:r>
              <a:rPr lang="en-US" sz="1200" i="0" dirty="0" err="1">
                <a:solidFill>
                  <a:srgbClr val="7030A0"/>
                </a:solidFill>
                <a:latin typeface="Gill Sans Light (Body)"/>
                <a:sym typeface="Gill Sans"/>
              </a:rPr>
              <a:t>Mirsky</a:t>
            </a:r>
            <a:r>
              <a:rPr lang="en-US" sz="1200" i="0" dirty="0">
                <a:solidFill>
                  <a:srgbClr val="7030A0"/>
                </a:solidFill>
                <a:latin typeface="Gill Sans Light (Body)"/>
                <a:sym typeface="Gill Sans"/>
              </a:rPr>
              <a:t> V.: Resistive gas sensors based on the composites of nanostructured carbonized </a:t>
            </a:r>
            <a:r>
              <a:rPr lang="en-US" sz="1200" i="0" dirty="0" err="1">
                <a:solidFill>
                  <a:srgbClr val="7030A0"/>
                </a:solidFill>
                <a:latin typeface="Gill Sans Light (Body)"/>
                <a:sym typeface="Gill Sans"/>
              </a:rPr>
              <a:t>polyaniline</a:t>
            </a:r>
            <a:r>
              <a:rPr lang="en-US" sz="1200" i="0" dirty="0">
                <a:solidFill>
                  <a:srgbClr val="7030A0"/>
                </a:solidFill>
                <a:latin typeface="Gill Sans Light (Body)"/>
                <a:sym typeface="Gill Sans"/>
              </a:rPr>
              <a:t> and </a:t>
            </a:r>
            <a:r>
              <a:rPr lang="en-US" sz="1200" i="0" dirty="0" err="1">
                <a:solidFill>
                  <a:srgbClr val="7030A0"/>
                </a:solidFill>
                <a:latin typeface="Gill Sans Light (Body)"/>
                <a:sym typeface="Gill Sans"/>
              </a:rPr>
              <a:t>Nafion</a:t>
            </a:r>
            <a:r>
              <a:rPr lang="en-US" sz="1200" i="0" dirty="0">
                <a:solidFill>
                  <a:srgbClr val="7030A0"/>
                </a:solidFill>
                <a:latin typeface="Gill Sans Light (Body)"/>
                <a:sym typeface="Gill Sans"/>
              </a:rPr>
              <a:t>. </a:t>
            </a:r>
            <a:r>
              <a:rPr lang="en-US" sz="1200" dirty="0">
                <a:solidFill>
                  <a:srgbClr val="7030A0"/>
                </a:solidFill>
                <a:latin typeface="Gill Sans Light (Body)"/>
                <a:sym typeface="Gill Sans"/>
              </a:rPr>
              <a:t>Journal of Solid State Electrochemistry</a:t>
            </a:r>
            <a:r>
              <a:rPr lang="en-US" sz="1200" i="0" dirty="0">
                <a:solidFill>
                  <a:srgbClr val="7030A0"/>
                </a:solidFill>
                <a:latin typeface="Gill Sans Light (Body)"/>
                <a:sym typeface="Gill Sans"/>
              </a:rPr>
              <a:t>, 20(11), (2016) 3061-3069 </a:t>
            </a:r>
          </a:p>
        </p:txBody>
      </p:sp>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839121" y="809786"/>
            <a:ext cx="5883021" cy="1210588"/>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DR </a:t>
            </a:r>
            <a:r>
              <a:rPr lang="sr-Latn-RS" sz="2400" dirty="0" smtClean="0">
                <a:solidFill>
                  <a:srgbClr val="7030A0"/>
                </a:solidFill>
              </a:rPr>
              <a:t>Aleksandra Janošević-</a:t>
            </a:r>
            <a:r>
              <a:rPr lang="sr-Latn-RS" sz="2400" dirty="0" err="1" smtClean="0">
                <a:solidFill>
                  <a:srgbClr val="7030A0"/>
                </a:solidFill>
              </a:rPr>
              <a:t>ležaić</a:t>
            </a:r>
            <a:r>
              <a:rPr lang="sr-Latn-RS" sz="2400" dirty="0" smtClean="0">
                <a:solidFill>
                  <a:srgbClr val="7030A0"/>
                </a:solidFill>
              </a:rPr>
              <a:t>, </a:t>
            </a:r>
          </a:p>
          <a:p>
            <a:pPr algn="ctr"/>
            <a:r>
              <a:rPr lang="sr-Latn-RS" sz="2400" dirty="0" smtClean="0">
                <a:solidFill>
                  <a:srgbClr val="7030A0"/>
                </a:solidFill>
              </a:rPr>
              <a:t>VANR. PROF.</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15491994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0" y="884850"/>
            <a:ext cx="3930563" cy="1210588"/>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fi-FI" sz="2400" dirty="0">
                <a:solidFill>
                  <a:srgbClr val="7030A0"/>
                </a:solidFill>
              </a:rPr>
              <a:t>Prof. dr Neli Kristina </a:t>
            </a:r>
            <a:r>
              <a:rPr lang="sr-Latn-RS" sz="2400" dirty="0" smtClean="0">
                <a:solidFill>
                  <a:srgbClr val="7030A0"/>
                </a:solidFill>
              </a:rPr>
              <a:t/>
            </a:r>
            <a:br>
              <a:rPr lang="sr-Latn-RS" sz="2400" dirty="0" smtClean="0">
                <a:solidFill>
                  <a:srgbClr val="7030A0"/>
                </a:solidFill>
              </a:rPr>
            </a:br>
            <a:r>
              <a:rPr lang="fi-FI" sz="2400" dirty="0" smtClean="0">
                <a:solidFill>
                  <a:srgbClr val="7030A0"/>
                </a:solidFill>
              </a:rPr>
              <a:t>Todorović </a:t>
            </a:r>
            <a:r>
              <a:rPr lang="fi-FI" sz="2400" dirty="0">
                <a:solidFill>
                  <a:srgbClr val="7030A0"/>
                </a:solidFill>
              </a:rPr>
              <a:t>Vasović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0" y="2483954"/>
            <a:ext cx="4772910" cy="394980"/>
          </a:xfrm>
        </p:spPr>
        <p:txBody>
          <a:bodyPr/>
          <a:lstStyle/>
          <a:p>
            <a:r>
              <a:rPr lang="sr-Latn-RS" dirty="0" smtClean="0">
                <a:solidFill>
                  <a:srgbClr val="7030A0"/>
                </a:solidFill>
              </a:rPr>
              <a:t>fizika i matematika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15925643"/>
              </p:ext>
            </p:extLst>
          </p:nvPr>
        </p:nvGraphicFramePr>
        <p:xfrm>
          <a:off x="932080" y="2972641"/>
          <a:ext cx="6280762" cy="7296912"/>
        </p:xfrm>
        <a:graphic>
          <a:graphicData uri="http://schemas.openxmlformats.org/drawingml/2006/table">
            <a:tbl>
              <a:tblPr firstRow="1" firstCol="1" bandRow="1">
                <a:tableStyleId>{5940675A-B579-460E-94D1-54222C63F5DA}</a:tableStyleId>
              </a:tblPr>
              <a:tblGrid>
                <a:gridCol w="992254">
                  <a:extLst>
                    <a:ext uri="{9D8B030D-6E8A-4147-A177-3AD203B41FA5}">
                      <a16:colId xmlns:a16="http://schemas.microsoft.com/office/drawing/2014/main" xmlns="" val="20000"/>
                    </a:ext>
                  </a:extLst>
                </a:gridCol>
                <a:gridCol w="5288508">
                  <a:extLst>
                    <a:ext uri="{9D8B030D-6E8A-4147-A177-3AD203B41FA5}">
                      <a16:colId xmlns:a16="http://schemas.microsoft.com/office/drawing/2014/main" xmlns="" val="20001"/>
                    </a:ext>
                  </a:extLst>
                </a:gridCol>
              </a:tblGrid>
              <a:tr h="555950">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7030A0"/>
                          </a:solidFill>
                          <a:effectLst/>
                          <a:latin typeface="Gill Sans Light (Body)"/>
                        </a:rPr>
                        <a:t>Modeliranje i numeričke simulacije složenih višečestičnih sistema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89076">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Neli Kristina Todorović Vasović</a:t>
                      </a:r>
                      <a:r>
                        <a:rPr lang="sr-Latn-RS" sz="1200" kern="1200" dirty="0" smtClean="0">
                          <a:solidFill>
                            <a:srgbClr val="003300"/>
                          </a:solidFill>
                          <a:effectLst/>
                          <a:latin typeface="Gill Sans Light (Body)"/>
                        </a:rPr>
                        <a:t>, redovni profesor</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a:t>
                      </a:r>
                      <a:r>
                        <a:rPr lang="vi-VN" sz="1200" kern="1200" dirty="0" smtClean="0">
                          <a:solidFill>
                            <a:srgbClr val="003300"/>
                          </a:solidFill>
                          <a:effectLst/>
                          <a:latin typeface="Gill Sans Light (Body)"/>
                        </a:rPr>
                        <a:t>r Dragana Ranković</a:t>
                      </a:r>
                      <a:r>
                        <a:rPr lang="sr-Latn-RS" sz="1200" kern="1200" dirty="0" smtClean="0">
                          <a:solidFill>
                            <a:srgbClr val="003300"/>
                          </a:solidFill>
                          <a:effectLst/>
                          <a:latin typeface="Gill Sans Light (Body)"/>
                        </a:rPr>
                        <a:t>, docent</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200" kern="1200" dirty="0" smtClean="0">
                          <a:solidFill>
                            <a:srgbClr val="003300"/>
                          </a:solidFill>
                          <a:effectLst/>
                          <a:latin typeface="Gill Sans Light (Body)"/>
                        </a:rPr>
                        <a:t>Mast. mat. Danijela Milenković</a:t>
                      </a:r>
                      <a:r>
                        <a:rPr lang="sr-Latn-RS" sz="1200" kern="1200" dirty="0" smtClean="0">
                          <a:solidFill>
                            <a:srgbClr val="003300"/>
                          </a:solidFill>
                          <a:effectLst/>
                          <a:latin typeface="Gill Sans Light (Body)"/>
                        </a:rPr>
                        <a:t>, asistent</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200" kern="1200" dirty="0" smtClean="0">
                          <a:solidFill>
                            <a:srgbClr val="003300"/>
                          </a:solidFill>
                          <a:effectLst/>
                          <a:latin typeface="Gill Sans Light (Body)"/>
                        </a:rPr>
                        <a:t>Mast. mat. Marija Minić</a:t>
                      </a:r>
                      <a:r>
                        <a:rPr lang="sr-Latn-RS" sz="1200" kern="1200" dirty="0" smtClean="0">
                          <a:solidFill>
                            <a:srgbClr val="003300"/>
                          </a:solidFill>
                          <a:effectLst/>
                          <a:latin typeface="Gill Sans Light (Body)"/>
                        </a:rPr>
                        <a:t>, asistent</a:t>
                      </a:r>
                      <a:endParaRPr lang="vi-VN"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4165">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200" kern="1200" dirty="0" smtClean="0">
                          <a:solidFill>
                            <a:srgbClr val="7030A0"/>
                          </a:solidFill>
                          <a:effectLst/>
                          <a:latin typeface="Gill Sans Light (Body)"/>
                        </a:rPr>
                        <a:t>Matlab</a:t>
                      </a:r>
                    </a:p>
                    <a:p>
                      <a:pPr algn="l">
                        <a:spcAft>
                          <a:spcPts val="0"/>
                        </a:spcAft>
                      </a:pPr>
                      <a:r>
                        <a:rPr lang="vi-VN" sz="1200" kern="1200" dirty="0" smtClean="0">
                          <a:solidFill>
                            <a:srgbClr val="7030A0"/>
                          </a:solidFill>
                          <a:effectLst/>
                          <a:latin typeface="Gill Sans Light (Body)"/>
                        </a:rPr>
                        <a:t>R</a:t>
                      </a:r>
                    </a:p>
                    <a:p>
                      <a:pPr algn="l">
                        <a:spcAft>
                          <a:spcPts val="0"/>
                        </a:spcAft>
                      </a:pPr>
                      <a:r>
                        <a:rPr lang="vi-VN" sz="1200" kern="1200" dirty="0" smtClean="0">
                          <a:solidFill>
                            <a:srgbClr val="7030A0"/>
                          </a:solidFill>
                          <a:effectLst/>
                          <a:latin typeface="Gill Sans Light (Body)"/>
                        </a:rPr>
                        <a:t>Python</a:t>
                      </a:r>
                    </a:p>
                    <a:p>
                      <a:pPr algn="l">
                        <a:spcAft>
                          <a:spcPts val="0"/>
                        </a:spcAft>
                      </a:pPr>
                      <a:r>
                        <a:rPr lang="vi-VN" sz="1200" kern="1200" dirty="0" smtClean="0">
                          <a:solidFill>
                            <a:srgbClr val="7030A0"/>
                          </a:solidFill>
                          <a:effectLst/>
                          <a:latin typeface="Gill Sans Light (Body)"/>
                        </a:rPr>
                        <a:t>Origin</a:t>
                      </a:r>
                      <a:endParaRPr lang="vi-VN"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16">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smtClean="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3868">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Institut</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za</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Fiziku</a:t>
                      </a:r>
                      <a:r>
                        <a:rPr lang="en-US" sz="1200" kern="1200" dirty="0" smtClean="0">
                          <a:solidFill>
                            <a:srgbClr val="7030A0"/>
                          </a:solidFill>
                          <a:effectLst/>
                          <a:latin typeface="Gill Sans Light (Body)"/>
                        </a:rPr>
                        <a:t> u </a:t>
                      </a:r>
                      <a:r>
                        <a:rPr lang="en-US" sz="1200" kern="1200" dirty="0" err="1" smtClean="0">
                          <a:solidFill>
                            <a:srgbClr val="7030A0"/>
                          </a:solidFill>
                          <a:effectLst/>
                          <a:latin typeface="Gill Sans Light (Body)"/>
                        </a:rPr>
                        <a:t>Beogradu</a:t>
                      </a:r>
                      <a:endParaRPr lang="en-US" sz="12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Matematički</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fakultet</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Univerziteta</a:t>
                      </a:r>
                      <a:r>
                        <a:rPr lang="en-US" sz="1200" kern="1200" dirty="0" smtClean="0">
                          <a:solidFill>
                            <a:srgbClr val="7030A0"/>
                          </a:solidFill>
                          <a:effectLst/>
                          <a:latin typeface="Gill Sans Light (Body)"/>
                        </a:rPr>
                        <a:t> u </a:t>
                      </a:r>
                      <a:r>
                        <a:rPr lang="en-US" sz="1200" kern="1200" dirty="0" err="1" smtClean="0">
                          <a:solidFill>
                            <a:srgbClr val="7030A0"/>
                          </a:solidFill>
                          <a:effectLst/>
                          <a:latin typeface="Gill Sans Light (Body)"/>
                        </a:rPr>
                        <a:t>Beogradu</a:t>
                      </a:r>
                      <a:endParaRPr lang="en-US" sz="12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Prirodno-matematički</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fakultet</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Univerziteta</a:t>
                      </a:r>
                      <a:r>
                        <a:rPr lang="en-US" sz="1200" kern="1200" dirty="0" smtClean="0">
                          <a:solidFill>
                            <a:srgbClr val="7030A0"/>
                          </a:solidFill>
                          <a:effectLst/>
                          <a:latin typeface="Gill Sans Light (Body)"/>
                        </a:rPr>
                        <a:t> u </a:t>
                      </a:r>
                      <a:r>
                        <a:rPr lang="en-US" sz="1200" kern="1200" dirty="0" err="1" smtClean="0">
                          <a:solidFill>
                            <a:srgbClr val="7030A0"/>
                          </a:solidFill>
                          <a:effectLst/>
                          <a:latin typeface="Gill Sans Light (Body)"/>
                        </a:rPr>
                        <a:t>Novom</a:t>
                      </a:r>
                      <a:r>
                        <a:rPr lang="en-US" sz="1200" kern="1200" dirty="0" smtClean="0">
                          <a:solidFill>
                            <a:srgbClr val="7030A0"/>
                          </a:solidFill>
                          <a:effectLst/>
                          <a:latin typeface="Gill Sans Light (Body)"/>
                        </a:rPr>
                        <a:t> </a:t>
                      </a:r>
                      <a:r>
                        <a:rPr lang="en-US" sz="1200" kern="1200" dirty="0" err="1" smtClean="0">
                          <a:solidFill>
                            <a:srgbClr val="7030A0"/>
                          </a:solidFill>
                          <a:effectLst/>
                          <a:latin typeface="Gill Sans Light (Body)"/>
                        </a:rPr>
                        <a:t>Sadu</a:t>
                      </a:r>
                      <a:r>
                        <a:rPr lang="en-US" sz="1200" kern="1200" dirty="0" smtClean="0">
                          <a:solidFill>
                            <a:srgbClr val="7030A0"/>
                          </a:solidFill>
                          <a:effectLst/>
                          <a:latin typeface="Gill Sans Light (Body)"/>
                        </a:rPr>
                        <a:t> </a:t>
                      </a:r>
                      <a:endParaRPr lang="en-U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b="0" kern="1200" dirty="0" smtClean="0">
                          <a:solidFill>
                            <a:srgbClr val="003300"/>
                          </a:solidFill>
                          <a:effectLst/>
                          <a:latin typeface="Gill Sans Light (Body)"/>
                          <a:ea typeface="Times New Roman"/>
                          <a:cs typeface="Arial"/>
                        </a:rPr>
                        <a:t>Odabrane publikacije</a:t>
                      </a:r>
                      <a:endParaRPr lang="sr-Latn-RS" sz="1200" b="0" dirty="0" smtClean="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Prekrat</a:t>
                      </a:r>
                      <a:r>
                        <a:rPr lang="en-US" sz="1200" kern="1200" dirty="0" smtClean="0">
                          <a:solidFill>
                            <a:srgbClr val="003300"/>
                          </a:solidFill>
                          <a:effectLst/>
                          <a:latin typeface="Gill Sans Light (Body)"/>
                        </a:rPr>
                        <a:t> D., </a:t>
                      </a:r>
                      <a:r>
                        <a:rPr lang="en-US" sz="1200" kern="1200" dirty="0" err="1" smtClean="0">
                          <a:solidFill>
                            <a:srgbClr val="003300"/>
                          </a:solidFill>
                          <a:effectLst/>
                          <a:latin typeface="Gill Sans Light (Body)"/>
                        </a:rPr>
                        <a:t>Todorović-Vasović</a:t>
                      </a:r>
                      <a:r>
                        <a:rPr lang="en-US" sz="1200" kern="1200" dirty="0" smtClean="0">
                          <a:solidFill>
                            <a:srgbClr val="003300"/>
                          </a:solidFill>
                          <a:effectLst/>
                          <a:latin typeface="Gill Sans Light (Body)"/>
                        </a:rPr>
                        <a:t> K.N., </a:t>
                      </a:r>
                      <a:r>
                        <a:rPr lang="en-US" sz="1200" kern="1200" dirty="0" err="1" smtClean="0">
                          <a:solidFill>
                            <a:srgbClr val="003300"/>
                          </a:solidFill>
                          <a:effectLst/>
                          <a:latin typeface="Gill Sans Light (Body)"/>
                        </a:rPr>
                        <a:t>Ranković</a:t>
                      </a:r>
                      <a:r>
                        <a:rPr lang="en-US" sz="1200" kern="1200" dirty="0" smtClean="0">
                          <a:solidFill>
                            <a:srgbClr val="003300"/>
                          </a:solidFill>
                          <a:effectLst/>
                          <a:latin typeface="Gill Sans Light (Body)"/>
                        </a:rPr>
                        <a:t> D., Detecting scaling in phase transitions on the truncated Heisenberg algebra, Journal of High Energy Physics, 2021, 2021(3), 197</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Kostić</a:t>
                      </a:r>
                      <a:r>
                        <a:rPr lang="en-US" sz="1200" kern="1200" dirty="0" smtClean="0">
                          <a:solidFill>
                            <a:srgbClr val="7030A0"/>
                          </a:solidFill>
                          <a:effectLst/>
                          <a:latin typeface="Gill Sans Light (Body)"/>
                        </a:rPr>
                        <a:t> S., </a:t>
                      </a:r>
                      <a:r>
                        <a:rPr lang="en-US" sz="1200" kern="1200" dirty="0" err="1" smtClean="0">
                          <a:solidFill>
                            <a:srgbClr val="7030A0"/>
                          </a:solidFill>
                          <a:effectLst/>
                          <a:latin typeface="Gill Sans Light (Body)"/>
                        </a:rPr>
                        <a:t>Vasović</a:t>
                      </a:r>
                      <a:r>
                        <a:rPr lang="en-US" sz="1200" kern="1200" dirty="0" smtClean="0">
                          <a:solidFill>
                            <a:srgbClr val="7030A0"/>
                          </a:solidFill>
                          <a:effectLst/>
                          <a:latin typeface="Gill Sans Light (Body)"/>
                        </a:rPr>
                        <a:t> N., </a:t>
                      </a:r>
                      <a:r>
                        <a:rPr lang="en-US" sz="1200" kern="1200" dirty="0" err="1" smtClean="0">
                          <a:solidFill>
                            <a:srgbClr val="7030A0"/>
                          </a:solidFill>
                          <a:effectLst/>
                          <a:latin typeface="Gill Sans Light (Body)"/>
                        </a:rPr>
                        <a:t>Todorović</a:t>
                      </a:r>
                      <a:r>
                        <a:rPr lang="en-US" sz="1200" kern="1200" dirty="0" smtClean="0">
                          <a:solidFill>
                            <a:srgbClr val="7030A0"/>
                          </a:solidFill>
                          <a:effectLst/>
                          <a:latin typeface="Gill Sans Light (Body)"/>
                        </a:rPr>
                        <a:t> K., </a:t>
                      </a:r>
                      <a:r>
                        <a:rPr lang="en-US" sz="1200" kern="1200" dirty="0" err="1" smtClean="0">
                          <a:solidFill>
                            <a:srgbClr val="7030A0"/>
                          </a:solidFill>
                          <a:effectLst/>
                          <a:latin typeface="Gill Sans Light (Body)"/>
                        </a:rPr>
                        <a:t>Franović</a:t>
                      </a:r>
                      <a:r>
                        <a:rPr lang="en-US" sz="1200" kern="1200" dirty="0" smtClean="0">
                          <a:solidFill>
                            <a:srgbClr val="7030A0"/>
                          </a:solidFill>
                          <a:effectLst/>
                          <a:latin typeface="Gill Sans Light (Body)"/>
                        </a:rPr>
                        <a:t> I., EFFECT of colored noise on the generation of seismic fault MOVEMENT: Analogy with spring-block model DYNAMICS, Chaos, </a:t>
                      </a:r>
                      <a:r>
                        <a:rPr lang="en-US" sz="1200" kern="1200" dirty="0" err="1" smtClean="0">
                          <a:solidFill>
                            <a:srgbClr val="7030A0"/>
                          </a:solidFill>
                          <a:effectLst/>
                          <a:latin typeface="Gill Sans Light (Body)"/>
                        </a:rPr>
                        <a:t>Solitons</a:t>
                      </a:r>
                      <a:r>
                        <a:rPr lang="en-US" sz="1200" kern="1200" dirty="0" smtClean="0">
                          <a:solidFill>
                            <a:srgbClr val="7030A0"/>
                          </a:solidFill>
                          <a:effectLst/>
                          <a:latin typeface="Gill Sans Light (Body)"/>
                        </a:rPr>
                        <a:t> and Fractals, 2020, 135, 109726</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Kostić</a:t>
                      </a:r>
                      <a:r>
                        <a:rPr lang="en-US" sz="1200" kern="1200" dirty="0" smtClean="0">
                          <a:solidFill>
                            <a:srgbClr val="003300"/>
                          </a:solidFill>
                          <a:effectLst/>
                          <a:latin typeface="Gill Sans Light (Body)"/>
                        </a:rPr>
                        <a:t> S., </a:t>
                      </a:r>
                      <a:r>
                        <a:rPr lang="en-US" sz="1200" kern="1200" dirty="0" err="1" smtClean="0">
                          <a:solidFill>
                            <a:srgbClr val="003300"/>
                          </a:solidFill>
                          <a:effectLst/>
                          <a:latin typeface="Gill Sans Light (Body)"/>
                        </a:rPr>
                        <a:t>Vasović</a:t>
                      </a:r>
                      <a:r>
                        <a:rPr lang="en-US" sz="1200" kern="1200" dirty="0" smtClean="0">
                          <a:solidFill>
                            <a:srgbClr val="003300"/>
                          </a:solidFill>
                          <a:effectLst/>
                          <a:latin typeface="Gill Sans Light (Body)"/>
                        </a:rPr>
                        <a:t> N., </a:t>
                      </a:r>
                      <a:r>
                        <a:rPr lang="en-US" sz="1200" kern="1200" dirty="0" err="1" smtClean="0">
                          <a:solidFill>
                            <a:srgbClr val="003300"/>
                          </a:solidFill>
                          <a:effectLst/>
                          <a:latin typeface="Gill Sans Light (Body)"/>
                        </a:rPr>
                        <a:t>Todorović</a:t>
                      </a:r>
                      <a:r>
                        <a:rPr lang="en-US" sz="1200" kern="1200" dirty="0" smtClean="0">
                          <a:solidFill>
                            <a:srgbClr val="003300"/>
                          </a:solidFill>
                          <a:effectLst/>
                          <a:latin typeface="Gill Sans Light (Body)"/>
                        </a:rPr>
                        <a:t> K., </a:t>
                      </a:r>
                      <a:r>
                        <a:rPr lang="en-US" sz="1200" kern="1200" dirty="0" err="1" smtClean="0">
                          <a:solidFill>
                            <a:srgbClr val="003300"/>
                          </a:solidFill>
                          <a:effectLst/>
                          <a:latin typeface="Gill Sans Light (Body)"/>
                        </a:rPr>
                        <a:t>Franović</a:t>
                      </a:r>
                      <a:r>
                        <a:rPr lang="en-US" sz="1200" kern="1200" dirty="0" smtClean="0">
                          <a:solidFill>
                            <a:srgbClr val="003300"/>
                          </a:solidFill>
                          <a:effectLst/>
                          <a:latin typeface="Gill Sans Light (Body)"/>
                        </a:rPr>
                        <a:t> I., Nonlinear dynamics behind the seismic cycle: One-dimensional phenomenological modeling, Chaos, </a:t>
                      </a:r>
                      <a:r>
                        <a:rPr lang="en-US" sz="1200" kern="1200" dirty="0" err="1" smtClean="0">
                          <a:solidFill>
                            <a:srgbClr val="003300"/>
                          </a:solidFill>
                          <a:effectLst/>
                          <a:latin typeface="Gill Sans Light (Body)"/>
                        </a:rPr>
                        <a:t>Solitons</a:t>
                      </a:r>
                      <a:r>
                        <a:rPr lang="en-US" sz="1200" kern="1200" dirty="0" smtClean="0">
                          <a:solidFill>
                            <a:srgbClr val="003300"/>
                          </a:solidFill>
                          <a:effectLst/>
                          <a:latin typeface="Gill Sans Light (Body)"/>
                        </a:rPr>
                        <a:t> and Fractals, 2018, 106, pp. 310–316</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Kostić</a:t>
                      </a:r>
                      <a:r>
                        <a:rPr lang="en-US" sz="1200" kern="1200" dirty="0" smtClean="0">
                          <a:solidFill>
                            <a:srgbClr val="7030A0"/>
                          </a:solidFill>
                          <a:effectLst/>
                          <a:latin typeface="Gill Sans Light (Body)"/>
                        </a:rPr>
                        <a:t> S., </a:t>
                      </a:r>
                      <a:r>
                        <a:rPr lang="en-US" sz="1200" kern="1200" dirty="0" err="1" smtClean="0">
                          <a:solidFill>
                            <a:srgbClr val="7030A0"/>
                          </a:solidFill>
                          <a:effectLst/>
                          <a:latin typeface="Gill Sans Light (Body)"/>
                        </a:rPr>
                        <a:t>Vasović</a:t>
                      </a:r>
                      <a:r>
                        <a:rPr lang="en-US" sz="1200" kern="1200" dirty="0" smtClean="0">
                          <a:solidFill>
                            <a:srgbClr val="7030A0"/>
                          </a:solidFill>
                          <a:effectLst/>
                          <a:latin typeface="Gill Sans Light (Body)"/>
                        </a:rPr>
                        <a:t> N., </a:t>
                      </a:r>
                      <a:r>
                        <a:rPr lang="en-US" sz="1200" kern="1200" dirty="0" err="1" smtClean="0">
                          <a:solidFill>
                            <a:srgbClr val="7030A0"/>
                          </a:solidFill>
                          <a:effectLst/>
                          <a:latin typeface="Gill Sans Light (Body)"/>
                        </a:rPr>
                        <a:t>Franović</a:t>
                      </a:r>
                      <a:r>
                        <a:rPr lang="en-US" sz="1200" kern="1200" dirty="0" smtClean="0">
                          <a:solidFill>
                            <a:srgbClr val="7030A0"/>
                          </a:solidFill>
                          <a:effectLst/>
                          <a:latin typeface="Gill Sans Light (Body)"/>
                        </a:rPr>
                        <a:t> I., </a:t>
                      </a:r>
                      <a:r>
                        <a:rPr lang="en-US" sz="1200" kern="1200" dirty="0" err="1" smtClean="0">
                          <a:solidFill>
                            <a:srgbClr val="7030A0"/>
                          </a:solidFill>
                          <a:effectLst/>
                          <a:latin typeface="Gill Sans Light (Body)"/>
                        </a:rPr>
                        <a:t>Klinshov</a:t>
                      </a:r>
                      <a:r>
                        <a:rPr lang="en-US" sz="1200" kern="1200" dirty="0" smtClean="0">
                          <a:solidFill>
                            <a:srgbClr val="7030A0"/>
                          </a:solidFill>
                          <a:effectLst/>
                          <a:latin typeface="Gill Sans Light (Body)"/>
                        </a:rPr>
                        <a:t> V., </a:t>
                      </a:r>
                      <a:r>
                        <a:rPr lang="en-US" sz="1200" kern="1200" dirty="0" err="1" smtClean="0">
                          <a:solidFill>
                            <a:srgbClr val="7030A0"/>
                          </a:solidFill>
                          <a:effectLst/>
                          <a:latin typeface="Gill Sans Light (Body)"/>
                        </a:rPr>
                        <a:t>Nekorkin</a:t>
                      </a:r>
                      <a:r>
                        <a:rPr lang="en-US" sz="1200" kern="1200" dirty="0" smtClean="0">
                          <a:solidFill>
                            <a:srgbClr val="7030A0"/>
                          </a:solidFill>
                          <a:effectLst/>
                          <a:latin typeface="Gill Sans Light (Body)"/>
                        </a:rPr>
                        <a:t> V., Dynamics of fault motion in a stochastic spring-slider model with varying neighboring interactions and time-delayed coupling, Nonlinear Dynamics, 2017, 87(4), pp. 2563–2575</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Vasović</a:t>
                      </a:r>
                      <a:r>
                        <a:rPr lang="en-US" sz="1200" kern="1200" dirty="0" smtClean="0">
                          <a:solidFill>
                            <a:srgbClr val="003300"/>
                          </a:solidFill>
                          <a:effectLst/>
                          <a:latin typeface="Gill Sans Light (Body)"/>
                        </a:rPr>
                        <a:t> N., </a:t>
                      </a:r>
                      <a:r>
                        <a:rPr lang="en-US" sz="1200" kern="1200" dirty="0" err="1" smtClean="0">
                          <a:solidFill>
                            <a:srgbClr val="003300"/>
                          </a:solidFill>
                          <a:effectLst/>
                          <a:latin typeface="Gill Sans Light (Body)"/>
                        </a:rPr>
                        <a:t>Kostić</a:t>
                      </a:r>
                      <a:r>
                        <a:rPr lang="en-US" sz="1200" kern="1200" dirty="0" smtClean="0">
                          <a:solidFill>
                            <a:srgbClr val="003300"/>
                          </a:solidFill>
                          <a:effectLst/>
                          <a:latin typeface="Gill Sans Light (Body)"/>
                        </a:rPr>
                        <a:t> S., </a:t>
                      </a:r>
                      <a:r>
                        <a:rPr lang="en-US" sz="1200" kern="1200" dirty="0" err="1" smtClean="0">
                          <a:solidFill>
                            <a:srgbClr val="003300"/>
                          </a:solidFill>
                          <a:effectLst/>
                          <a:latin typeface="Gill Sans Light (Body)"/>
                        </a:rPr>
                        <a:t>Franović</a:t>
                      </a:r>
                      <a:r>
                        <a:rPr lang="en-US" sz="1200" kern="1200" dirty="0" smtClean="0">
                          <a:solidFill>
                            <a:srgbClr val="003300"/>
                          </a:solidFill>
                          <a:effectLst/>
                          <a:latin typeface="Gill Sans Light (Body)"/>
                        </a:rPr>
                        <a:t> I., </a:t>
                      </a:r>
                      <a:r>
                        <a:rPr lang="en-US" sz="1200" kern="1200" dirty="0" err="1" smtClean="0">
                          <a:solidFill>
                            <a:srgbClr val="003300"/>
                          </a:solidFill>
                          <a:effectLst/>
                          <a:latin typeface="Gill Sans Light (Body)"/>
                        </a:rPr>
                        <a:t>Todorović</a:t>
                      </a:r>
                      <a:r>
                        <a:rPr lang="en-US" sz="1200" kern="1200" dirty="0" smtClean="0">
                          <a:solidFill>
                            <a:srgbClr val="003300"/>
                          </a:solidFill>
                          <a:effectLst/>
                          <a:latin typeface="Gill Sans Light (Body)"/>
                        </a:rPr>
                        <a:t> K., Earthquake nucleation in a stochastic fault model of globally coupled units with interaction delays, Communications in Nonlinear Science and Numerical Simulation, 2016, 38, pp. 117–129</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45619691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67609" y="639606"/>
            <a:ext cx="3674083" cy="841256"/>
          </a:xfrm>
        </p:spPr>
        <p:txBody>
          <a:bodyPr/>
          <a:lstStyle/>
          <a:p>
            <a:r>
              <a:rPr lang="sr-Latn-RS" sz="2400" dirty="0">
                <a:solidFill>
                  <a:srgbClr val="7030A0"/>
                </a:solidFill>
              </a:rPr>
              <a:t>Istraživačka </a:t>
            </a:r>
            <a:r>
              <a:rPr lang="sr-Latn-RS" sz="2400" dirty="0" smtClean="0">
                <a:solidFill>
                  <a:srgbClr val="7030A0"/>
                </a:solidFill>
              </a:rPr>
              <a:t>grupa </a:t>
            </a:r>
            <a:r>
              <a:rPr lang="sr-Latn-RS" sz="2400" dirty="0">
                <a:solidFill>
                  <a:srgbClr val="7030A0"/>
                </a:solidFill>
              </a:rPr>
              <a:t/>
            </a:r>
            <a:br>
              <a:rPr lang="sr-Latn-RS" sz="2400" dirty="0">
                <a:solidFill>
                  <a:srgbClr val="7030A0"/>
                </a:solidFill>
              </a:rPr>
            </a:br>
            <a:r>
              <a:rPr lang="sr-Latn-RS" sz="2400" dirty="0">
                <a:solidFill>
                  <a:srgbClr val="7030A0"/>
                </a:solidFill>
              </a:rPr>
              <a:t>DOC. </a:t>
            </a:r>
            <a:r>
              <a:rPr lang="sr-Latn-RS" sz="2400" dirty="0" smtClean="0">
                <a:solidFill>
                  <a:srgbClr val="7030A0"/>
                </a:solidFill>
              </a:rPr>
              <a:t>DR </a:t>
            </a:r>
            <a:r>
              <a:rPr lang="sr-Latn-RS" sz="2400" dirty="0" err="1" smtClean="0">
                <a:solidFill>
                  <a:srgbClr val="7030A0"/>
                </a:solidFill>
              </a:rPr>
              <a:t>Marin</a:t>
            </a:r>
            <a:r>
              <a:rPr lang="sr-Latn-RS" sz="2400" dirty="0" smtClean="0">
                <a:solidFill>
                  <a:srgbClr val="7030A0"/>
                </a:solidFill>
              </a:rPr>
              <a:t> </a:t>
            </a:r>
            <a:r>
              <a:rPr lang="sr-Latn-RS" sz="2400" dirty="0" err="1">
                <a:solidFill>
                  <a:srgbClr val="7030A0"/>
                </a:solidFill>
              </a:rPr>
              <a:t>Jukić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67609" y="3412372"/>
            <a:ext cx="2823081" cy="394980"/>
          </a:xfrm>
        </p:spPr>
        <p:txBody>
          <a:bodyPr/>
          <a:lstStyle/>
          <a:p>
            <a:r>
              <a:rPr lang="sr-Latn-RS" dirty="0">
                <a:solidFill>
                  <a:srgbClr val="7030A0"/>
                </a:solidFill>
              </a:rPr>
              <a:t>FIZIOLOGIJA</a:t>
            </a:r>
            <a:endParaRPr lang="en-US"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96305231"/>
              </p:ext>
            </p:extLst>
          </p:nvPr>
        </p:nvGraphicFramePr>
        <p:xfrm>
          <a:off x="967609" y="4096176"/>
          <a:ext cx="5908687" cy="6156436"/>
        </p:xfrm>
        <a:graphic>
          <a:graphicData uri="http://schemas.openxmlformats.org/drawingml/2006/table">
            <a:tbl>
              <a:tblPr firstRow="1" bandRow="1">
                <a:tableStyleId>{5940675A-B579-460E-94D1-54222C63F5DA}</a:tableStyleId>
              </a:tblPr>
              <a:tblGrid>
                <a:gridCol w="1066143">
                  <a:extLst>
                    <a:ext uri="{9D8B030D-6E8A-4147-A177-3AD203B41FA5}">
                      <a16:colId xmlns:a16="http://schemas.microsoft.com/office/drawing/2014/main" xmlns="" val="20000"/>
                    </a:ext>
                  </a:extLst>
                </a:gridCol>
                <a:gridCol w="4842544">
                  <a:extLst>
                    <a:ext uri="{9D8B030D-6E8A-4147-A177-3AD203B41FA5}">
                      <a16:colId xmlns:a16="http://schemas.microsoft.com/office/drawing/2014/main" xmlns="" val="20001"/>
                    </a:ext>
                  </a:extLst>
                </a:gridCol>
              </a:tblGrid>
              <a:tr h="678796">
                <a:tc>
                  <a:txBody>
                    <a:bodyPr/>
                    <a:lstStyle/>
                    <a:p>
                      <a:pPr algn="l"/>
                      <a:r>
                        <a:rPr lang="sr-Latn-RS" sz="1200" b="0" dirty="0">
                          <a:solidFill>
                            <a:srgbClr val="7030A0"/>
                          </a:solidFill>
                        </a:rPr>
                        <a:t>Naslovi istraživačkih tema</a:t>
                      </a:r>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dirty="0" err="1">
                          <a:solidFill>
                            <a:srgbClr val="7030A0"/>
                          </a:solidFill>
                        </a:rPr>
                        <a:t>Neurobiologija</a:t>
                      </a:r>
                      <a:r>
                        <a:rPr lang="sr-Latn-RS" sz="1200" b="1" dirty="0">
                          <a:solidFill>
                            <a:srgbClr val="7030A0"/>
                          </a:solidFill>
                        </a:rPr>
                        <a:t> emocija (NEMO)</a:t>
                      </a:r>
                    </a:p>
                    <a:p>
                      <a:pPr algn="l"/>
                      <a:r>
                        <a:rPr lang="sr-Latn-RS" sz="1200" dirty="0">
                          <a:solidFill>
                            <a:srgbClr val="7030A0"/>
                          </a:solidFill>
                        </a:rPr>
                        <a:t>Značaj razvoja mozga u emocionalnosti</a:t>
                      </a:r>
                    </a:p>
                    <a:p>
                      <a:pPr algn="l"/>
                      <a:r>
                        <a:rPr lang="sr-Latn-RS" sz="1200" dirty="0">
                          <a:solidFill>
                            <a:srgbClr val="7030A0"/>
                          </a:solidFill>
                        </a:rPr>
                        <a:t>Precizno doziranje </a:t>
                      </a:r>
                      <a:r>
                        <a:rPr lang="sr-Latn-RS" sz="1200" dirty="0" err="1">
                          <a:solidFill>
                            <a:srgbClr val="7030A0"/>
                          </a:solidFill>
                        </a:rPr>
                        <a:t>antidepressiva</a:t>
                      </a:r>
                      <a:r>
                        <a:rPr lang="sr-Latn-RS" sz="1200" dirty="0">
                          <a:solidFill>
                            <a:srgbClr val="7030A0"/>
                          </a:solidFill>
                        </a:rPr>
                        <a:t> i </a:t>
                      </a:r>
                      <a:r>
                        <a:rPr lang="sr-Latn-RS" sz="1200" dirty="0" err="1">
                          <a:solidFill>
                            <a:srgbClr val="7030A0"/>
                          </a:solidFill>
                        </a:rPr>
                        <a:t>antipsihotika</a:t>
                      </a:r>
                      <a:endParaRPr lang="sr-Latn-RS" sz="1200" dirty="0">
                        <a:solidFill>
                          <a:srgbClr val="7030A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35733">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b="0" dirty="0">
                          <a:solidFill>
                            <a:srgbClr val="003300"/>
                          </a:solidFill>
                        </a:rPr>
                        <a:t>Članovi tima: </a:t>
                      </a:r>
                    </a:p>
                    <a:p>
                      <a:pPr algn="l"/>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dirty="0">
                          <a:solidFill>
                            <a:srgbClr val="003300"/>
                          </a:solidFill>
                        </a:rPr>
                        <a:t>Stalni članovi grupe</a:t>
                      </a:r>
                    </a:p>
                    <a:p>
                      <a:pPr algn="l"/>
                      <a:r>
                        <a:rPr lang="sr-Latn-RS" sz="1200" dirty="0" smtClean="0">
                          <a:solidFill>
                            <a:srgbClr val="003300"/>
                          </a:solidFill>
                        </a:rPr>
                        <a:t>Dr</a:t>
                      </a:r>
                      <a:r>
                        <a:rPr lang="sr-Latn-RS" sz="1200" baseline="0" dirty="0" smtClean="0">
                          <a:solidFill>
                            <a:srgbClr val="003300"/>
                          </a:solidFill>
                        </a:rPr>
                        <a:t> </a:t>
                      </a:r>
                      <a:r>
                        <a:rPr lang="sr-Latn-RS" sz="1200" dirty="0" err="1" smtClean="0">
                          <a:solidFill>
                            <a:srgbClr val="003300"/>
                          </a:solidFill>
                        </a:rPr>
                        <a:t>Marin</a:t>
                      </a:r>
                      <a:r>
                        <a:rPr lang="sr-Latn-RS" sz="1200" dirty="0" smtClean="0">
                          <a:solidFill>
                            <a:srgbClr val="003300"/>
                          </a:solidFill>
                        </a:rPr>
                        <a:t> </a:t>
                      </a:r>
                      <a:r>
                        <a:rPr lang="sr-Latn-RS" sz="1200" dirty="0" err="1" smtClean="0">
                          <a:solidFill>
                            <a:srgbClr val="003300"/>
                          </a:solidFill>
                        </a:rPr>
                        <a:t>Jukić</a:t>
                      </a:r>
                      <a:r>
                        <a:rPr lang="sr-Latn-RS" sz="1200" dirty="0" smtClean="0">
                          <a:solidFill>
                            <a:srgbClr val="003300"/>
                          </a:solidFill>
                        </a:rPr>
                        <a:t>, docent</a:t>
                      </a:r>
                      <a:endParaRPr lang="sr-Latn-RS" sz="1200" dirty="0">
                        <a:solidFill>
                          <a:srgbClr val="003300"/>
                        </a:solidFill>
                      </a:endParaRPr>
                    </a:p>
                    <a:p>
                      <a:pPr algn="l"/>
                      <a:r>
                        <a:rPr lang="sr-Latn-RS" sz="1200" dirty="0">
                          <a:solidFill>
                            <a:srgbClr val="003300"/>
                          </a:solidFill>
                        </a:rPr>
                        <a:t>Mag. </a:t>
                      </a:r>
                      <a:r>
                        <a:rPr lang="sr-Latn-RS" sz="1200" dirty="0" err="1">
                          <a:solidFill>
                            <a:srgbClr val="003300"/>
                          </a:solidFill>
                        </a:rPr>
                        <a:t>farm</a:t>
                      </a:r>
                      <a:r>
                        <a:rPr lang="sr-Latn-RS" sz="1200" dirty="0">
                          <a:solidFill>
                            <a:srgbClr val="003300"/>
                          </a:solidFill>
                        </a:rPr>
                        <a:t>. Filip </a:t>
                      </a:r>
                      <a:r>
                        <a:rPr lang="sr-Latn-RS" sz="1200" dirty="0" smtClean="0">
                          <a:solidFill>
                            <a:srgbClr val="003300"/>
                          </a:solidFill>
                        </a:rPr>
                        <a:t>Milosavljević, </a:t>
                      </a:r>
                      <a:r>
                        <a:rPr lang="sr-Latn-RS" sz="1200" dirty="0" err="1" smtClean="0">
                          <a:solidFill>
                            <a:srgbClr val="003300"/>
                          </a:solidFill>
                        </a:rPr>
                        <a:t>dokotorant</a:t>
                      </a:r>
                      <a:endParaRPr lang="sr-Latn-RS" sz="1200" dirty="0">
                        <a:solidFill>
                          <a:srgbClr val="003300"/>
                        </a:solidFill>
                      </a:endParaRPr>
                    </a:p>
                    <a:p>
                      <a:pPr algn="l"/>
                      <a:r>
                        <a:rPr lang="sr-Latn-RS" sz="1200" dirty="0">
                          <a:solidFill>
                            <a:srgbClr val="003300"/>
                          </a:solidFill>
                        </a:rPr>
                        <a:t>Mag. </a:t>
                      </a:r>
                      <a:r>
                        <a:rPr lang="sr-Latn-RS" sz="1200" dirty="0" err="1">
                          <a:solidFill>
                            <a:srgbClr val="003300"/>
                          </a:solidFill>
                        </a:rPr>
                        <a:t>farm</a:t>
                      </a:r>
                      <a:r>
                        <a:rPr lang="sr-Latn-RS" sz="1200" dirty="0">
                          <a:solidFill>
                            <a:srgbClr val="003300"/>
                          </a:solidFill>
                        </a:rPr>
                        <a:t>. Aleksandra </a:t>
                      </a:r>
                      <a:r>
                        <a:rPr lang="sr-Latn-RS" sz="1200" dirty="0" smtClean="0">
                          <a:solidFill>
                            <a:srgbClr val="003300"/>
                          </a:solidFill>
                        </a:rPr>
                        <a:t>Jeremić,</a:t>
                      </a:r>
                      <a:r>
                        <a:rPr lang="sr-Latn-RS" sz="1200" baseline="0" dirty="0" smtClean="0">
                          <a:solidFill>
                            <a:srgbClr val="003300"/>
                          </a:solidFill>
                        </a:rPr>
                        <a:t> </a:t>
                      </a:r>
                      <a:r>
                        <a:rPr lang="sr-Latn-RS" sz="1200" dirty="0" smtClean="0">
                          <a:solidFill>
                            <a:srgbClr val="003300"/>
                          </a:solidFill>
                        </a:rPr>
                        <a:t>doktorant</a:t>
                      </a:r>
                      <a:endParaRPr lang="sr-Latn-RS" sz="1200" dirty="0">
                        <a:solidFill>
                          <a:srgbClr val="003300"/>
                        </a:solidFill>
                      </a:endParaRPr>
                    </a:p>
                    <a:p>
                      <a:pPr algn="l"/>
                      <a:r>
                        <a:rPr lang="sr-Latn-RS" sz="1200" dirty="0" smtClean="0">
                          <a:solidFill>
                            <a:srgbClr val="003300"/>
                          </a:solidFill>
                        </a:rPr>
                        <a:t>Dr </a:t>
                      </a:r>
                      <a:r>
                        <a:rPr lang="sr-Latn-RS" sz="1200" dirty="0">
                          <a:solidFill>
                            <a:srgbClr val="003300"/>
                          </a:solidFill>
                        </a:rPr>
                        <a:t>Zorana Pavlović (Psihijatar, Medicinski fakultet i Klinički Centar Srbije – 	Klinika za Psihijatriju)</a:t>
                      </a:r>
                    </a:p>
                    <a:p>
                      <a:pPr algn="l"/>
                      <a:r>
                        <a:rPr lang="sr-Latn-RS" sz="1200" dirty="0" smtClean="0">
                          <a:solidFill>
                            <a:srgbClr val="003300"/>
                          </a:solidFill>
                        </a:rPr>
                        <a:t>Dr </a:t>
                      </a:r>
                      <a:r>
                        <a:rPr lang="sr-Latn-RS" sz="1200" dirty="0">
                          <a:solidFill>
                            <a:srgbClr val="003300"/>
                          </a:solidFill>
                        </a:rPr>
                        <a:t>Čedo </a:t>
                      </a:r>
                      <a:r>
                        <a:rPr lang="sr-Latn-RS" sz="1200" dirty="0" err="1" smtClean="0">
                          <a:solidFill>
                            <a:srgbClr val="003300"/>
                          </a:solidFill>
                        </a:rPr>
                        <a:t>Miljević</a:t>
                      </a:r>
                      <a:r>
                        <a:rPr lang="sr-Latn-RS" sz="1200" dirty="0" smtClean="0">
                          <a:solidFill>
                            <a:srgbClr val="003300"/>
                          </a:solidFill>
                        </a:rPr>
                        <a:t>, docent </a:t>
                      </a:r>
                      <a:r>
                        <a:rPr lang="sr-Latn-RS" sz="1200" dirty="0">
                          <a:solidFill>
                            <a:srgbClr val="003300"/>
                          </a:solidFill>
                        </a:rPr>
                        <a:t>(Psihijatar, Medicinski fakultet i Institut za Mentalno zdravlje)</a:t>
                      </a:r>
                    </a:p>
                    <a:p>
                      <a:pPr algn="l"/>
                      <a:r>
                        <a:rPr lang="sr-Latn-RS" sz="1200" dirty="0" smtClean="0">
                          <a:solidFill>
                            <a:srgbClr val="003300"/>
                          </a:solidFill>
                        </a:rPr>
                        <a:t>Dr Zvezdana Stojanović, docent </a:t>
                      </a:r>
                      <a:r>
                        <a:rPr lang="sr-Latn-RS" sz="1200" dirty="0">
                          <a:solidFill>
                            <a:srgbClr val="003300"/>
                          </a:solidFill>
                        </a:rPr>
                        <a:t>(Psihijatar, Medicinski fakultet Vojnomedicinske akademije i VMA-Klinika za Psihijatriju)</a:t>
                      </a:r>
                    </a:p>
                    <a:p>
                      <a:pPr algn="l"/>
                      <a:r>
                        <a:rPr lang="sr-Latn-RS" sz="1200" dirty="0" err="1" smtClean="0">
                          <a:solidFill>
                            <a:srgbClr val="003300"/>
                          </a:solidFill>
                        </a:rPr>
                        <a:t>pp</a:t>
                      </a:r>
                      <a:r>
                        <a:rPr lang="sr-Latn-RS" sz="1200" dirty="0" smtClean="0">
                          <a:solidFill>
                            <a:srgbClr val="003300"/>
                          </a:solidFill>
                        </a:rPr>
                        <a:t>. Dr </a:t>
                      </a:r>
                      <a:r>
                        <a:rPr lang="sr-Latn-RS" sz="1200" dirty="0">
                          <a:solidFill>
                            <a:srgbClr val="003300"/>
                          </a:solidFill>
                        </a:rPr>
                        <a:t>Danilo </a:t>
                      </a:r>
                      <a:r>
                        <a:rPr lang="sr-Latn-RS" sz="1200" dirty="0" smtClean="0">
                          <a:solidFill>
                            <a:srgbClr val="003300"/>
                          </a:solidFill>
                        </a:rPr>
                        <a:t>Joković </a:t>
                      </a:r>
                      <a:r>
                        <a:rPr lang="sr-Latn-RS" sz="1200" dirty="0">
                          <a:solidFill>
                            <a:srgbClr val="003300"/>
                          </a:solidFill>
                        </a:rPr>
                        <a:t>(Psihijatar, Medicinski fakultet Vojnomedicinske akademije i VMA-Klinika za Psihijatriju)</a:t>
                      </a:r>
                    </a:p>
                    <a:p>
                      <a:pPr algn="l"/>
                      <a:endParaRPr lang="sr-Latn-RS" sz="500" b="1" dirty="0">
                        <a:solidFill>
                          <a:srgbClr val="003300"/>
                        </a:solidFill>
                      </a:endParaRPr>
                    </a:p>
                    <a:p>
                      <a:pPr algn="l"/>
                      <a:r>
                        <a:rPr lang="sr-Latn-RS" sz="1200" b="1" dirty="0">
                          <a:solidFill>
                            <a:srgbClr val="003300"/>
                          </a:solidFill>
                        </a:rPr>
                        <a:t>Saradnici na projektima NEMO grupe</a:t>
                      </a:r>
                    </a:p>
                    <a:p>
                      <a:pPr algn="l"/>
                      <a:r>
                        <a:rPr lang="sr-Latn-RS" sz="1200" dirty="0" smtClean="0">
                          <a:solidFill>
                            <a:srgbClr val="003300"/>
                          </a:solidFill>
                        </a:rPr>
                        <a:t>Dr </a:t>
                      </a:r>
                      <a:r>
                        <a:rPr lang="sr-Latn-RS" sz="1200" dirty="0">
                          <a:solidFill>
                            <a:srgbClr val="003300"/>
                          </a:solidFill>
                        </a:rPr>
                        <a:t>Bojan </a:t>
                      </a:r>
                      <a:r>
                        <a:rPr lang="sr-Latn-RS" sz="1200" dirty="0" smtClean="0">
                          <a:solidFill>
                            <a:srgbClr val="003300"/>
                          </a:solidFill>
                        </a:rPr>
                        <a:t>Batinić, docent </a:t>
                      </a:r>
                      <a:r>
                        <a:rPr lang="sr-Latn-RS" sz="1200" dirty="0">
                          <a:solidFill>
                            <a:srgbClr val="003300"/>
                          </a:solidFill>
                        </a:rPr>
                        <a:t>(</a:t>
                      </a:r>
                      <a:r>
                        <a:rPr lang="sr-Latn-RS" sz="1200" dirty="0" err="1">
                          <a:solidFill>
                            <a:srgbClr val="003300"/>
                          </a:solidFill>
                        </a:rPr>
                        <a:t>PsyCise</a:t>
                      </a:r>
                      <a:r>
                        <a:rPr lang="sr-Latn-RS" sz="1200" dirty="0">
                          <a:solidFill>
                            <a:srgbClr val="003300"/>
                          </a:solidFill>
                        </a:rPr>
                        <a:t> projekat)</a:t>
                      </a:r>
                    </a:p>
                    <a:p>
                      <a:pPr algn="l"/>
                      <a:r>
                        <a:rPr lang="sr-Latn-RS" sz="1200" dirty="0" smtClean="0">
                          <a:solidFill>
                            <a:srgbClr val="003300"/>
                          </a:solidFill>
                        </a:rPr>
                        <a:t>Dr </a:t>
                      </a:r>
                      <a:r>
                        <a:rPr lang="sr-Latn-RS" sz="1200" dirty="0">
                          <a:solidFill>
                            <a:srgbClr val="003300"/>
                          </a:solidFill>
                        </a:rPr>
                        <a:t>Bojan </a:t>
                      </a:r>
                      <a:r>
                        <a:rPr lang="sr-Latn-RS" sz="1200" dirty="0" smtClean="0">
                          <a:solidFill>
                            <a:srgbClr val="003300"/>
                          </a:solidFill>
                        </a:rPr>
                        <a:t>Marković, vanredni profesor </a:t>
                      </a:r>
                      <a:r>
                        <a:rPr lang="sr-Latn-RS" sz="1200" dirty="0">
                          <a:solidFill>
                            <a:srgbClr val="003300"/>
                          </a:solidFill>
                        </a:rPr>
                        <a:t>(</a:t>
                      </a:r>
                      <a:r>
                        <a:rPr lang="sr-Latn-RS" sz="1200" dirty="0" err="1">
                          <a:solidFill>
                            <a:srgbClr val="003300"/>
                          </a:solidFill>
                        </a:rPr>
                        <a:t>PsyCise</a:t>
                      </a:r>
                      <a:r>
                        <a:rPr lang="sr-Latn-RS" sz="1200" dirty="0">
                          <a:solidFill>
                            <a:srgbClr val="003300"/>
                          </a:solidFill>
                        </a:rPr>
                        <a:t> projekat)</a:t>
                      </a:r>
                    </a:p>
                    <a:p>
                      <a:pPr algn="l"/>
                      <a:r>
                        <a:rPr lang="sr-Latn-RS" sz="1200" dirty="0" smtClean="0">
                          <a:solidFill>
                            <a:srgbClr val="003300"/>
                          </a:solidFill>
                        </a:rPr>
                        <a:t>Dr </a:t>
                      </a:r>
                      <a:r>
                        <a:rPr lang="sr-Latn-RS" sz="1200" dirty="0">
                          <a:solidFill>
                            <a:srgbClr val="003300"/>
                          </a:solidFill>
                        </a:rPr>
                        <a:t>Sandra Vladimirov (</a:t>
                      </a:r>
                      <a:r>
                        <a:rPr lang="sr-Latn-RS" sz="1200" dirty="0" err="1">
                          <a:solidFill>
                            <a:srgbClr val="003300"/>
                          </a:solidFill>
                        </a:rPr>
                        <a:t>PsyCise</a:t>
                      </a:r>
                      <a:r>
                        <a:rPr lang="sr-Latn-RS" sz="1200" dirty="0">
                          <a:solidFill>
                            <a:srgbClr val="003300"/>
                          </a:solidFill>
                        </a:rPr>
                        <a:t> projekat)</a:t>
                      </a: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945244">
                <a:tc>
                  <a:txBody>
                    <a:bodyPr/>
                    <a:lstStyle/>
                    <a:p>
                      <a:pPr algn="l"/>
                      <a:r>
                        <a:rPr lang="sr-Latn-RS" sz="1200" b="0" dirty="0">
                          <a:solidFill>
                            <a:srgbClr val="7030A0"/>
                          </a:solidFill>
                        </a:rPr>
                        <a:t>Oprema: </a:t>
                      </a:r>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0" dirty="0" err="1">
                          <a:solidFill>
                            <a:srgbClr val="7030A0"/>
                          </a:solidFill>
                        </a:rPr>
                        <a:t>QuantStudio</a:t>
                      </a:r>
                      <a:r>
                        <a:rPr lang="sr-Latn-RS" sz="1200" b="0" dirty="0">
                          <a:solidFill>
                            <a:srgbClr val="7030A0"/>
                          </a:solidFill>
                        </a:rPr>
                        <a:t> 5 – </a:t>
                      </a:r>
                      <a:r>
                        <a:rPr lang="sr-Latn-RS" sz="1200" b="0" dirty="0" err="1">
                          <a:solidFill>
                            <a:srgbClr val="7030A0"/>
                          </a:solidFill>
                        </a:rPr>
                        <a:t>rtPCR</a:t>
                      </a:r>
                      <a:r>
                        <a:rPr lang="sr-Latn-RS" sz="1200" b="0" dirty="0">
                          <a:solidFill>
                            <a:srgbClr val="7030A0"/>
                          </a:solidFill>
                        </a:rPr>
                        <a:t> mašina</a:t>
                      </a:r>
                    </a:p>
                    <a:p>
                      <a:pPr algn="l"/>
                      <a:r>
                        <a:rPr lang="sr-Latn-RS" sz="1200" b="0" dirty="0" err="1">
                          <a:solidFill>
                            <a:srgbClr val="7030A0"/>
                          </a:solidFill>
                        </a:rPr>
                        <a:t>FujiLAS</a:t>
                      </a:r>
                      <a:r>
                        <a:rPr lang="sr-Latn-RS" sz="1200" b="0" dirty="0">
                          <a:solidFill>
                            <a:srgbClr val="7030A0"/>
                          </a:solidFill>
                        </a:rPr>
                        <a:t>-1000plus – </a:t>
                      </a:r>
                      <a:r>
                        <a:rPr lang="sr-Latn-RS" sz="1200" b="0" dirty="0" err="1">
                          <a:solidFill>
                            <a:srgbClr val="7030A0"/>
                          </a:solidFill>
                        </a:rPr>
                        <a:t>hemilumiscentni</a:t>
                      </a:r>
                      <a:r>
                        <a:rPr lang="sr-Latn-RS" sz="1200" b="0" dirty="0">
                          <a:solidFill>
                            <a:srgbClr val="7030A0"/>
                          </a:solidFill>
                        </a:rPr>
                        <a:t> i fluorescentni </a:t>
                      </a:r>
                      <a:r>
                        <a:rPr lang="sr-Latn-RS" sz="1200" b="0" dirty="0" err="1">
                          <a:solidFill>
                            <a:srgbClr val="7030A0"/>
                          </a:solidFill>
                        </a:rPr>
                        <a:t>imidžer</a:t>
                      </a:r>
                      <a:endParaRPr lang="sr-Latn-RS" sz="1200" b="0" dirty="0">
                        <a:solidFill>
                          <a:srgbClr val="7030A0"/>
                        </a:solidFill>
                      </a:endParaRPr>
                    </a:p>
                    <a:p>
                      <a:pPr algn="l"/>
                      <a:r>
                        <a:rPr lang="sr-Latn-RS" sz="1200" b="0" dirty="0">
                          <a:solidFill>
                            <a:srgbClr val="7030A0"/>
                          </a:solidFill>
                        </a:rPr>
                        <a:t>Pumpa za </a:t>
                      </a:r>
                      <a:r>
                        <a:rPr lang="sr-Latn-RS" sz="1200" b="0" dirty="0" err="1">
                          <a:solidFill>
                            <a:srgbClr val="7030A0"/>
                          </a:solidFill>
                        </a:rPr>
                        <a:t>transkardijalnu</a:t>
                      </a:r>
                      <a:r>
                        <a:rPr lang="sr-Latn-RS" sz="1200" b="0" dirty="0">
                          <a:solidFill>
                            <a:srgbClr val="7030A0"/>
                          </a:solidFill>
                        </a:rPr>
                        <a:t> </a:t>
                      </a:r>
                      <a:r>
                        <a:rPr lang="sr-Latn-RS" sz="1200" b="0" dirty="0" err="1">
                          <a:solidFill>
                            <a:srgbClr val="7030A0"/>
                          </a:solidFill>
                        </a:rPr>
                        <a:t>perfuziju</a:t>
                      </a:r>
                      <a:r>
                        <a:rPr lang="sr-Latn-RS" sz="1200" b="0" dirty="0">
                          <a:solidFill>
                            <a:srgbClr val="7030A0"/>
                          </a:solidFill>
                        </a:rPr>
                        <a:t> glodara</a:t>
                      </a:r>
                    </a:p>
                    <a:p>
                      <a:pPr algn="l"/>
                      <a:r>
                        <a:rPr lang="sr-Latn-RS" sz="1200" b="0" dirty="0">
                          <a:solidFill>
                            <a:srgbClr val="7030A0"/>
                          </a:solidFill>
                        </a:rPr>
                        <a:t>Azotni </a:t>
                      </a:r>
                      <a:r>
                        <a:rPr lang="sr-Latn-RS" sz="1200" b="0" dirty="0" err="1">
                          <a:solidFill>
                            <a:srgbClr val="7030A0"/>
                          </a:solidFill>
                        </a:rPr>
                        <a:t>uparivač</a:t>
                      </a:r>
                      <a:r>
                        <a:rPr lang="sr-Latn-RS" sz="1200" b="0" dirty="0">
                          <a:solidFill>
                            <a:srgbClr val="7030A0"/>
                          </a:solidFill>
                        </a:rPr>
                        <a:t> pridružen na generator azota</a:t>
                      </a:r>
                    </a:p>
                    <a:p>
                      <a:pPr algn="l"/>
                      <a:r>
                        <a:rPr lang="sr-Latn-RS" sz="1200" b="0" dirty="0">
                          <a:solidFill>
                            <a:srgbClr val="7030A0"/>
                          </a:solidFill>
                        </a:rPr>
                        <a:t>Sitna oprema koja se koristi za pripremu uzoraka za PCR i HPLC</a:t>
                      </a: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88969">
                <a:tc>
                  <a:txBody>
                    <a:bodyPr/>
                    <a:lstStyle/>
                    <a:p>
                      <a:pPr algn="l"/>
                      <a:r>
                        <a:rPr lang="sr-Latn-RS" sz="1200" b="0" dirty="0">
                          <a:solidFill>
                            <a:srgbClr val="003300"/>
                          </a:solidFill>
                        </a:rPr>
                        <a:t>Metode: </a:t>
                      </a: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200" b="0" dirty="0">
                          <a:solidFill>
                            <a:srgbClr val="003300"/>
                          </a:solidFill>
                        </a:rPr>
                        <a:t>Post mortem MRI mozga glodara visoke rezolucije (u saradnji sa Karolinska Institutom – KERIC neuroimidžing centrom)</a:t>
                      </a:r>
                    </a:p>
                    <a:p>
                      <a:pPr algn="l"/>
                      <a:r>
                        <a:rPr lang="vi-VN" sz="1200" b="0" dirty="0">
                          <a:solidFill>
                            <a:srgbClr val="003300"/>
                          </a:solidFill>
                        </a:rPr>
                        <a:t>Bihejvioralna analiza glodara</a:t>
                      </a:r>
                    </a:p>
                    <a:p>
                      <a:pPr algn="l"/>
                      <a:r>
                        <a:rPr lang="vi-VN" sz="1200" b="0" dirty="0">
                          <a:solidFill>
                            <a:srgbClr val="003300"/>
                          </a:solidFill>
                        </a:rPr>
                        <a:t>Western Blot</a:t>
                      </a:r>
                    </a:p>
                    <a:p>
                      <a:pPr algn="l"/>
                      <a:r>
                        <a:rPr lang="vi-VN" sz="1200" b="0" dirty="0">
                          <a:solidFill>
                            <a:srgbClr val="003300"/>
                          </a:solidFill>
                        </a:rPr>
                        <a:t>rtPCR – genotipizacija i genska e</a:t>
                      </a:r>
                      <a:r>
                        <a:rPr lang="sr-Latn-RS" sz="1200" b="0" dirty="0">
                          <a:solidFill>
                            <a:srgbClr val="003300"/>
                          </a:solidFill>
                        </a:rPr>
                        <a:t>k</a:t>
                      </a:r>
                      <a:r>
                        <a:rPr lang="vi-VN" sz="1200" b="0" dirty="0">
                          <a:solidFill>
                            <a:srgbClr val="003300"/>
                          </a:solidFill>
                        </a:rPr>
                        <a:t>spresija</a:t>
                      </a:r>
                    </a:p>
                    <a:p>
                      <a:pPr algn="l"/>
                      <a:r>
                        <a:rPr lang="vi-VN" sz="1200" b="0" dirty="0">
                          <a:solidFill>
                            <a:srgbClr val="003300"/>
                          </a:solidFill>
                        </a:rPr>
                        <a:t>Imunohistohemija</a:t>
                      </a:r>
                    </a:p>
                    <a:p>
                      <a:pPr algn="l"/>
                      <a:r>
                        <a:rPr lang="vi-VN" sz="1200" b="0" dirty="0">
                          <a:solidFill>
                            <a:srgbClr val="003300"/>
                          </a:solidFill>
                        </a:rPr>
                        <a:t>Određivanje koncentracije psihijatrijskih lekova u plazmi</a:t>
                      </a:r>
                      <a:endParaRPr kumimoji="0" lang="sr-Latn-RS" sz="1200" b="0" i="1" u="none" strike="noStrike" cap="none" spc="0" normalizeH="0" baseline="0" dirty="0">
                        <a:ln>
                          <a:noFill/>
                        </a:ln>
                        <a:solidFill>
                          <a:srgbClr val="003300"/>
                        </a:solidFill>
                        <a:effectLst/>
                        <a:uFillTx/>
                        <a:sym typeface="Gill Sans Light"/>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6146" name="Picture 2" descr="http://pharmacy.bg.ac.rs/img/Zaposleni/Docenti/Marin%20Juk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6999" y="1532323"/>
            <a:ext cx="1282069" cy="1776581"/>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385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2028549" y="616444"/>
            <a:ext cx="3504164" cy="841256"/>
          </a:xfrm>
        </p:spPr>
        <p:txBody>
          <a:bodyPr/>
          <a:lstStyle/>
          <a:p>
            <a:pPr algn="ctr"/>
            <a:r>
              <a:rPr lang="sr-Latn-RS" sz="2400" dirty="0">
                <a:solidFill>
                  <a:srgbClr val="7030A0"/>
                </a:solidFill>
              </a:rPr>
              <a:t>Istraživačka </a:t>
            </a:r>
            <a:r>
              <a:rPr lang="sr-Latn-RS" sz="2400" dirty="0" smtClean="0">
                <a:solidFill>
                  <a:srgbClr val="7030A0"/>
                </a:solidFill>
              </a:rPr>
              <a:t>grupa</a:t>
            </a:r>
          </a:p>
          <a:p>
            <a:pPr algn="ctr"/>
            <a:r>
              <a:rPr lang="sr-Latn-RS" sz="2400" dirty="0" smtClean="0">
                <a:solidFill>
                  <a:srgbClr val="7030A0"/>
                </a:solidFill>
              </a:rPr>
              <a:t>DOC</a:t>
            </a:r>
            <a:r>
              <a:rPr lang="sr-Latn-RS" sz="2400" dirty="0">
                <a:solidFill>
                  <a:srgbClr val="7030A0"/>
                </a:solidFill>
              </a:rPr>
              <a:t>. </a:t>
            </a:r>
            <a:r>
              <a:rPr lang="sr-Latn-RS" sz="2400" dirty="0" smtClean="0">
                <a:solidFill>
                  <a:srgbClr val="7030A0"/>
                </a:solidFill>
              </a:rPr>
              <a:t>DR </a:t>
            </a:r>
            <a:r>
              <a:rPr lang="sr-Latn-RS" sz="2400" dirty="0" err="1" smtClean="0">
                <a:solidFill>
                  <a:srgbClr val="7030A0"/>
                </a:solidFill>
              </a:rPr>
              <a:t>Marin</a:t>
            </a:r>
            <a:r>
              <a:rPr lang="sr-Latn-RS" sz="2400" dirty="0" smtClean="0">
                <a:solidFill>
                  <a:srgbClr val="7030A0"/>
                </a:solidFill>
              </a:rPr>
              <a:t> </a:t>
            </a:r>
            <a:r>
              <a:rPr lang="sr-Latn-RS" sz="2400" dirty="0" err="1">
                <a:solidFill>
                  <a:srgbClr val="7030A0"/>
                </a:solidFill>
              </a:rPr>
              <a:t>Jukić</a:t>
            </a:r>
            <a:endParaRPr lang="en-US" sz="2400"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82293951"/>
              </p:ext>
            </p:extLst>
          </p:nvPr>
        </p:nvGraphicFramePr>
        <p:xfrm>
          <a:off x="334369" y="1764171"/>
          <a:ext cx="6892524" cy="8415120"/>
        </p:xfrm>
        <a:graphic>
          <a:graphicData uri="http://schemas.openxmlformats.org/drawingml/2006/table">
            <a:tbl>
              <a:tblPr firstRow="1" bandRow="1">
                <a:tableStyleId>{5940675A-B579-460E-94D1-54222C63F5DA}</a:tableStyleId>
              </a:tblPr>
              <a:tblGrid>
                <a:gridCol w="992636">
                  <a:extLst>
                    <a:ext uri="{9D8B030D-6E8A-4147-A177-3AD203B41FA5}">
                      <a16:colId xmlns:a16="http://schemas.microsoft.com/office/drawing/2014/main" xmlns="" val="20000"/>
                    </a:ext>
                  </a:extLst>
                </a:gridCol>
                <a:gridCol w="5899888">
                  <a:extLst>
                    <a:ext uri="{9D8B030D-6E8A-4147-A177-3AD203B41FA5}">
                      <a16:colId xmlns:a16="http://schemas.microsoft.com/office/drawing/2014/main" xmlns="" val="20001"/>
                    </a:ext>
                  </a:extLst>
                </a:gridCol>
              </a:tblGrid>
              <a:tr h="370840">
                <a:tc>
                  <a:txBody>
                    <a:bodyPr/>
                    <a:lstStyle/>
                    <a:p>
                      <a:pPr algn="l"/>
                      <a:r>
                        <a:rPr lang="sr-Latn-RS" sz="1200" b="0" dirty="0">
                          <a:solidFill>
                            <a:srgbClr val="003300"/>
                          </a:solidFill>
                          <a:latin typeface="Gill Sans Light (Body)"/>
                        </a:rPr>
                        <a:t>Projekti/</a:t>
                      </a:r>
                      <a:br>
                        <a:rPr lang="sr-Latn-RS" sz="1200" b="0" dirty="0">
                          <a:solidFill>
                            <a:srgbClr val="003300"/>
                          </a:solidFill>
                          <a:latin typeface="Gill Sans Light (Body)"/>
                        </a:rPr>
                      </a:br>
                      <a:r>
                        <a:rPr lang="sr-Latn-RS" sz="1200" b="0" dirty="0">
                          <a:solidFill>
                            <a:srgbClr val="003300"/>
                          </a:solidFill>
                          <a:latin typeface="Gill Sans Light (Body)"/>
                        </a:rPr>
                        <a:t>finansiranje</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i="0" u="none" strike="noStrike" cap="none" spc="0" baseline="0" dirty="0" err="1">
                          <a:ln>
                            <a:noFill/>
                          </a:ln>
                          <a:solidFill>
                            <a:srgbClr val="003300"/>
                          </a:solidFill>
                          <a:effectLst/>
                          <a:uFillTx/>
                          <a:latin typeface="Gill Sans Light (Body)"/>
                          <a:ea typeface="+mn-ea"/>
                          <a:cs typeface="+mn-cs"/>
                          <a:sym typeface="Gill Sans"/>
                        </a:rPr>
                        <a:t>PsyCise</a:t>
                      </a:r>
                      <a:r>
                        <a:rPr lang="sr-Latn-RS" sz="1200" b="0" i="0" u="none" strike="noStrike" cap="none" spc="0" baseline="0" dirty="0">
                          <a:ln>
                            <a:noFill/>
                          </a:ln>
                          <a:solidFill>
                            <a:srgbClr val="003300"/>
                          </a:solidFill>
                          <a:effectLst/>
                          <a:uFillTx/>
                          <a:latin typeface="Gill Sans Light (Body)"/>
                          <a:ea typeface="+mn-ea"/>
                          <a:cs typeface="+mn-cs"/>
                          <a:sym typeface="Gill Sans"/>
                        </a:rPr>
                        <a:t> – Fond za nauku Republike Srbije 199.872,88 EUR</a:t>
                      </a:r>
                    </a:p>
                    <a:p>
                      <a:pPr algn="l"/>
                      <a:r>
                        <a:rPr lang="sr-Latn-RS" sz="1200" b="1" i="0" u="none" strike="noStrike" cap="none" spc="0" baseline="0" dirty="0">
                          <a:ln>
                            <a:noFill/>
                          </a:ln>
                          <a:solidFill>
                            <a:srgbClr val="003300"/>
                          </a:solidFill>
                          <a:effectLst/>
                          <a:uFillTx/>
                          <a:latin typeface="Gill Sans Light (Body)"/>
                          <a:ea typeface="+mn-ea"/>
                          <a:cs typeface="+mn-cs"/>
                          <a:sym typeface="Gill Sans"/>
                        </a:rPr>
                        <a:t>PGx-PSY</a:t>
                      </a:r>
                      <a:r>
                        <a:rPr lang="sr-Latn-RS" sz="1200" b="0" i="0" u="none" strike="noStrike" cap="none" spc="0" baseline="0" dirty="0">
                          <a:ln>
                            <a:noFill/>
                          </a:ln>
                          <a:solidFill>
                            <a:srgbClr val="003300"/>
                          </a:solidFill>
                          <a:effectLst/>
                          <a:uFillTx/>
                          <a:latin typeface="Gill Sans Light (Body)"/>
                          <a:ea typeface="+mn-ea"/>
                          <a:cs typeface="+mn-cs"/>
                          <a:sym typeface="Gill Sans"/>
                        </a:rPr>
                        <a:t> – Horison 2020 research and innovation inicijativa 484.981,25 EUR</a:t>
                      </a:r>
                    </a:p>
                    <a:p>
                      <a:pPr algn="l"/>
                      <a:r>
                        <a:rPr lang="sr-Latn-RS" sz="1200" b="1" i="0" u="none" strike="noStrike" cap="none" spc="0" baseline="0" dirty="0">
                          <a:ln>
                            <a:noFill/>
                          </a:ln>
                          <a:solidFill>
                            <a:srgbClr val="003300"/>
                          </a:solidFill>
                          <a:effectLst/>
                          <a:uFillTx/>
                          <a:latin typeface="Gill Sans Light (Body)"/>
                          <a:ea typeface="+mn-ea"/>
                          <a:cs typeface="+mn-cs"/>
                          <a:sym typeface="Gill Sans"/>
                        </a:rPr>
                        <a:t>Pokreni se za nauku</a:t>
                      </a:r>
                      <a:r>
                        <a:rPr lang="sr-Latn-RS" sz="1200" b="0" i="0" u="none" strike="noStrike" cap="none" spc="0" baseline="0" dirty="0">
                          <a:ln>
                            <a:noFill/>
                          </a:ln>
                          <a:solidFill>
                            <a:srgbClr val="003300"/>
                          </a:solidFill>
                          <a:effectLst/>
                          <a:uFillTx/>
                          <a:latin typeface="Gill Sans Light (Body)"/>
                          <a:ea typeface="+mn-ea"/>
                          <a:cs typeface="+mn-cs"/>
                          <a:sym typeface="Gill Sans"/>
                        </a:rPr>
                        <a:t> inicijativa 1.200.000 RSD</a:t>
                      </a:r>
                      <a:endParaRPr lang="sr-Latn-RS" sz="1200" dirty="0">
                        <a:solidFill>
                          <a:srgbClr val="00330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l"/>
                      <a:r>
                        <a:rPr lang="sr-Latn-RS" sz="1200" b="0" i="0" u="none" strike="noStrike" cap="none" spc="0" baseline="0" dirty="0">
                          <a:ln>
                            <a:noFill/>
                          </a:ln>
                          <a:solidFill>
                            <a:srgbClr val="7030A0"/>
                          </a:solidFill>
                          <a:effectLst/>
                          <a:uFillTx/>
                          <a:latin typeface="Gill Sans Light (Body)"/>
                          <a:ea typeface="+mn-ea"/>
                          <a:cs typeface="+mn-cs"/>
                          <a:sym typeface="Gill Sans"/>
                        </a:rPr>
                        <a:t>Saradnje</a:t>
                      </a:r>
                      <a:endParaRPr lang="sr-Latn-RS" sz="1200" b="0" dirty="0">
                        <a:solidFill>
                          <a:srgbClr val="7030A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i="0" u="none" strike="noStrike" cap="none" spc="0" baseline="0" dirty="0">
                          <a:ln>
                            <a:noFill/>
                          </a:ln>
                          <a:solidFill>
                            <a:srgbClr val="7030A0"/>
                          </a:solidFill>
                          <a:effectLst/>
                          <a:uFillTx/>
                          <a:latin typeface="Gill Sans Light (Body)"/>
                          <a:ea typeface="+mn-ea"/>
                          <a:cs typeface="+mn-cs"/>
                          <a:sym typeface="Gill Sans"/>
                        </a:rPr>
                        <a:t>Univerzitet u Beogradu - Farmaceutski fakultet</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Grupa Prof. Vesne Pešić</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Grupa Prof. Miroslava Savića</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Grupa Prof. Svetlane Ignjatović</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Katedra za Farmaceutsku hemiju (HPLC aparat/metoda)</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Katedra za Medicinsku Biohemiju (HPLC aparat/metoda)</a:t>
                      </a:r>
                    </a:p>
                    <a:p>
                      <a:pPr algn="l"/>
                      <a:r>
                        <a:rPr lang="sr-Latn-RS" sz="500" b="1" i="0" u="none" strike="noStrike" cap="none" spc="0" baseline="0" dirty="0">
                          <a:ln>
                            <a:noFill/>
                          </a:ln>
                          <a:solidFill>
                            <a:srgbClr val="7030A0"/>
                          </a:solidFill>
                          <a:effectLst/>
                          <a:uFillTx/>
                          <a:latin typeface="Gill Sans Light (Body)"/>
                          <a:ea typeface="+mn-ea"/>
                          <a:cs typeface="+mn-cs"/>
                          <a:sym typeface="Gill Sans"/>
                        </a:rPr>
                        <a:t> </a:t>
                      </a:r>
                      <a:endParaRPr lang="sr-Latn-RS" sz="5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1" i="0" u="none" strike="noStrike" cap="none" spc="0" baseline="0" dirty="0" err="1">
                          <a:ln>
                            <a:noFill/>
                          </a:ln>
                          <a:solidFill>
                            <a:srgbClr val="7030A0"/>
                          </a:solidFill>
                          <a:effectLst/>
                          <a:uFillTx/>
                          <a:latin typeface="Gill Sans Light (Body)"/>
                          <a:ea typeface="+mn-ea"/>
                          <a:cs typeface="+mn-cs"/>
                          <a:sym typeface="Gill Sans"/>
                        </a:rPr>
                        <a:t>Univerzizet</a:t>
                      </a:r>
                      <a:r>
                        <a:rPr lang="sr-Latn-RS" sz="1200" b="1" i="0" u="none" strike="noStrike" cap="none" spc="0" baseline="0" dirty="0">
                          <a:ln>
                            <a:noFill/>
                          </a:ln>
                          <a:solidFill>
                            <a:srgbClr val="7030A0"/>
                          </a:solidFill>
                          <a:effectLst/>
                          <a:uFillTx/>
                          <a:latin typeface="Gill Sans Light (Body)"/>
                          <a:ea typeface="+mn-ea"/>
                          <a:cs typeface="+mn-cs"/>
                          <a:sym typeface="Gill Sans"/>
                        </a:rPr>
                        <a:t> u Beogradu – Medicinski fakultet</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Grupa Prof. Nađe Marić Bojović</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Grupa Prof. Branislava Filipovića</a:t>
                      </a:r>
                    </a:p>
                    <a:p>
                      <a:pPr algn="l"/>
                      <a:r>
                        <a:rPr lang="sr-Latn-RS" sz="500" b="0" i="0" u="none" strike="noStrike" cap="none" spc="0" baseline="0" dirty="0">
                          <a:ln>
                            <a:noFill/>
                          </a:ln>
                          <a:solidFill>
                            <a:srgbClr val="7030A0"/>
                          </a:solidFill>
                          <a:effectLst/>
                          <a:uFillTx/>
                          <a:latin typeface="Gill Sans Light (Body)"/>
                          <a:ea typeface="+mn-ea"/>
                          <a:cs typeface="+mn-cs"/>
                          <a:sym typeface="Gill Sans"/>
                        </a:rPr>
                        <a:t> </a:t>
                      </a:r>
                    </a:p>
                    <a:p>
                      <a:pPr algn="l"/>
                      <a:r>
                        <a:rPr lang="sr-Latn-RS" sz="1200" b="1" i="0" u="none" strike="noStrike" cap="none" spc="0" baseline="0" dirty="0">
                          <a:ln>
                            <a:noFill/>
                          </a:ln>
                          <a:solidFill>
                            <a:srgbClr val="7030A0"/>
                          </a:solidFill>
                          <a:effectLst/>
                          <a:uFillTx/>
                          <a:latin typeface="Gill Sans Light (Body)"/>
                          <a:ea typeface="+mn-ea"/>
                          <a:cs typeface="+mn-cs"/>
                          <a:sym typeface="Gill Sans"/>
                        </a:rPr>
                        <a:t>Inostrane </a:t>
                      </a:r>
                      <a:r>
                        <a:rPr lang="sr-Latn-RS" sz="1200" b="1" i="0" u="none" strike="noStrike" cap="none" spc="0" baseline="0" dirty="0" err="1">
                          <a:ln>
                            <a:noFill/>
                          </a:ln>
                          <a:solidFill>
                            <a:srgbClr val="7030A0"/>
                          </a:solidFill>
                          <a:effectLst/>
                          <a:uFillTx/>
                          <a:latin typeface="Gill Sans Light (Body)"/>
                          <a:ea typeface="+mn-ea"/>
                          <a:cs typeface="+mn-cs"/>
                          <a:sym typeface="Gill Sans"/>
                        </a:rPr>
                        <a:t>kolaboracije</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Karolinska</a:t>
                      </a:r>
                      <a:r>
                        <a:rPr lang="sr-Latn-RS" sz="1200" b="0" i="0" u="none" strike="noStrike" cap="none" spc="0" baseline="0" dirty="0">
                          <a:ln>
                            <a:noFill/>
                          </a:ln>
                          <a:solidFill>
                            <a:srgbClr val="7030A0"/>
                          </a:solidFill>
                          <a:effectLst/>
                          <a:uFillTx/>
                          <a:latin typeface="Gill Sans Light (Body)"/>
                          <a:ea typeface="+mn-ea"/>
                          <a:cs typeface="+mn-cs"/>
                          <a:sym typeface="Gill Sans"/>
                        </a:rPr>
                        <a:t> Institut, Stokholm, Švedska; grupa Prof. </a:t>
                      </a:r>
                      <a:r>
                        <a:rPr lang="sr-Latn-RS" sz="1200" b="0" i="0" u="none" strike="noStrike" cap="none" spc="0" baseline="0" dirty="0" err="1">
                          <a:ln>
                            <a:noFill/>
                          </a:ln>
                          <a:solidFill>
                            <a:srgbClr val="7030A0"/>
                          </a:solidFill>
                          <a:effectLst/>
                          <a:uFillTx/>
                          <a:latin typeface="Gill Sans Light (Body)"/>
                          <a:ea typeface="+mn-ea"/>
                          <a:cs typeface="+mn-cs"/>
                          <a:sym typeface="Gill Sans"/>
                        </a:rPr>
                        <a:t>Magnusa</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Ingelmana</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Sundberga</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Karolinska</a:t>
                      </a:r>
                      <a:r>
                        <a:rPr lang="sr-Latn-RS" sz="1200" b="0" i="0" u="none" strike="noStrike" cap="none" spc="0" baseline="0" dirty="0">
                          <a:ln>
                            <a:noFill/>
                          </a:ln>
                          <a:solidFill>
                            <a:srgbClr val="7030A0"/>
                          </a:solidFill>
                          <a:effectLst/>
                          <a:uFillTx/>
                          <a:latin typeface="Gill Sans Light (Body)"/>
                          <a:ea typeface="+mn-ea"/>
                          <a:cs typeface="+mn-cs"/>
                          <a:sym typeface="Gill Sans"/>
                        </a:rPr>
                        <a:t> Institut, Stokholm, Švedska; grupa Dr. Petera </a:t>
                      </a:r>
                      <a:r>
                        <a:rPr lang="sr-Latn-RS" sz="1200" b="0" i="0" u="none" strike="noStrike" cap="none" spc="0" baseline="0" dirty="0" err="1">
                          <a:ln>
                            <a:noFill/>
                          </a:ln>
                          <a:solidFill>
                            <a:srgbClr val="7030A0"/>
                          </a:solidFill>
                          <a:effectLst/>
                          <a:uFillTx/>
                          <a:latin typeface="Gill Sans Light (Body)"/>
                          <a:ea typeface="+mn-ea"/>
                          <a:cs typeface="+mn-cs"/>
                          <a:sym typeface="Gill Sans"/>
                        </a:rPr>
                        <a:t>Damberga</a:t>
                      </a:r>
                      <a:r>
                        <a:rPr lang="sr-Latn-RS" sz="1200" b="0" i="0" u="none" strike="noStrike" cap="none" spc="0" baseline="0" dirty="0">
                          <a:ln>
                            <a:noFill/>
                          </a:ln>
                          <a:solidFill>
                            <a:srgbClr val="7030A0"/>
                          </a:solidFill>
                          <a:effectLst/>
                          <a:uFillTx/>
                          <a:latin typeface="Gill Sans Light (Body)"/>
                          <a:ea typeface="+mn-ea"/>
                          <a:cs typeface="+mn-cs"/>
                          <a:sym typeface="Gill Sans"/>
                        </a:rPr>
                        <a:t> (KERIC   </a:t>
                      </a:r>
                      <a:br>
                        <a:rPr lang="sr-Latn-RS" sz="1200" b="0" i="0" u="none" strike="noStrike" cap="none" spc="0" baseline="0" dirty="0">
                          <a:ln>
                            <a:noFill/>
                          </a:ln>
                          <a:solidFill>
                            <a:srgbClr val="7030A0"/>
                          </a:solidFill>
                          <a:effectLst/>
                          <a:uFillTx/>
                          <a:latin typeface="Gill Sans Light (Body)"/>
                          <a:ea typeface="+mn-ea"/>
                          <a:cs typeface="+mn-cs"/>
                          <a:sym typeface="Gill Sans"/>
                        </a:rPr>
                      </a:b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neuroimidžing</a:t>
                      </a:r>
                      <a:r>
                        <a:rPr lang="sr-Latn-RS" sz="1200" b="0" i="0" u="none" strike="noStrike" cap="none" spc="0" baseline="0" dirty="0">
                          <a:ln>
                            <a:noFill/>
                          </a:ln>
                          <a:solidFill>
                            <a:srgbClr val="7030A0"/>
                          </a:solidFill>
                          <a:effectLst/>
                          <a:uFillTx/>
                          <a:latin typeface="Gill Sans Light (Body)"/>
                          <a:ea typeface="+mn-ea"/>
                          <a:cs typeface="+mn-cs"/>
                          <a:sym typeface="Gill Sans"/>
                        </a:rPr>
                        <a:t> centar)</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a:t>
                      </a:r>
                      <a:r>
                        <a:rPr lang="sr-Latn-RS" sz="1200" b="0" i="0" u="none" strike="noStrike" cap="none" spc="0" baseline="0" dirty="0" err="1">
                          <a:ln>
                            <a:noFill/>
                          </a:ln>
                          <a:solidFill>
                            <a:srgbClr val="7030A0"/>
                          </a:solidFill>
                          <a:effectLst/>
                          <a:uFillTx/>
                          <a:latin typeface="Gill Sans Light (Body)"/>
                          <a:ea typeface="+mn-ea"/>
                          <a:cs typeface="+mn-cs"/>
                          <a:sym typeface="Gill Sans"/>
                        </a:rPr>
                        <a:t>Stockholmu</a:t>
                      </a:r>
                      <a:r>
                        <a:rPr lang="sr-Latn-RS" sz="1200" b="0" i="0" u="none" strike="noStrike" cap="none" spc="0" baseline="0" dirty="0">
                          <a:ln>
                            <a:noFill/>
                          </a:ln>
                          <a:solidFill>
                            <a:srgbClr val="7030A0"/>
                          </a:solidFill>
                          <a:effectLst/>
                          <a:uFillTx/>
                          <a:latin typeface="Gill Sans Light (Body)"/>
                          <a:ea typeface="+mn-ea"/>
                          <a:cs typeface="+mn-cs"/>
                          <a:sym typeface="Gill Sans"/>
                        </a:rPr>
                        <a:t>, Švedska; grupa </a:t>
                      </a:r>
                      <a:r>
                        <a:rPr lang="sr-Latn-RS" sz="1200" b="0" i="0" u="none" strike="noStrike" cap="none" spc="0" baseline="0" dirty="0" err="1">
                          <a:ln>
                            <a:noFill/>
                          </a:ln>
                          <a:solidFill>
                            <a:srgbClr val="7030A0"/>
                          </a:solidFill>
                          <a:effectLst/>
                          <a:uFillTx/>
                          <a:latin typeface="Gill Sans Light (Body)"/>
                          <a:ea typeface="+mn-ea"/>
                          <a:cs typeface="+mn-cs"/>
                          <a:sym typeface="Gill Sans"/>
                        </a:rPr>
                        <a:t>Čunlianga</a:t>
                      </a:r>
                      <a:r>
                        <a:rPr lang="sr-Latn-RS" sz="1200" b="0" i="0" u="none" strike="noStrike" cap="none" spc="0" baseline="0" dirty="0">
                          <a:ln>
                            <a:noFill/>
                          </a:ln>
                          <a:solidFill>
                            <a:srgbClr val="7030A0"/>
                          </a:solidFill>
                          <a:effectLst/>
                          <a:uFillTx/>
                          <a:latin typeface="Gill Sans Light (Body)"/>
                          <a:ea typeface="+mn-ea"/>
                          <a:cs typeface="+mn-cs"/>
                          <a:sym typeface="Gill Sans"/>
                        </a:rPr>
                        <a:t> Vanga</a:t>
                      </a: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Oslu, Norveška; grupa Prof. </a:t>
                      </a:r>
                      <a:r>
                        <a:rPr lang="sr-Latn-RS" sz="1200" b="0" i="0" u="none" strike="noStrike" cap="none" spc="0" baseline="0" dirty="0" err="1">
                          <a:ln>
                            <a:noFill/>
                          </a:ln>
                          <a:solidFill>
                            <a:srgbClr val="7030A0"/>
                          </a:solidFill>
                          <a:effectLst/>
                          <a:uFillTx/>
                          <a:latin typeface="Gill Sans Light (Body)"/>
                          <a:ea typeface="+mn-ea"/>
                          <a:cs typeface="+mn-cs"/>
                          <a:sym typeface="Gill Sans"/>
                        </a:rPr>
                        <a:t>Espena</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Moldena</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Medicinski Univerzitet u Beču, Austrija; grupa Prof. </a:t>
                      </a:r>
                      <a:r>
                        <a:rPr lang="sr-Latn-RS" sz="1200" b="0" i="0" u="none" strike="noStrike" cap="none" spc="0" baseline="0" dirty="0" err="1">
                          <a:ln>
                            <a:noFill/>
                          </a:ln>
                          <a:solidFill>
                            <a:srgbClr val="7030A0"/>
                          </a:solidFill>
                          <a:effectLst/>
                          <a:uFillTx/>
                          <a:latin typeface="Gill Sans Light (Body)"/>
                          <a:ea typeface="+mn-ea"/>
                          <a:cs typeface="+mn-cs"/>
                          <a:sym typeface="Gill Sans"/>
                        </a:rPr>
                        <a:t>Ruperta</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Lanzenbergera</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a:t>
                      </a:r>
                      <a:r>
                        <a:rPr lang="sr-Latn-RS" sz="1200" b="0" i="0" u="none" strike="noStrike" cap="none" spc="0" baseline="0" dirty="0" err="1">
                          <a:ln>
                            <a:noFill/>
                          </a:ln>
                          <a:solidFill>
                            <a:srgbClr val="7030A0"/>
                          </a:solidFill>
                          <a:effectLst/>
                          <a:uFillTx/>
                          <a:latin typeface="Gill Sans Light (Body)"/>
                          <a:ea typeface="+mn-ea"/>
                          <a:cs typeface="+mn-cs"/>
                          <a:sym typeface="Gill Sans"/>
                        </a:rPr>
                        <a:t>Munsteru</a:t>
                      </a:r>
                      <a:r>
                        <a:rPr lang="sr-Latn-RS" sz="1200" b="0" i="0" u="none" strike="noStrike" cap="none" spc="0" baseline="0" dirty="0">
                          <a:ln>
                            <a:noFill/>
                          </a:ln>
                          <a:solidFill>
                            <a:srgbClr val="7030A0"/>
                          </a:solidFill>
                          <a:effectLst/>
                          <a:uFillTx/>
                          <a:latin typeface="Gill Sans Light (Body)"/>
                          <a:ea typeface="+mn-ea"/>
                          <a:cs typeface="+mn-cs"/>
                          <a:sym typeface="Gill Sans"/>
                        </a:rPr>
                        <a:t>, Nemačka; grupa Prof. Uda </a:t>
                      </a:r>
                      <a:r>
                        <a:rPr lang="sr-Latn-RS" sz="1200" b="0" i="0" u="none" strike="noStrike" cap="none" spc="0" baseline="0" dirty="0" err="1">
                          <a:ln>
                            <a:noFill/>
                          </a:ln>
                          <a:solidFill>
                            <a:srgbClr val="7030A0"/>
                          </a:solidFill>
                          <a:effectLst/>
                          <a:uFillTx/>
                          <a:latin typeface="Gill Sans Light (Body)"/>
                          <a:ea typeface="+mn-ea"/>
                          <a:cs typeface="+mn-cs"/>
                          <a:sym typeface="Gill Sans"/>
                        </a:rPr>
                        <a:t>Danlovskog</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Bonu, Nemačka; grupa Prof. </a:t>
                      </a:r>
                      <a:r>
                        <a:rPr lang="sr-Latn-RS" sz="1200" b="0" i="0" u="none" strike="noStrike" cap="none" spc="0" baseline="0" dirty="0" err="1">
                          <a:ln>
                            <a:noFill/>
                          </a:ln>
                          <a:solidFill>
                            <a:srgbClr val="7030A0"/>
                          </a:solidFill>
                          <a:effectLst/>
                          <a:uFillTx/>
                          <a:latin typeface="Gill Sans Light (Body)"/>
                          <a:ea typeface="+mn-ea"/>
                          <a:cs typeface="+mn-cs"/>
                          <a:sym typeface="Gill Sans"/>
                        </a:rPr>
                        <a:t>Markusa</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Nutena</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a:t>
                      </a:r>
                      <a:r>
                        <a:rPr lang="sr-Latn-RS" sz="1200" b="0" i="0" u="none" strike="noStrike" cap="none" spc="0" baseline="0" dirty="0" err="1">
                          <a:ln>
                            <a:noFill/>
                          </a:ln>
                          <a:solidFill>
                            <a:srgbClr val="7030A0"/>
                          </a:solidFill>
                          <a:effectLst/>
                          <a:uFillTx/>
                          <a:latin typeface="Gill Sans Light (Body)"/>
                          <a:ea typeface="+mn-ea"/>
                          <a:cs typeface="+mn-cs"/>
                          <a:sym typeface="Gill Sans"/>
                        </a:rPr>
                        <a:t>Merilend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Bethseda</a:t>
                      </a:r>
                      <a:r>
                        <a:rPr lang="sr-Latn-RS" sz="1200" b="0" i="0" u="none" strike="noStrike" cap="none" spc="0" baseline="0" dirty="0">
                          <a:ln>
                            <a:noFill/>
                          </a:ln>
                          <a:solidFill>
                            <a:srgbClr val="7030A0"/>
                          </a:solidFill>
                          <a:effectLst/>
                          <a:uFillTx/>
                          <a:latin typeface="Gill Sans Light (Body)"/>
                          <a:ea typeface="+mn-ea"/>
                          <a:cs typeface="+mn-cs"/>
                          <a:sym typeface="Gill Sans"/>
                        </a:rPr>
                        <a:t>, SAD; grupa Prof. </a:t>
                      </a:r>
                      <a:r>
                        <a:rPr lang="sr-Latn-RS" sz="1200" b="0" i="0" u="none" strike="noStrike" cap="none" spc="0" baseline="0" dirty="0" err="1">
                          <a:ln>
                            <a:noFill/>
                          </a:ln>
                          <a:solidFill>
                            <a:srgbClr val="7030A0"/>
                          </a:solidFill>
                          <a:effectLst/>
                          <a:uFillTx/>
                          <a:latin typeface="Gill Sans Light (Body)"/>
                          <a:ea typeface="+mn-ea"/>
                          <a:cs typeface="+mn-cs"/>
                          <a:sym typeface="Gill Sans"/>
                        </a:rPr>
                        <a:t>Toda</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Gulda</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a:t>
                      </a:r>
                      <a:r>
                        <a:rPr lang="sr-Latn-RS" sz="1200" b="0" i="0" u="none" strike="noStrike" cap="none" spc="0" baseline="0" dirty="0" err="1">
                          <a:ln>
                            <a:noFill/>
                          </a:ln>
                          <a:solidFill>
                            <a:srgbClr val="7030A0"/>
                          </a:solidFill>
                          <a:effectLst/>
                          <a:uFillTx/>
                          <a:latin typeface="Gill Sans Light (Body)"/>
                          <a:ea typeface="+mn-ea"/>
                          <a:cs typeface="+mn-cs"/>
                          <a:sym typeface="Gill Sans"/>
                        </a:rPr>
                        <a:t>Mastrihtu</a:t>
                      </a:r>
                      <a:r>
                        <a:rPr lang="sr-Latn-RS" sz="1200" b="0" i="0" u="none" strike="noStrike" cap="none" spc="0" baseline="0" dirty="0">
                          <a:ln>
                            <a:noFill/>
                          </a:ln>
                          <a:solidFill>
                            <a:srgbClr val="7030A0"/>
                          </a:solidFill>
                          <a:effectLst/>
                          <a:uFillTx/>
                          <a:latin typeface="Gill Sans Light (Body)"/>
                          <a:ea typeface="+mn-ea"/>
                          <a:cs typeface="+mn-cs"/>
                          <a:sym typeface="Gill Sans"/>
                        </a:rPr>
                        <a:t>, Holandija; grupa </a:t>
                      </a:r>
                      <a:r>
                        <a:rPr lang="sr-Latn-RS" sz="1200" b="0" i="0" u="none" strike="noStrike" cap="none" spc="0" baseline="0" dirty="0" err="1">
                          <a:ln>
                            <a:noFill/>
                          </a:ln>
                          <a:solidFill>
                            <a:srgbClr val="7030A0"/>
                          </a:solidFill>
                          <a:effectLst/>
                          <a:uFillTx/>
                          <a:latin typeface="Gill Sans Light (Body)"/>
                          <a:ea typeface="+mn-ea"/>
                          <a:cs typeface="+mn-cs"/>
                          <a:sym typeface="Gill Sans"/>
                        </a:rPr>
                        <a:t>Doc</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Ros</a:t>
                      </a:r>
                      <a:r>
                        <a:rPr lang="sr-Latn-RS" sz="1200" b="0" i="0" u="none" strike="noStrike" cap="none" spc="0" baseline="0" dirty="0">
                          <a:ln>
                            <a:noFill/>
                          </a:ln>
                          <a:solidFill>
                            <a:srgbClr val="7030A0"/>
                          </a:solidFill>
                          <a:effectLst/>
                          <a:uFillTx/>
                          <a:latin typeface="Gill Sans Light (Body)"/>
                          <a:ea typeface="+mn-ea"/>
                          <a:cs typeface="+mn-cs"/>
                          <a:sym typeface="Gill Sans"/>
                        </a:rPr>
                        <a:t> van </a:t>
                      </a:r>
                      <a:r>
                        <a:rPr lang="sr-Latn-RS" sz="1200" b="0" i="0" u="none" strike="noStrike" cap="none" spc="0" baseline="0" dirty="0" err="1">
                          <a:ln>
                            <a:noFill/>
                          </a:ln>
                          <a:solidFill>
                            <a:srgbClr val="7030A0"/>
                          </a:solidFill>
                          <a:effectLst/>
                          <a:uFillTx/>
                          <a:latin typeface="Gill Sans Light (Body)"/>
                          <a:ea typeface="+mn-ea"/>
                          <a:cs typeface="+mn-cs"/>
                          <a:sym typeface="Gill Sans"/>
                        </a:rPr>
                        <a:t>Vesterhenen</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a:ln>
                            <a:noFill/>
                          </a:ln>
                          <a:solidFill>
                            <a:srgbClr val="7030A0"/>
                          </a:solidFill>
                          <a:effectLst/>
                          <a:uFillTx/>
                          <a:latin typeface="Gill Sans Light (Body)"/>
                          <a:ea typeface="+mn-ea"/>
                          <a:cs typeface="+mn-cs"/>
                          <a:sym typeface="Gill Sans"/>
                        </a:rPr>
                        <a:t>   Univerzitet u Torontu, Kanada; grupa Prof. Rejčel </a:t>
                      </a:r>
                      <a:r>
                        <a:rPr lang="sr-Latn-RS" sz="1200" b="0" i="0" u="none" strike="noStrike" cap="none" spc="0" baseline="0" dirty="0" err="1">
                          <a:ln>
                            <a:noFill/>
                          </a:ln>
                          <a:solidFill>
                            <a:srgbClr val="7030A0"/>
                          </a:solidFill>
                          <a:effectLst/>
                          <a:uFillTx/>
                          <a:latin typeface="Gill Sans Light (Body)"/>
                          <a:ea typeface="+mn-ea"/>
                          <a:cs typeface="+mn-cs"/>
                          <a:sym typeface="Gill Sans"/>
                        </a:rPr>
                        <a:t>Tindejl</a:t>
                      </a:r>
                      <a:endParaRPr lang="sr-Latn-RS" sz="1200" dirty="0">
                        <a:solidFill>
                          <a:srgbClr val="7030A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l"/>
                      <a:r>
                        <a:rPr lang="sr-Latn-RS" sz="1200" b="0" kern="1200" dirty="0">
                          <a:solidFill>
                            <a:srgbClr val="003300"/>
                          </a:solidFill>
                          <a:effectLst/>
                          <a:latin typeface="Gill Sans Light (Body)"/>
                          <a:ea typeface="Times New Roman"/>
                          <a:cs typeface="Arial"/>
                        </a:rPr>
                        <a:t>Odabrane publikacije</a:t>
                      </a:r>
                      <a:endParaRPr lang="sr-Latn-RS" sz="1200" b="0" dirty="0">
                        <a:solidFill>
                          <a:srgbClr val="003300"/>
                        </a:solidFill>
                        <a:effectLst/>
                        <a:latin typeface="Gill Sans Light (Body)"/>
                        <a:ea typeface="Times New Roman"/>
                        <a:cs typeface="Times New Roman"/>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Milosavljevic</a:t>
                      </a:r>
                      <a:r>
                        <a:rPr lang="sr-Latn-RS" sz="1200" b="0" i="0" u="none" strike="noStrike" cap="none" spc="0" baseline="0" dirty="0">
                          <a:ln>
                            <a:noFill/>
                          </a:ln>
                          <a:solidFill>
                            <a:srgbClr val="003300"/>
                          </a:solidFill>
                          <a:effectLst/>
                          <a:uFillTx/>
                          <a:latin typeface="Gill Sans Light (Body)"/>
                          <a:ea typeface="+mn-ea"/>
                          <a:cs typeface="+mn-cs"/>
                          <a:sym typeface="Gill Sans"/>
                        </a:rPr>
                        <a:t> F, </a:t>
                      </a:r>
                      <a:r>
                        <a:rPr lang="sr-Latn-RS" sz="1200" b="0" i="0" u="none" strike="noStrike" cap="none" spc="0" baseline="0" dirty="0" err="1">
                          <a:ln>
                            <a:noFill/>
                          </a:ln>
                          <a:solidFill>
                            <a:srgbClr val="003300"/>
                          </a:solidFill>
                          <a:effectLst/>
                          <a:uFillTx/>
                          <a:latin typeface="Gill Sans Light (Body)"/>
                          <a:ea typeface="+mn-ea"/>
                          <a:cs typeface="+mn-cs"/>
                          <a:sym typeface="Gill Sans"/>
                        </a:rPr>
                        <a:t>Bukvic</a:t>
                      </a:r>
                      <a:r>
                        <a:rPr lang="sr-Latn-RS" sz="1200" b="0" i="0" u="none" strike="noStrike" cap="none" spc="0" baseline="0" dirty="0">
                          <a:ln>
                            <a:noFill/>
                          </a:ln>
                          <a:solidFill>
                            <a:srgbClr val="003300"/>
                          </a:solidFill>
                          <a:effectLst/>
                          <a:uFillTx/>
                          <a:latin typeface="Gill Sans Light (Body)"/>
                          <a:ea typeface="+mn-ea"/>
                          <a:cs typeface="+mn-cs"/>
                          <a:sym typeface="Gill Sans"/>
                        </a:rPr>
                        <a:t> N, </a:t>
                      </a:r>
                      <a:r>
                        <a:rPr lang="sr-Latn-RS" sz="1200" b="0" i="0" u="none" strike="noStrike" cap="none" spc="0" baseline="0" dirty="0" err="1">
                          <a:ln>
                            <a:noFill/>
                          </a:ln>
                          <a:solidFill>
                            <a:srgbClr val="003300"/>
                          </a:solidFill>
                          <a:effectLst/>
                          <a:uFillTx/>
                          <a:latin typeface="Gill Sans Light (Body)"/>
                          <a:ea typeface="+mn-ea"/>
                          <a:cs typeface="+mn-cs"/>
                          <a:sym typeface="Gill Sans"/>
                        </a:rPr>
                        <a:t>Pavlovic</a:t>
                      </a:r>
                      <a:r>
                        <a:rPr lang="sr-Latn-RS" sz="1200" b="0" i="0" u="none" strike="noStrike" cap="none" spc="0" baseline="0" dirty="0">
                          <a:ln>
                            <a:noFill/>
                          </a:ln>
                          <a:solidFill>
                            <a:srgbClr val="003300"/>
                          </a:solidFill>
                          <a:effectLst/>
                          <a:uFillTx/>
                          <a:latin typeface="Gill Sans Light (Body)"/>
                          <a:ea typeface="+mn-ea"/>
                          <a:cs typeface="+mn-cs"/>
                          <a:sym typeface="Gill Sans"/>
                        </a:rPr>
                        <a:t> Z, </a:t>
                      </a:r>
                      <a:r>
                        <a:rPr lang="sr-Latn-RS" sz="1200" b="0" i="0" u="none" strike="noStrike" cap="none" spc="0" baseline="0" dirty="0" err="1">
                          <a:ln>
                            <a:noFill/>
                          </a:ln>
                          <a:solidFill>
                            <a:srgbClr val="003300"/>
                          </a:solidFill>
                          <a:effectLst/>
                          <a:uFillTx/>
                          <a:latin typeface="Gill Sans Light (Body)"/>
                          <a:ea typeface="+mn-ea"/>
                          <a:cs typeface="+mn-cs"/>
                          <a:sym typeface="Gill Sans"/>
                        </a:rPr>
                        <a:t>Miljevic</a:t>
                      </a:r>
                      <a:r>
                        <a:rPr lang="sr-Latn-RS" sz="1200" b="0" i="0" u="none" strike="noStrike" cap="none" spc="0" baseline="0" dirty="0">
                          <a:ln>
                            <a:noFill/>
                          </a:ln>
                          <a:solidFill>
                            <a:srgbClr val="003300"/>
                          </a:solidFill>
                          <a:effectLst/>
                          <a:uFillTx/>
                          <a:latin typeface="Gill Sans Light (Body)"/>
                          <a:ea typeface="+mn-ea"/>
                          <a:cs typeface="+mn-cs"/>
                          <a:sym typeface="Gill Sans"/>
                        </a:rPr>
                        <a:t> C, </a:t>
                      </a:r>
                      <a:r>
                        <a:rPr lang="sr-Latn-RS" sz="1200" b="0" i="0" u="none" strike="noStrike" cap="none" spc="0" baseline="0" dirty="0" err="1">
                          <a:ln>
                            <a:noFill/>
                          </a:ln>
                          <a:solidFill>
                            <a:srgbClr val="003300"/>
                          </a:solidFill>
                          <a:effectLst/>
                          <a:uFillTx/>
                          <a:latin typeface="Gill Sans Light (Body)"/>
                          <a:ea typeface="+mn-ea"/>
                          <a:cs typeface="+mn-cs"/>
                          <a:sym typeface="Gill Sans"/>
                        </a:rPr>
                        <a:t>Pešic</a:t>
                      </a:r>
                      <a:r>
                        <a:rPr lang="sr-Latn-RS" sz="1200" b="0" i="0" u="none" strike="noStrike" cap="none" spc="0" baseline="0" dirty="0">
                          <a:ln>
                            <a:noFill/>
                          </a:ln>
                          <a:solidFill>
                            <a:srgbClr val="003300"/>
                          </a:solidFill>
                          <a:effectLst/>
                          <a:uFillTx/>
                          <a:latin typeface="Gill Sans Light (Body)"/>
                          <a:ea typeface="+mn-ea"/>
                          <a:cs typeface="+mn-cs"/>
                          <a:sym typeface="Gill Sans"/>
                        </a:rPr>
                        <a:t> V, </a:t>
                      </a:r>
                      <a:r>
                        <a:rPr lang="sr-Latn-RS" sz="1200" b="0" i="0" u="none" strike="noStrike" cap="none" spc="0" baseline="0" dirty="0" err="1">
                          <a:ln>
                            <a:noFill/>
                          </a:ln>
                          <a:solidFill>
                            <a:srgbClr val="003300"/>
                          </a:solidFill>
                          <a:effectLst/>
                          <a:uFillTx/>
                          <a:latin typeface="Gill Sans Light (Body)"/>
                          <a:ea typeface="+mn-ea"/>
                          <a:cs typeface="+mn-cs"/>
                          <a:sym typeface="Gill Sans"/>
                        </a:rPr>
                        <a:t>Molden</a:t>
                      </a:r>
                      <a:r>
                        <a:rPr lang="sr-Latn-RS" sz="1200" b="0" i="0" u="none" strike="noStrike" cap="none" spc="0" baseline="0" dirty="0">
                          <a:ln>
                            <a:noFill/>
                          </a:ln>
                          <a:solidFill>
                            <a:srgbClr val="003300"/>
                          </a:solidFill>
                          <a:effectLst/>
                          <a:uFillTx/>
                          <a:latin typeface="Gill Sans Light (Body)"/>
                          <a:ea typeface="+mn-ea"/>
                          <a:cs typeface="+mn-cs"/>
                          <a:sym typeface="Gill Sans"/>
                        </a:rPr>
                        <a:t> E, </a:t>
                      </a:r>
                      <a:r>
                        <a:rPr lang="sr-Latn-RS" sz="1200" b="0" i="0" u="none" strike="noStrike" cap="none" spc="0" baseline="0" dirty="0" err="1">
                          <a:ln>
                            <a:noFill/>
                          </a:ln>
                          <a:solidFill>
                            <a:srgbClr val="003300"/>
                          </a:solidFill>
                          <a:effectLst/>
                          <a:uFillTx/>
                          <a:latin typeface="Gill Sans Light (Body)"/>
                          <a:ea typeface="+mn-ea"/>
                          <a:cs typeface="+mn-cs"/>
                          <a:sym typeface="Gill Sans"/>
                        </a:rPr>
                        <a:t>Ingelman</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Sundberg</a:t>
                      </a:r>
                      <a:r>
                        <a:rPr lang="sr-Latn-RS" sz="1200" b="0" i="0" u="none" strike="noStrike" cap="none" spc="0" baseline="0" dirty="0">
                          <a:ln>
                            <a:noFill/>
                          </a:ln>
                          <a:solidFill>
                            <a:srgbClr val="003300"/>
                          </a:solidFill>
                          <a:effectLst/>
                          <a:uFillTx/>
                          <a:latin typeface="Gill Sans Light (Body)"/>
                          <a:ea typeface="+mn-ea"/>
                          <a:cs typeface="+mn-cs"/>
                          <a:sym typeface="Gill Sans"/>
                        </a:rPr>
                        <a:t> M, </a:t>
                      </a:r>
                      <a:r>
                        <a:rPr lang="sr-Latn-RS" sz="1200" b="0" i="0" u="none" strike="noStrike" cap="none" spc="0" baseline="0" dirty="0" err="1">
                          <a:ln>
                            <a:noFill/>
                          </a:ln>
                          <a:solidFill>
                            <a:srgbClr val="003300"/>
                          </a:solidFill>
                          <a:effectLst/>
                          <a:uFillTx/>
                          <a:latin typeface="Gill Sans Light (Body)"/>
                          <a:ea typeface="+mn-ea"/>
                          <a:cs typeface="+mn-cs"/>
                          <a:sym typeface="Gill Sans"/>
                        </a:rPr>
                        <a:t>Leucht</a:t>
                      </a:r>
                      <a:r>
                        <a:rPr lang="sr-Latn-RS" sz="1200" b="0" i="0" u="none" strike="noStrike" cap="none" spc="0" baseline="0" dirty="0">
                          <a:ln>
                            <a:noFill/>
                          </a:ln>
                          <a:solidFill>
                            <a:srgbClr val="003300"/>
                          </a:solidFill>
                          <a:effectLst/>
                          <a:uFillTx/>
                          <a:latin typeface="Gill Sans Light (Body)"/>
                          <a:ea typeface="+mn-ea"/>
                          <a:cs typeface="+mn-cs"/>
                          <a:sym typeface="Gill Sans"/>
                        </a:rPr>
                        <a:t> S, </a:t>
                      </a:r>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Association</a:t>
                      </a:r>
                      <a:r>
                        <a:rPr lang="sr-Latn-RS" sz="1200" b="0" i="0" u="none" strike="noStrike" cap="none" spc="0" baseline="0" dirty="0">
                          <a:ln>
                            <a:noFill/>
                          </a:ln>
                          <a:solidFill>
                            <a:srgbClr val="003300"/>
                          </a:solidFill>
                          <a:effectLst/>
                          <a:uFillTx/>
                          <a:latin typeface="Gill Sans Light (Body)"/>
                          <a:ea typeface="+mn-ea"/>
                          <a:cs typeface="+mn-cs"/>
                          <a:sym typeface="Gill Sans"/>
                        </a:rPr>
                        <a:t> of CYP2C19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CYP2D6 </a:t>
                      </a:r>
                      <a:r>
                        <a:rPr lang="sr-Latn-RS" sz="1200" b="0" i="0" u="none" strike="noStrike" cap="none" spc="0" baseline="0" dirty="0" err="1">
                          <a:ln>
                            <a:noFill/>
                          </a:ln>
                          <a:solidFill>
                            <a:srgbClr val="003300"/>
                          </a:solidFill>
                          <a:effectLst/>
                          <a:uFillTx/>
                          <a:latin typeface="Gill Sans Light (Body)"/>
                          <a:ea typeface="+mn-ea"/>
                          <a:cs typeface="+mn-cs"/>
                          <a:sym typeface="Gill Sans"/>
                        </a:rPr>
                        <a:t>Poor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Intermediate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Metabolizer</a:t>
                      </a:r>
                      <a:r>
                        <a:rPr lang="sr-Latn-RS" sz="1200" b="0" i="0" u="none" strike="noStrike" cap="none" spc="0" baseline="0" dirty="0">
                          <a:ln>
                            <a:noFill/>
                          </a:ln>
                          <a:solidFill>
                            <a:srgbClr val="003300"/>
                          </a:solidFill>
                          <a:effectLst/>
                          <a:uFillTx/>
                          <a:latin typeface="Gill Sans Light (Body)"/>
                          <a:ea typeface="+mn-ea"/>
                          <a:cs typeface="+mn-cs"/>
                          <a:sym typeface="Gill Sans"/>
                        </a:rPr>
                        <a:t> Status </a:t>
                      </a:r>
                      <a:r>
                        <a:rPr lang="sr-Latn-RS" sz="1200" b="0" i="0" u="none" strike="noStrike" cap="none" spc="0" baseline="0" dirty="0" err="1">
                          <a:ln>
                            <a:noFill/>
                          </a:ln>
                          <a:solidFill>
                            <a:srgbClr val="003300"/>
                          </a:solidFill>
                          <a:effectLst/>
                          <a:uFillTx/>
                          <a:latin typeface="Gill Sans Light (Body)"/>
                          <a:ea typeface="+mn-ea"/>
                          <a:cs typeface="+mn-cs"/>
                          <a:sym typeface="Gill Sans"/>
                        </a:rPr>
                        <a:t>With</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Antidepressant</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Antipsychotic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Exposure</a:t>
                      </a:r>
                      <a:r>
                        <a:rPr lang="sr-Latn-RS" sz="1200" b="0" i="0" u="none" strike="noStrike" cap="none" spc="0" baseline="0" dirty="0">
                          <a:ln>
                            <a:noFill/>
                          </a:ln>
                          <a:solidFill>
                            <a:srgbClr val="003300"/>
                          </a:solidFill>
                          <a:effectLst/>
                          <a:uFillTx/>
                          <a:latin typeface="Gill Sans Light (Body)"/>
                          <a:ea typeface="+mn-ea"/>
                          <a:cs typeface="+mn-cs"/>
                          <a:sym typeface="Gill Sans"/>
                        </a:rPr>
                        <a:t>: A </a:t>
                      </a:r>
                      <a:r>
                        <a:rPr lang="sr-Latn-RS" sz="1200" b="0" i="0" u="none" strike="noStrike" cap="none" spc="0" baseline="0" dirty="0" err="1">
                          <a:ln>
                            <a:noFill/>
                          </a:ln>
                          <a:solidFill>
                            <a:srgbClr val="003300"/>
                          </a:solidFill>
                          <a:effectLst/>
                          <a:uFillTx/>
                          <a:latin typeface="Gill Sans Light (Body)"/>
                          <a:ea typeface="+mn-ea"/>
                          <a:cs typeface="+mn-cs"/>
                          <a:sym typeface="Gill Sans"/>
                        </a:rPr>
                        <a:t>Systematic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Review</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Meta-</a:t>
                      </a:r>
                      <a:r>
                        <a:rPr lang="sr-Latn-RS" sz="1200" b="0" i="0" u="none" strike="noStrike" cap="none" spc="0" baseline="0" dirty="0" err="1">
                          <a:ln>
                            <a:noFill/>
                          </a:ln>
                          <a:solidFill>
                            <a:srgbClr val="003300"/>
                          </a:solidFill>
                          <a:effectLst/>
                          <a:uFillTx/>
                          <a:latin typeface="Gill Sans Light (Body)"/>
                          <a:ea typeface="+mn-ea"/>
                          <a:cs typeface="+mn-cs"/>
                          <a:sym typeface="Gill Sans"/>
                        </a:rPr>
                        <a:t>analysis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a:ln>
                            <a:noFill/>
                          </a:ln>
                          <a:solidFill>
                            <a:srgbClr val="003300"/>
                          </a:solidFill>
                          <a:effectLst/>
                          <a:uFillTx/>
                          <a:latin typeface="Gill Sans Light (Body)"/>
                          <a:ea typeface="+mn-ea"/>
                          <a:cs typeface="+mn-cs"/>
                          <a:sym typeface="Gill Sans"/>
                        </a:rPr>
                        <a:t>JAMA </a:t>
                      </a:r>
                      <a:r>
                        <a:rPr lang="sr-Latn-RS" sz="1200" b="1" i="1" u="none" strike="noStrike" cap="none" spc="0" baseline="0" dirty="0" err="1">
                          <a:ln>
                            <a:noFill/>
                          </a:ln>
                          <a:solidFill>
                            <a:srgbClr val="003300"/>
                          </a:solidFill>
                          <a:effectLst/>
                          <a:uFillTx/>
                          <a:latin typeface="Gill Sans Light (Body)"/>
                          <a:ea typeface="+mn-ea"/>
                          <a:cs typeface="+mn-cs"/>
                          <a:sym typeface="Gill Sans"/>
                        </a:rPr>
                        <a:t>Psychiatry</a:t>
                      </a:r>
                      <a:r>
                        <a:rPr lang="sr-Latn-RS" sz="1200" b="0" i="0" u="none" strike="noStrike" cap="none" spc="0" baseline="0" dirty="0">
                          <a:ln>
                            <a:noFill/>
                          </a:ln>
                          <a:solidFill>
                            <a:srgbClr val="003300"/>
                          </a:solidFill>
                          <a:effectLst/>
                          <a:uFillTx/>
                          <a:latin typeface="Gill Sans Light (Body)"/>
                          <a:ea typeface="+mn-ea"/>
                          <a:cs typeface="+mn-cs"/>
                          <a:sym typeface="Gill Sans"/>
                        </a:rPr>
                        <a:t>. 2020 Nov 25 (</a:t>
                      </a:r>
                      <a:r>
                        <a:rPr lang="sr-Latn-RS" sz="1200" b="0" i="0" u="none" strike="noStrike" cap="none" spc="0" baseline="0" dirty="0" err="1">
                          <a:ln>
                            <a:noFill/>
                          </a:ln>
                          <a:solidFill>
                            <a:srgbClr val="003300"/>
                          </a:solidFill>
                          <a:effectLst/>
                          <a:uFillTx/>
                          <a:latin typeface="Gill Sans Light (Body)"/>
                          <a:ea typeface="+mn-ea"/>
                          <a:cs typeface="+mn-cs"/>
                          <a:sym typeface="Gill Sans"/>
                        </a:rPr>
                        <a:t>ahead</a:t>
                      </a:r>
                      <a:r>
                        <a:rPr lang="sr-Latn-RS" sz="1200" b="0" i="0" u="none" strike="noStrike" cap="none" spc="0" baseline="0" dirty="0">
                          <a:ln>
                            <a:noFill/>
                          </a:ln>
                          <a:solidFill>
                            <a:srgbClr val="003300"/>
                          </a:solidFill>
                          <a:effectLst/>
                          <a:uFillTx/>
                          <a:latin typeface="Gill Sans Light (Body)"/>
                          <a:ea typeface="+mn-ea"/>
                          <a:cs typeface="+mn-cs"/>
                          <a:sym typeface="Gill Sans"/>
                        </a:rPr>
                        <a:t> of </a:t>
                      </a:r>
                      <a:r>
                        <a:rPr lang="sr-Latn-RS" sz="1200" b="0" i="0" u="none" strike="noStrike" cap="none" spc="0" baseline="0" dirty="0" err="1">
                          <a:ln>
                            <a:noFill/>
                          </a:ln>
                          <a:solidFill>
                            <a:srgbClr val="003300"/>
                          </a:solidFill>
                          <a:effectLst/>
                          <a:uFillTx/>
                          <a:latin typeface="Gill Sans Light (Body)"/>
                          <a:ea typeface="+mn-ea"/>
                          <a:cs typeface="+mn-cs"/>
                          <a:sym typeface="Gill Sans"/>
                        </a:rPr>
                        <a:t>print</a:t>
                      </a:r>
                      <a:r>
                        <a:rPr lang="sr-Latn-RS" sz="1200" b="0" i="0" u="none" strike="noStrike" cap="none" spc="0" baseline="0" dirty="0">
                          <a:ln>
                            <a:noFill/>
                          </a:ln>
                          <a:solidFill>
                            <a:srgbClr val="003300"/>
                          </a:solidFill>
                          <a:effectLst/>
                          <a:uFillTx/>
                          <a:latin typeface="Gill Sans Light (Body)"/>
                          <a:ea typeface="+mn-ea"/>
                          <a:cs typeface="+mn-cs"/>
                          <a:sym typeface="Gill Sans"/>
                        </a:rPr>
                        <a:t>)</a:t>
                      </a:r>
                    </a:p>
                    <a:p>
                      <a:pPr marL="177800" indent="-177800" algn="l"/>
                      <a:r>
                        <a:rPr lang="sr-Latn-RS" sz="1200" b="0" i="0" u="none" strike="noStrike" cap="none" spc="0" baseline="0" dirty="0" err="1">
                          <a:ln>
                            <a:noFill/>
                          </a:ln>
                          <a:solidFill>
                            <a:srgbClr val="7030A0"/>
                          </a:solidFill>
                          <a:effectLst/>
                          <a:uFillTx/>
                          <a:latin typeface="Gill Sans Light (Body)"/>
                          <a:ea typeface="+mn-ea"/>
                          <a:cs typeface="+mn-cs"/>
                          <a:sym typeface="Gill Sans"/>
                        </a:rPr>
                        <a:t>Jukic</a:t>
                      </a:r>
                      <a:r>
                        <a:rPr lang="sr-Latn-RS" sz="1200" b="0" i="0" u="none" strike="noStrike" cap="none" spc="0" baseline="0" dirty="0">
                          <a:ln>
                            <a:noFill/>
                          </a:ln>
                          <a:solidFill>
                            <a:srgbClr val="7030A0"/>
                          </a:solidFill>
                          <a:effectLst/>
                          <a:uFillTx/>
                          <a:latin typeface="Gill Sans Light (Body)"/>
                          <a:ea typeface="+mn-ea"/>
                          <a:cs typeface="+mn-cs"/>
                          <a:sym typeface="Gill Sans"/>
                        </a:rPr>
                        <a:t> MM, </a:t>
                      </a:r>
                      <a:r>
                        <a:rPr lang="sr-Latn-RS" sz="1200" b="0" i="0" u="none" strike="noStrike" cap="none" spc="0" baseline="0" dirty="0" err="1">
                          <a:ln>
                            <a:noFill/>
                          </a:ln>
                          <a:solidFill>
                            <a:srgbClr val="7030A0"/>
                          </a:solidFill>
                          <a:effectLst/>
                          <a:uFillTx/>
                          <a:latin typeface="Gill Sans Light (Body)"/>
                          <a:ea typeface="+mn-ea"/>
                          <a:cs typeface="+mn-cs"/>
                          <a:sym typeface="Gill Sans"/>
                        </a:rPr>
                        <a:t>Smith</a:t>
                      </a:r>
                      <a:r>
                        <a:rPr lang="sr-Latn-RS" sz="1200" b="0" i="0" u="none" strike="noStrike" cap="none" spc="0" baseline="0" dirty="0">
                          <a:ln>
                            <a:noFill/>
                          </a:ln>
                          <a:solidFill>
                            <a:srgbClr val="7030A0"/>
                          </a:solidFill>
                          <a:effectLst/>
                          <a:uFillTx/>
                          <a:latin typeface="Gill Sans Light (Body)"/>
                          <a:ea typeface="+mn-ea"/>
                          <a:cs typeface="+mn-cs"/>
                          <a:sym typeface="Gill Sans"/>
                        </a:rPr>
                        <a:t> RL, </a:t>
                      </a:r>
                      <a:r>
                        <a:rPr lang="sr-Latn-RS" sz="1200" b="0" i="0" u="none" strike="noStrike" cap="none" spc="0" baseline="0" dirty="0" err="1">
                          <a:ln>
                            <a:noFill/>
                          </a:ln>
                          <a:solidFill>
                            <a:srgbClr val="7030A0"/>
                          </a:solidFill>
                          <a:effectLst/>
                          <a:uFillTx/>
                          <a:latin typeface="Gill Sans Light (Body)"/>
                          <a:ea typeface="+mn-ea"/>
                          <a:cs typeface="+mn-cs"/>
                          <a:sym typeface="Gill Sans"/>
                        </a:rPr>
                        <a:t>Haslemo</a:t>
                      </a:r>
                      <a:r>
                        <a:rPr lang="sr-Latn-RS" sz="1200" b="0" i="0" u="none" strike="noStrike" cap="none" spc="0" baseline="0" dirty="0">
                          <a:ln>
                            <a:noFill/>
                          </a:ln>
                          <a:solidFill>
                            <a:srgbClr val="7030A0"/>
                          </a:solidFill>
                          <a:effectLst/>
                          <a:uFillTx/>
                          <a:latin typeface="Gill Sans Light (Body)"/>
                          <a:ea typeface="+mn-ea"/>
                          <a:cs typeface="+mn-cs"/>
                          <a:sym typeface="Gill Sans"/>
                        </a:rPr>
                        <a:t> T, </a:t>
                      </a:r>
                      <a:r>
                        <a:rPr lang="sr-Latn-RS" sz="1200" b="0" i="0" u="none" strike="noStrike" cap="none" spc="0" baseline="0" dirty="0" err="1">
                          <a:ln>
                            <a:noFill/>
                          </a:ln>
                          <a:solidFill>
                            <a:srgbClr val="7030A0"/>
                          </a:solidFill>
                          <a:effectLst/>
                          <a:uFillTx/>
                          <a:latin typeface="Gill Sans Light (Body)"/>
                          <a:ea typeface="+mn-ea"/>
                          <a:cs typeface="+mn-cs"/>
                          <a:sym typeface="Gill Sans"/>
                        </a:rPr>
                        <a:t>Molden</a:t>
                      </a:r>
                      <a:r>
                        <a:rPr lang="sr-Latn-RS" sz="1200" b="0" i="0" u="none" strike="noStrike" cap="none" spc="0" baseline="0" dirty="0">
                          <a:ln>
                            <a:noFill/>
                          </a:ln>
                          <a:solidFill>
                            <a:srgbClr val="7030A0"/>
                          </a:solidFill>
                          <a:effectLst/>
                          <a:uFillTx/>
                          <a:latin typeface="Gill Sans Light (Body)"/>
                          <a:ea typeface="+mn-ea"/>
                          <a:cs typeface="+mn-cs"/>
                          <a:sym typeface="Gill Sans"/>
                        </a:rPr>
                        <a:t> E, </a:t>
                      </a:r>
                      <a:r>
                        <a:rPr lang="sr-Latn-RS" sz="1200" b="0" i="0" u="none" strike="noStrike" cap="none" spc="0" baseline="0" dirty="0" err="1">
                          <a:ln>
                            <a:noFill/>
                          </a:ln>
                          <a:solidFill>
                            <a:srgbClr val="7030A0"/>
                          </a:solidFill>
                          <a:effectLst/>
                          <a:uFillTx/>
                          <a:latin typeface="Gill Sans Light (Body)"/>
                          <a:ea typeface="+mn-ea"/>
                          <a:cs typeface="+mn-cs"/>
                          <a:sym typeface="Gill Sans"/>
                        </a:rPr>
                        <a:t>Ingelman</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Sundberg</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Effect</a:t>
                      </a:r>
                      <a:r>
                        <a:rPr lang="sr-Latn-RS" sz="1200" b="0" i="0" u="none" strike="noStrike" cap="none" spc="0" baseline="0" dirty="0">
                          <a:ln>
                            <a:noFill/>
                          </a:ln>
                          <a:solidFill>
                            <a:srgbClr val="7030A0"/>
                          </a:solidFill>
                          <a:effectLst/>
                          <a:uFillTx/>
                          <a:latin typeface="Gill Sans Light (Body)"/>
                          <a:ea typeface="+mn-ea"/>
                          <a:cs typeface="+mn-cs"/>
                          <a:sym typeface="Gill Sans"/>
                        </a:rPr>
                        <a:t> of CYP2D6 </a:t>
                      </a:r>
                      <a:r>
                        <a:rPr lang="sr-Latn-RS" sz="1200" b="0" i="0" u="none" strike="noStrike" cap="none" spc="0" baseline="0" dirty="0" err="1">
                          <a:ln>
                            <a:noFill/>
                          </a:ln>
                          <a:solidFill>
                            <a:srgbClr val="7030A0"/>
                          </a:solidFill>
                          <a:effectLst/>
                          <a:uFillTx/>
                          <a:latin typeface="Gill Sans Light (Body)"/>
                          <a:ea typeface="+mn-ea"/>
                          <a:cs typeface="+mn-cs"/>
                          <a:sym typeface="Gill Sans"/>
                        </a:rPr>
                        <a:t>genotype</a:t>
                      </a:r>
                      <a:r>
                        <a:rPr lang="sr-Latn-RS" sz="1200" b="0" i="0" u="none" strike="noStrike" cap="none" spc="0" baseline="0" dirty="0">
                          <a:ln>
                            <a:noFill/>
                          </a:ln>
                          <a:solidFill>
                            <a:srgbClr val="7030A0"/>
                          </a:solidFill>
                          <a:effectLst/>
                          <a:uFillTx/>
                          <a:latin typeface="Gill Sans Light (Body)"/>
                          <a:ea typeface="+mn-ea"/>
                          <a:cs typeface="+mn-cs"/>
                          <a:sym typeface="Gill Sans"/>
                        </a:rPr>
                        <a:t> on </a:t>
                      </a:r>
                      <a:r>
                        <a:rPr lang="sr-Latn-RS" sz="1200" b="0" i="0" u="none" strike="noStrike" cap="none" spc="0" baseline="0" dirty="0" err="1">
                          <a:ln>
                            <a:noFill/>
                          </a:ln>
                          <a:solidFill>
                            <a:srgbClr val="7030A0"/>
                          </a:solidFill>
                          <a:effectLst/>
                          <a:uFillTx/>
                          <a:latin typeface="Gill Sans Light (Body)"/>
                          <a:ea typeface="+mn-ea"/>
                          <a:cs typeface="+mn-cs"/>
                          <a:sym typeface="Gill Sans"/>
                        </a:rPr>
                        <a:t>exposure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efficacy</a:t>
                      </a:r>
                      <a:r>
                        <a:rPr lang="sr-Latn-RS" sz="1200" b="0" i="0" u="none" strike="noStrike" cap="none" spc="0" baseline="0" dirty="0">
                          <a:ln>
                            <a:noFill/>
                          </a:ln>
                          <a:solidFill>
                            <a:srgbClr val="7030A0"/>
                          </a:solidFill>
                          <a:effectLst/>
                          <a:uFillTx/>
                          <a:latin typeface="Gill Sans Light (Body)"/>
                          <a:ea typeface="+mn-ea"/>
                          <a:cs typeface="+mn-cs"/>
                          <a:sym typeface="Gill Sans"/>
                        </a:rPr>
                        <a:t> of </a:t>
                      </a:r>
                      <a:r>
                        <a:rPr lang="sr-Latn-RS" sz="1200" b="0" i="0" u="none" strike="noStrike" cap="none" spc="0" baseline="0" dirty="0" err="1">
                          <a:ln>
                            <a:noFill/>
                          </a:ln>
                          <a:solidFill>
                            <a:srgbClr val="7030A0"/>
                          </a:solidFill>
                          <a:effectLst/>
                          <a:uFillTx/>
                          <a:latin typeface="Gill Sans Light (Body)"/>
                          <a:ea typeface="+mn-ea"/>
                          <a:cs typeface="+mn-cs"/>
                          <a:sym typeface="Gill Sans"/>
                        </a:rPr>
                        <a:t>risperidone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aripiprazole</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retrospective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cohort</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study</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err="1">
                          <a:ln>
                            <a:noFill/>
                          </a:ln>
                          <a:solidFill>
                            <a:srgbClr val="7030A0"/>
                          </a:solidFill>
                          <a:effectLst/>
                          <a:uFillTx/>
                          <a:latin typeface="Gill Sans Light (Body)"/>
                          <a:ea typeface="+mn-ea"/>
                          <a:cs typeface="+mn-cs"/>
                          <a:sym typeface="Gill Sans"/>
                        </a:rPr>
                        <a:t>Lancet</a:t>
                      </a:r>
                      <a:r>
                        <a:rPr lang="sr-Latn-RS" sz="1200" b="1" i="1"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err="1">
                          <a:ln>
                            <a:noFill/>
                          </a:ln>
                          <a:solidFill>
                            <a:srgbClr val="7030A0"/>
                          </a:solidFill>
                          <a:effectLst/>
                          <a:uFillTx/>
                          <a:latin typeface="Gill Sans Light (Body)"/>
                          <a:ea typeface="+mn-ea"/>
                          <a:cs typeface="+mn-cs"/>
                          <a:sym typeface="Gill Sans"/>
                        </a:rPr>
                        <a:t>Psychiatry</a:t>
                      </a:r>
                      <a:r>
                        <a:rPr lang="sr-Latn-RS" sz="1200" b="0" i="0" u="none" strike="noStrike" cap="none" spc="0" baseline="0" dirty="0">
                          <a:ln>
                            <a:noFill/>
                          </a:ln>
                          <a:solidFill>
                            <a:srgbClr val="7030A0"/>
                          </a:solidFill>
                          <a:effectLst/>
                          <a:uFillTx/>
                          <a:latin typeface="Gill Sans Light (Body)"/>
                          <a:ea typeface="+mn-ea"/>
                          <a:cs typeface="+mn-cs"/>
                          <a:sym typeface="Gill Sans"/>
                        </a:rPr>
                        <a:t> 2019 </a:t>
                      </a:r>
                      <a:r>
                        <a:rPr lang="sr-Latn-RS" sz="1200" b="0" i="0" u="none" strike="noStrike" cap="none" spc="0" baseline="0" dirty="0" err="1">
                          <a:ln>
                            <a:noFill/>
                          </a:ln>
                          <a:solidFill>
                            <a:srgbClr val="7030A0"/>
                          </a:solidFill>
                          <a:effectLst/>
                          <a:uFillTx/>
                          <a:latin typeface="Gill Sans Light (Body)"/>
                          <a:ea typeface="+mn-ea"/>
                          <a:cs typeface="+mn-cs"/>
                          <a:sym typeface="Gill Sans"/>
                        </a:rPr>
                        <a:t>May</a:t>
                      </a:r>
                      <a:r>
                        <a:rPr lang="sr-Latn-RS" sz="1200" b="0" i="0" u="none" strike="noStrike" cap="none" spc="0" baseline="0" dirty="0">
                          <a:ln>
                            <a:noFill/>
                          </a:ln>
                          <a:solidFill>
                            <a:srgbClr val="7030A0"/>
                          </a:solidFill>
                          <a:effectLst/>
                          <a:uFillTx/>
                          <a:latin typeface="Gill Sans Light (Body)"/>
                          <a:ea typeface="+mn-ea"/>
                          <a:cs typeface="+mn-cs"/>
                          <a:sym typeface="Gill Sans"/>
                        </a:rPr>
                        <a:t>;6(5):418-426.</a:t>
                      </a:r>
                    </a:p>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Haslemo</a:t>
                      </a:r>
                      <a:r>
                        <a:rPr lang="sr-Latn-RS" sz="1200" b="0" i="0" u="none" strike="noStrike" cap="none" spc="0" baseline="0" dirty="0">
                          <a:ln>
                            <a:noFill/>
                          </a:ln>
                          <a:solidFill>
                            <a:srgbClr val="003300"/>
                          </a:solidFill>
                          <a:effectLst/>
                          <a:uFillTx/>
                          <a:latin typeface="Gill Sans Light (Body)"/>
                          <a:ea typeface="+mn-ea"/>
                          <a:cs typeface="+mn-cs"/>
                          <a:sym typeface="Gill Sans"/>
                        </a:rPr>
                        <a:t> T, </a:t>
                      </a:r>
                      <a:r>
                        <a:rPr lang="sr-Latn-RS" sz="1200" b="0" i="0" u="none" strike="noStrike" cap="none" spc="0" baseline="0" dirty="0" err="1">
                          <a:ln>
                            <a:noFill/>
                          </a:ln>
                          <a:solidFill>
                            <a:srgbClr val="003300"/>
                          </a:solidFill>
                          <a:effectLst/>
                          <a:uFillTx/>
                          <a:latin typeface="Gill Sans Light (Body)"/>
                          <a:ea typeface="+mn-ea"/>
                          <a:cs typeface="+mn-cs"/>
                          <a:sym typeface="Gill Sans"/>
                        </a:rPr>
                        <a:t>Molden</a:t>
                      </a:r>
                      <a:r>
                        <a:rPr lang="sr-Latn-RS" sz="1200" b="0" i="0" u="none" strike="noStrike" cap="none" spc="0" baseline="0" dirty="0">
                          <a:ln>
                            <a:noFill/>
                          </a:ln>
                          <a:solidFill>
                            <a:srgbClr val="003300"/>
                          </a:solidFill>
                          <a:effectLst/>
                          <a:uFillTx/>
                          <a:latin typeface="Gill Sans Light (Body)"/>
                          <a:ea typeface="+mn-ea"/>
                          <a:cs typeface="+mn-cs"/>
                          <a:sym typeface="Gill Sans"/>
                        </a:rPr>
                        <a:t> E, </a:t>
                      </a:r>
                      <a:r>
                        <a:rPr lang="sr-Latn-RS" sz="1200" b="0" i="0" u="none" strike="noStrike" cap="none" spc="0" baseline="0" dirty="0" err="1">
                          <a:ln>
                            <a:noFill/>
                          </a:ln>
                          <a:solidFill>
                            <a:srgbClr val="003300"/>
                          </a:solidFill>
                          <a:effectLst/>
                          <a:uFillTx/>
                          <a:latin typeface="Gill Sans Light (Body)"/>
                          <a:ea typeface="+mn-ea"/>
                          <a:cs typeface="+mn-cs"/>
                          <a:sym typeface="Gill Sans"/>
                        </a:rPr>
                        <a:t>Ingelman</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Sundberg</a:t>
                      </a:r>
                      <a:r>
                        <a:rPr lang="sr-Latn-RS" sz="1200" b="0" i="0" u="none" strike="noStrike" cap="none" spc="0" baseline="0" dirty="0">
                          <a:ln>
                            <a:noFill/>
                          </a:ln>
                          <a:solidFill>
                            <a:srgbClr val="003300"/>
                          </a:solidFill>
                          <a:effectLst/>
                          <a:uFillTx/>
                          <a:latin typeface="Gill Sans Light (Body)"/>
                          <a:ea typeface="+mn-ea"/>
                          <a:cs typeface="+mn-cs"/>
                          <a:sym typeface="Gill Sans"/>
                        </a:rPr>
                        <a:t> M. </a:t>
                      </a:r>
                      <a:r>
                        <a:rPr lang="sr-Latn-RS" sz="1200" b="0" i="0" u="none" strike="noStrike" cap="none" spc="0" baseline="0" dirty="0" err="1">
                          <a:ln>
                            <a:noFill/>
                          </a:ln>
                          <a:solidFill>
                            <a:srgbClr val="003300"/>
                          </a:solidFill>
                          <a:effectLst/>
                          <a:uFillTx/>
                          <a:latin typeface="Gill Sans Light (Body)"/>
                          <a:ea typeface="+mn-ea"/>
                          <a:cs typeface="+mn-cs"/>
                          <a:sym typeface="Gill Sans"/>
                        </a:rPr>
                        <a:t>Impact</a:t>
                      </a:r>
                      <a:r>
                        <a:rPr lang="sr-Latn-RS" sz="1200" b="0" i="0" u="none" strike="noStrike" cap="none" spc="0" baseline="0" dirty="0">
                          <a:ln>
                            <a:noFill/>
                          </a:ln>
                          <a:solidFill>
                            <a:srgbClr val="003300"/>
                          </a:solidFill>
                          <a:effectLst/>
                          <a:uFillTx/>
                          <a:latin typeface="Gill Sans Light (Body)"/>
                          <a:ea typeface="+mn-ea"/>
                          <a:cs typeface="+mn-cs"/>
                          <a:sym typeface="Gill Sans"/>
                        </a:rPr>
                        <a:t> of CYP2C19 </a:t>
                      </a:r>
                      <a:r>
                        <a:rPr lang="sr-Latn-RS" sz="1200" b="0" i="0" u="none" strike="noStrike" cap="none" spc="0" baseline="0" dirty="0" err="1">
                          <a:ln>
                            <a:noFill/>
                          </a:ln>
                          <a:solidFill>
                            <a:srgbClr val="003300"/>
                          </a:solidFill>
                          <a:effectLst/>
                          <a:uFillTx/>
                          <a:latin typeface="Gill Sans Light (Body)"/>
                          <a:ea typeface="+mn-ea"/>
                          <a:cs typeface="+mn-cs"/>
                          <a:sym typeface="Gill Sans"/>
                        </a:rPr>
                        <a:t>Genotype</a:t>
                      </a:r>
                      <a:r>
                        <a:rPr lang="sr-Latn-RS" sz="1200" b="0" i="0" u="none" strike="noStrike" cap="none" spc="0" baseline="0" dirty="0">
                          <a:ln>
                            <a:noFill/>
                          </a:ln>
                          <a:solidFill>
                            <a:srgbClr val="003300"/>
                          </a:solidFill>
                          <a:effectLst/>
                          <a:uFillTx/>
                          <a:latin typeface="Gill Sans Light (Body)"/>
                          <a:ea typeface="+mn-ea"/>
                          <a:cs typeface="+mn-cs"/>
                          <a:sym typeface="Gill Sans"/>
                        </a:rPr>
                        <a:t> on </a:t>
                      </a:r>
                      <a:r>
                        <a:rPr lang="sr-Latn-RS" sz="1200" b="0" i="0" u="none" strike="noStrike" cap="none" spc="0" baseline="0" dirty="0" err="1">
                          <a:ln>
                            <a:noFill/>
                          </a:ln>
                          <a:solidFill>
                            <a:srgbClr val="003300"/>
                          </a:solidFill>
                          <a:effectLst/>
                          <a:uFillTx/>
                          <a:latin typeface="Gill Sans Light (Body)"/>
                          <a:ea typeface="+mn-ea"/>
                          <a:cs typeface="+mn-cs"/>
                          <a:sym typeface="Gill Sans"/>
                        </a:rPr>
                        <a:t>Escitalopram</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Exposure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Therapeutic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Failure</a:t>
                      </a:r>
                      <a:r>
                        <a:rPr lang="sr-Latn-RS" sz="1200" b="0" i="0" u="none" strike="noStrike" cap="none" spc="0" baseline="0" dirty="0">
                          <a:ln>
                            <a:noFill/>
                          </a:ln>
                          <a:solidFill>
                            <a:srgbClr val="003300"/>
                          </a:solidFill>
                          <a:effectLst/>
                          <a:uFillTx/>
                          <a:latin typeface="Gill Sans Light (Body)"/>
                          <a:ea typeface="+mn-ea"/>
                          <a:cs typeface="+mn-cs"/>
                          <a:sym typeface="Gill Sans"/>
                        </a:rPr>
                        <a:t>: A </a:t>
                      </a:r>
                      <a:r>
                        <a:rPr lang="sr-Latn-RS" sz="1200" b="0" i="0" u="none" strike="noStrike" cap="none" spc="0" baseline="0" dirty="0" err="1">
                          <a:ln>
                            <a:noFill/>
                          </a:ln>
                          <a:solidFill>
                            <a:srgbClr val="003300"/>
                          </a:solidFill>
                          <a:effectLst/>
                          <a:uFillTx/>
                          <a:latin typeface="Gill Sans Light (Body)"/>
                          <a:ea typeface="+mn-ea"/>
                          <a:cs typeface="+mn-cs"/>
                          <a:sym typeface="Gill Sans"/>
                        </a:rPr>
                        <a:t>Retrospective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Study</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Based</a:t>
                      </a:r>
                      <a:r>
                        <a:rPr lang="sr-Latn-RS" sz="1200" b="0" i="0" u="none" strike="noStrike" cap="none" spc="0" baseline="0" dirty="0">
                          <a:ln>
                            <a:noFill/>
                          </a:ln>
                          <a:solidFill>
                            <a:srgbClr val="003300"/>
                          </a:solidFill>
                          <a:effectLst/>
                          <a:uFillTx/>
                          <a:latin typeface="Gill Sans Light (Body)"/>
                          <a:ea typeface="+mn-ea"/>
                          <a:cs typeface="+mn-cs"/>
                          <a:sym typeface="Gill Sans"/>
                        </a:rPr>
                        <a:t> on 2,087 </a:t>
                      </a:r>
                      <a:r>
                        <a:rPr lang="sr-Latn-RS" sz="1200" b="0" i="0" u="none" strike="noStrike" cap="none" spc="0" baseline="0" dirty="0" err="1">
                          <a:ln>
                            <a:noFill/>
                          </a:ln>
                          <a:solidFill>
                            <a:srgbClr val="003300"/>
                          </a:solidFill>
                          <a:effectLst/>
                          <a:uFillTx/>
                          <a:latin typeface="Gill Sans Light (Body)"/>
                          <a:ea typeface="+mn-ea"/>
                          <a:cs typeface="+mn-cs"/>
                          <a:sym typeface="Gill Sans"/>
                        </a:rPr>
                        <a:t>Patients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err="1">
                          <a:ln>
                            <a:noFill/>
                          </a:ln>
                          <a:solidFill>
                            <a:srgbClr val="003300"/>
                          </a:solidFill>
                          <a:effectLst/>
                          <a:uFillTx/>
                          <a:latin typeface="Gill Sans Light (Body)"/>
                          <a:ea typeface="+mn-ea"/>
                          <a:cs typeface="+mn-cs"/>
                          <a:sym typeface="Gill Sans"/>
                        </a:rPr>
                        <a:t>Am</a:t>
                      </a:r>
                      <a:r>
                        <a:rPr lang="sr-Latn-RS" sz="1200" b="1" i="1" u="none" strike="noStrike" cap="none" spc="0" baseline="0" dirty="0">
                          <a:ln>
                            <a:noFill/>
                          </a:ln>
                          <a:solidFill>
                            <a:srgbClr val="003300"/>
                          </a:solidFill>
                          <a:effectLst/>
                          <a:uFillTx/>
                          <a:latin typeface="Gill Sans Light (Body)"/>
                          <a:ea typeface="+mn-ea"/>
                          <a:cs typeface="+mn-cs"/>
                          <a:sym typeface="Gill Sans"/>
                        </a:rPr>
                        <a:t> J </a:t>
                      </a:r>
                      <a:r>
                        <a:rPr lang="sr-Latn-RS" sz="1200" b="1" i="1" u="none" strike="noStrike" cap="none" spc="0" baseline="0" dirty="0" err="1">
                          <a:ln>
                            <a:noFill/>
                          </a:ln>
                          <a:solidFill>
                            <a:srgbClr val="003300"/>
                          </a:solidFill>
                          <a:effectLst/>
                          <a:uFillTx/>
                          <a:latin typeface="Gill Sans Light (Body)"/>
                          <a:ea typeface="+mn-ea"/>
                          <a:cs typeface="+mn-cs"/>
                          <a:sym typeface="Gill Sans"/>
                        </a:rPr>
                        <a:t>Psychiatry</a:t>
                      </a:r>
                      <a:r>
                        <a:rPr lang="sr-Latn-RS" sz="1200" b="1" i="1"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a:ln>
                            <a:noFill/>
                          </a:ln>
                          <a:solidFill>
                            <a:srgbClr val="003300"/>
                          </a:solidFill>
                          <a:effectLst/>
                          <a:uFillTx/>
                          <a:latin typeface="Gill Sans Light (Body)"/>
                          <a:ea typeface="+mn-ea"/>
                          <a:cs typeface="+mn-cs"/>
                          <a:sym typeface="Gill Sans"/>
                        </a:rPr>
                        <a:t>2018 </a:t>
                      </a:r>
                      <a:r>
                        <a:rPr lang="sr-Latn-RS" sz="1200" b="0" i="0" u="none" strike="noStrike" cap="none" spc="0" baseline="0" dirty="0" err="1">
                          <a:ln>
                            <a:noFill/>
                          </a:ln>
                          <a:solidFill>
                            <a:srgbClr val="003300"/>
                          </a:solidFill>
                          <a:effectLst/>
                          <a:uFillTx/>
                          <a:latin typeface="Gill Sans Light (Body)"/>
                          <a:ea typeface="+mn-ea"/>
                          <a:cs typeface="+mn-cs"/>
                          <a:sym typeface="Gill Sans"/>
                        </a:rPr>
                        <a:t>May</a:t>
                      </a:r>
                      <a:r>
                        <a:rPr lang="sr-Latn-RS" sz="1200" b="0" i="0" u="none" strike="noStrike" cap="none" spc="0" baseline="0" dirty="0">
                          <a:ln>
                            <a:noFill/>
                          </a:ln>
                          <a:solidFill>
                            <a:srgbClr val="003300"/>
                          </a:solidFill>
                          <a:effectLst/>
                          <a:uFillTx/>
                          <a:latin typeface="Gill Sans Light (Body)"/>
                          <a:ea typeface="+mn-ea"/>
                          <a:cs typeface="+mn-cs"/>
                          <a:sym typeface="Gill Sans"/>
                        </a:rPr>
                        <a:t> 1;175(5):463-470.</a:t>
                      </a:r>
                    </a:p>
                    <a:p>
                      <a:pPr marL="177800" indent="-177800" algn="l"/>
                      <a:r>
                        <a:rPr lang="sr-Latn-RS" sz="1200" b="0" i="0" u="none" strike="noStrike" cap="none" spc="0" baseline="0" dirty="0" err="1">
                          <a:ln>
                            <a:noFill/>
                          </a:ln>
                          <a:solidFill>
                            <a:srgbClr val="7030A0"/>
                          </a:solidFill>
                          <a:effectLst/>
                          <a:uFillTx/>
                          <a:latin typeface="Gill Sans Light (Body)"/>
                          <a:ea typeface="+mn-ea"/>
                          <a:cs typeface="+mn-cs"/>
                          <a:sym typeface="Gill Sans"/>
                        </a:rPr>
                        <a:t>Jukić</a:t>
                      </a:r>
                      <a:r>
                        <a:rPr lang="sr-Latn-RS" sz="1200" b="0" i="0" u="none" strike="noStrike" cap="none" spc="0" baseline="0" dirty="0">
                          <a:ln>
                            <a:noFill/>
                          </a:ln>
                          <a:solidFill>
                            <a:srgbClr val="7030A0"/>
                          </a:solidFill>
                          <a:effectLst/>
                          <a:uFillTx/>
                          <a:latin typeface="Gill Sans Light (Body)"/>
                          <a:ea typeface="+mn-ea"/>
                          <a:cs typeface="+mn-cs"/>
                          <a:sym typeface="Gill Sans"/>
                        </a:rPr>
                        <a:t> MM, </a:t>
                      </a:r>
                      <a:r>
                        <a:rPr lang="sr-Latn-RS" sz="1200" b="0" i="0" u="none" strike="noStrike" cap="none" spc="0" baseline="0" dirty="0" err="1">
                          <a:ln>
                            <a:noFill/>
                          </a:ln>
                          <a:solidFill>
                            <a:srgbClr val="7030A0"/>
                          </a:solidFill>
                          <a:effectLst/>
                          <a:uFillTx/>
                          <a:latin typeface="Gill Sans Light (Body)"/>
                          <a:ea typeface="+mn-ea"/>
                          <a:cs typeface="+mn-cs"/>
                          <a:sym typeface="Gill Sans"/>
                        </a:rPr>
                        <a:t>Opel</a:t>
                      </a:r>
                      <a:r>
                        <a:rPr lang="sr-Latn-RS" sz="1200" b="0" i="0" u="none" strike="noStrike" cap="none" spc="0" baseline="0" dirty="0">
                          <a:ln>
                            <a:noFill/>
                          </a:ln>
                          <a:solidFill>
                            <a:srgbClr val="7030A0"/>
                          </a:solidFill>
                          <a:effectLst/>
                          <a:uFillTx/>
                          <a:latin typeface="Gill Sans Light (Body)"/>
                          <a:ea typeface="+mn-ea"/>
                          <a:cs typeface="+mn-cs"/>
                          <a:sym typeface="Gill Sans"/>
                        </a:rPr>
                        <a:t> N, </a:t>
                      </a:r>
                      <a:r>
                        <a:rPr lang="sr-Latn-RS" sz="1200" b="0" i="0" u="none" strike="noStrike" cap="none" spc="0" baseline="0" dirty="0" err="1">
                          <a:ln>
                            <a:noFill/>
                          </a:ln>
                          <a:solidFill>
                            <a:srgbClr val="7030A0"/>
                          </a:solidFill>
                          <a:effectLst/>
                          <a:uFillTx/>
                          <a:latin typeface="Gill Sans Light (Body)"/>
                          <a:ea typeface="+mn-ea"/>
                          <a:cs typeface="+mn-cs"/>
                          <a:sym typeface="Gill Sans"/>
                        </a:rPr>
                        <a:t>Ström</a:t>
                      </a:r>
                      <a:r>
                        <a:rPr lang="sr-Latn-RS" sz="1200" b="0" i="0" u="none" strike="noStrike" cap="none" spc="0" baseline="0" dirty="0">
                          <a:ln>
                            <a:noFill/>
                          </a:ln>
                          <a:solidFill>
                            <a:srgbClr val="7030A0"/>
                          </a:solidFill>
                          <a:effectLst/>
                          <a:uFillTx/>
                          <a:latin typeface="Gill Sans Light (Body)"/>
                          <a:ea typeface="+mn-ea"/>
                          <a:cs typeface="+mn-cs"/>
                          <a:sym typeface="Gill Sans"/>
                        </a:rPr>
                        <a:t> J, </a:t>
                      </a:r>
                      <a:r>
                        <a:rPr lang="sr-Latn-RS" sz="1200" b="0" i="0" u="none" strike="noStrike" cap="none" spc="0" baseline="0" dirty="0" err="1">
                          <a:ln>
                            <a:noFill/>
                          </a:ln>
                          <a:solidFill>
                            <a:srgbClr val="7030A0"/>
                          </a:solidFill>
                          <a:effectLst/>
                          <a:uFillTx/>
                          <a:latin typeface="Gill Sans Light (Body)"/>
                          <a:ea typeface="+mn-ea"/>
                          <a:cs typeface="+mn-cs"/>
                          <a:sym typeface="Gill Sans"/>
                        </a:rPr>
                        <a:t>Carrillo</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Roa</a:t>
                      </a:r>
                      <a:r>
                        <a:rPr lang="sr-Latn-RS" sz="1200" b="0" i="0" u="none" strike="noStrike" cap="none" spc="0" baseline="0" dirty="0">
                          <a:ln>
                            <a:noFill/>
                          </a:ln>
                          <a:solidFill>
                            <a:srgbClr val="7030A0"/>
                          </a:solidFill>
                          <a:effectLst/>
                          <a:uFillTx/>
                          <a:latin typeface="Gill Sans Light (Body)"/>
                          <a:ea typeface="+mn-ea"/>
                          <a:cs typeface="+mn-cs"/>
                          <a:sym typeface="Gill Sans"/>
                        </a:rPr>
                        <a:t> T, </a:t>
                      </a:r>
                      <a:r>
                        <a:rPr lang="sr-Latn-RS" sz="1200" b="0" i="0" u="none" strike="noStrike" cap="none" spc="0" baseline="0" dirty="0" err="1">
                          <a:ln>
                            <a:noFill/>
                          </a:ln>
                          <a:solidFill>
                            <a:srgbClr val="7030A0"/>
                          </a:solidFill>
                          <a:effectLst/>
                          <a:uFillTx/>
                          <a:latin typeface="Gill Sans Light (Body)"/>
                          <a:ea typeface="+mn-ea"/>
                          <a:cs typeface="+mn-cs"/>
                          <a:sym typeface="Gill Sans"/>
                        </a:rPr>
                        <a:t>Miksys</a:t>
                      </a:r>
                      <a:r>
                        <a:rPr lang="sr-Latn-RS" sz="1200" b="0" i="0" u="none" strike="noStrike" cap="none" spc="0" baseline="0" dirty="0">
                          <a:ln>
                            <a:noFill/>
                          </a:ln>
                          <a:solidFill>
                            <a:srgbClr val="7030A0"/>
                          </a:solidFill>
                          <a:effectLst/>
                          <a:uFillTx/>
                          <a:latin typeface="Gill Sans Light (Body)"/>
                          <a:ea typeface="+mn-ea"/>
                          <a:cs typeface="+mn-cs"/>
                          <a:sym typeface="Gill Sans"/>
                        </a:rPr>
                        <a:t> S, </a:t>
                      </a:r>
                      <a:r>
                        <a:rPr lang="sr-Latn-RS" sz="1200" b="0" i="0" u="none" strike="noStrike" cap="none" spc="0" baseline="0" dirty="0" err="1">
                          <a:ln>
                            <a:noFill/>
                          </a:ln>
                          <a:solidFill>
                            <a:srgbClr val="7030A0"/>
                          </a:solidFill>
                          <a:effectLst/>
                          <a:uFillTx/>
                          <a:latin typeface="Gill Sans Light (Body)"/>
                          <a:ea typeface="+mn-ea"/>
                          <a:cs typeface="+mn-cs"/>
                          <a:sym typeface="Gill Sans"/>
                        </a:rPr>
                        <a:t>Novalen</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Renblom</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Sim</a:t>
                      </a:r>
                      <a:r>
                        <a:rPr lang="sr-Latn-RS" sz="1200" b="0" i="0" u="none" strike="noStrike" cap="none" spc="0" baseline="0" dirty="0">
                          <a:ln>
                            <a:noFill/>
                          </a:ln>
                          <a:solidFill>
                            <a:srgbClr val="7030A0"/>
                          </a:solidFill>
                          <a:effectLst/>
                          <a:uFillTx/>
                          <a:latin typeface="Gill Sans Light (Body)"/>
                          <a:ea typeface="+mn-ea"/>
                          <a:cs typeface="+mn-cs"/>
                          <a:sym typeface="Gill Sans"/>
                        </a:rPr>
                        <a:t> SC, </a:t>
                      </a:r>
                      <a:r>
                        <a:rPr lang="sr-Latn-RS" sz="1200" b="0" i="0" u="none" strike="noStrike" cap="none" spc="0" baseline="0" dirty="0" err="1">
                          <a:ln>
                            <a:noFill/>
                          </a:ln>
                          <a:solidFill>
                            <a:srgbClr val="7030A0"/>
                          </a:solidFill>
                          <a:effectLst/>
                          <a:uFillTx/>
                          <a:latin typeface="Gill Sans Light (Body)"/>
                          <a:ea typeface="+mn-ea"/>
                          <a:cs typeface="+mn-cs"/>
                          <a:sym typeface="Gill Sans"/>
                        </a:rPr>
                        <a:t>Peñas</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Lledó</a:t>
                      </a:r>
                      <a:r>
                        <a:rPr lang="sr-Latn-RS" sz="1200" b="0" i="0" u="none" strike="noStrike" cap="none" spc="0" baseline="0" dirty="0">
                          <a:ln>
                            <a:noFill/>
                          </a:ln>
                          <a:solidFill>
                            <a:srgbClr val="7030A0"/>
                          </a:solidFill>
                          <a:effectLst/>
                          <a:uFillTx/>
                          <a:latin typeface="Gill Sans Light (Body)"/>
                          <a:ea typeface="+mn-ea"/>
                          <a:cs typeface="+mn-cs"/>
                          <a:sym typeface="Gill Sans"/>
                        </a:rPr>
                        <a:t> EM, </a:t>
                      </a:r>
                      <a:r>
                        <a:rPr lang="sr-Latn-RS" sz="1200" b="0" i="0" u="none" strike="noStrike" cap="none" spc="0" baseline="0" dirty="0" err="1">
                          <a:ln>
                            <a:noFill/>
                          </a:ln>
                          <a:solidFill>
                            <a:srgbClr val="7030A0"/>
                          </a:solidFill>
                          <a:effectLst/>
                          <a:uFillTx/>
                          <a:latin typeface="Gill Sans Light (Body)"/>
                          <a:ea typeface="+mn-ea"/>
                          <a:cs typeface="+mn-cs"/>
                          <a:sym typeface="Gill Sans"/>
                        </a:rPr>
                        <a:t>Courtet</a:t>
                      </a:r>
                      <a:r>
                        <a:rPr lang="sr-Latn-RS" sz="1200" b="0" i="0" u="none" strike="noStrike" cap="none" spc="0" baseline="0" dirty="0">
                          <a:ln>
                            <a:noFill/>
                          </a:ln>
                          <a:solidFill>
                            <a:srgbClr val="7030A0"/>
                          </a:solidFill>
                          <a:effectLst/>
                          <a:uFillTx/>
                          <a:latin typeface="Gill Sans Light (Body)"/>
                          <a:ea typeface="+mn-ea"/>
                          <a:cs typeface="+mn-cs"/>
                          <a:sym typeface="Gill Sans"/>
                        </a:rPr>
                        <a:t> P, </a:t>
                      </a:r>
                      <a:r>
                        <a:rPr lang="sr-Latn-RS" sz="1200" b="0" i="0" u="none" strike="noStrike" cap="none" spc="0" baseline="0" dirty="0" err="1">
                          <a:ln>
                            <a:noFill/>
                          </a:ln>
                          <a:solidFill>
                            <a:srgbClr val="7030A0"/>
                          </a:solidFill>
                          <a:effectLst/>
                          <a:uFillTx/>
                          <a:latin typeface="Gill Sans Light (Body)"/>
                          <a:ea typeface="+mn-ea"/>
                          <a:cs typeface="+mn-cs"/>
                          <a:sym typeface="Gill Sans"/>
                        </a:rPr>
                        <a:t>Llerena</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Baune</a:t>
                      </a:r>
                      <a:r>
                        <a:rPr lang="sr-Latn-RS" sz="1200" b="0" i="0" u="none" strike="noStrike" cap="none" spc="0" baseline="0" dirty="0">
                          <a:ln>
                            <a:noFill/>
                          </a:ln>
                          <a:solidFill>
                            <a:srgbClr val="7030A0"/>
                          </a:solidFill>
                          <a:effectLst/>
                          <a:uFillTx/>
                          <a:latin typeface="Gill Sans Light (Body)"/>
                          <a:ea typeface="+mn-ea"/>
                          <a:cs typeface="+mn-cs"/>
                          <a:sym typeface="Gill Sans"/>
                        </a:rPr>
                        <a:t> BT, de </a:t>
                      </a:r>
                      <a:r>
                        <a:rPr lang="sr-Latn-RS" sz="1200" b="0" i="0" u="none" strike="noStrike" cap="none" spc="0" baseline="0" dirty="0" err="1">
                          <a:ln>
                            <a:noFill/>
                          </a:ln>
                          <a:solidFill>
                            <a:srgbClr val="7030A0"/>
                          </a:solidFill>
                          <a:effectLst/>
                          <a:uFillTx/>
                          <a:latin typeface="Gill Sans Light (Body)"/>
                          <a:ea typeface="+mn-ea"/>
                          <a:cs typeface="+mn-cs"/>
                          <a:sym typeface="Gill Sans"/>
                        </a:rPr>
                        <a:t>Quervain</a:t>
                      </a:r>
                      <a:r>
                        <a:rPr lang="sr-Latn-RS" sz="1200" b="0" i="0" u="none" strike="noStrike" cap="none" spc="0" baseline="0" dirty="0">
                          <a:ln>
                            <a:noFill/>
                          </a:ln>
                          <a:solidFill>
                            <a:srgbClr val="7030A0"/>
                          </a:solidFill>
                          <a:effectLst/>
                          <a:uFillTx/>
                          <a:latin typeface="Gill Sans Light (Body)"/>
                          <a:ea typeface="+mn-ea"/>
                          <a:cs typeface="+mn-cs"/>
                          <a:sym typeface="Gill Sans"/>
                        </a:rPr>
                        <a:t> DJ, </a:t>
                      </a:r>
                      <a:r>
                        <a:rPr lang="sr-Latn-RS" sz="1200" b="0" i="0" u="none" strike="noStrike" cap="none" spc="0" baseline="0" dirty="0" err="1">
                          <a:ln>
                            <a:noFill/>
                          </a:ln>
                          <a:solidFill>
                            <a:srgbClr val="7030A0"/>
                          </a:solidFill>
                          <a:effectLst/>
                          <a:uFillTx/>
                          <a:latin typeface="Gill Sans Light (Body)"/>
                          <a:ea typeface="+mn-ea"/>
                          <a:cs typeface="+mn-cs"/>
                          <a:sym typeface="Gill Sans"/>
                        </a:rPr>
                        <a:t>Papassotiropoulos</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Tyndale</a:t>
                      </a:r>
                      <a:r>
                        <a:rPr lang="sr-Latn-RS" sz="1200" b="0" i="0" u="none" strike="noStrike" cap="none" spc="0" baseline="0" dirty="0">
                          <a:ln>
                            <a:noFill/>
                          </a:ln>
                          <a:solidFill>
                            <a:srgbClr val="7030A0"/>
                          </a:solidFill>
                          <a:effectLst/>
                          <a:uFillTx/>
                          <a:latin typeface="Gill Sans Light (Body)"/>
                          <a:ea typeface="+mn-ea"/>
                          <a:cs typeface="+mn-cs"/>
                          <a:sym typeface="Gill Sans"/>
                        </a:rPr>
                        <a:t> RF, </a:t>
                      </a:r>
                      <a:r>
                        <a:rPr lang="sr-Latn-RS" sz="1200" b="0" i="0" u="none" strike="noStrike" cap="none" spc="0" baseline="0" dirty="0" err="1">
                          <a:ln>
                            <a:noFill/>
                          </a:ln>
                          <a:solidFill>
                            <a:srgbClr val="7030A0"/>
                          </a:solidFill>
                          <a:effectLst/>
                          <a:uFillTx/>
                          <a:latin typeface="Gill Sans Light (Body)"/>
                          <a:ea typeface="+mn-ea"/>
                          <a:cs typeface="+mn-cs"/>
                          <a:sym typeface="Gill Sans"/>
                        </a:rPr>
                        <a:t>Binder</a:t>
                      </a:r>
                      <a:r>
                        <a:rPr lang="sr-Latn-RS" sz="1200" b="0" i="0" u="none" strike="noStrike" cap="none" spc="0" baseline="0" dirty="0">
                          <a:ln>
                            <a:noFill/>
                          </a:ln>
                          <a:solidFill>
                            <a:srgbClr val="7030A0"/>
                          </a:solidFill>
                          <a:effectLst/>
                          <a:uFillTx/>
                          <a:latin typeface="Gill Sans Light (Body)"/>
                          <a:ea typeface="+mn-ea"/>
                          <a:cs typeface="+mn-cs"/>
                          <a:sym typeface="Gill Sans"/>
                        </a:rPr>
                        <a:t> EB, </a:t>
                      </a:r>
                      <a:r>
                        <a:rPr lang="sr-Latn-RS" sz="1200" b="0" i="0" u="none" strike="noStrike" cap="none" spc="0" baseline="0" dirty="0" err="1">
                          <a:ln>
                            <a:noFill/>
                          </a:ln>
                          <a:solidFill>
                            <a:srgbClr val="7030A0"/>
                          </a:solidFill>
                          <a:effectLst/>
                          <a:uFillTx/>
                          <a:latin typeface="Gill Sans Light (Body)"/>
                          <a:ea typeface="+mn-ea"/>
                          <a:cs typeface="+mn-cs"/>
                          <a:sym typeface="Gill Sans"/>
                        </a:rPr>
                        <a:t>Dannlowski</a:t>
                      </a:r>
                      <a:r>
                        <a:rPr lang="sr-Latn-RS" sz="1200" b="0" i="0" u="none" strike="noStrike" cap="none" spc="0" baseline="0" dirty="0">
                          <a:ln>
                            <a:noFill/>
                          </a:ln>
                          <a:solidFill>
                            <a:srgbClr val="7030A0"/>
                          </a:solidFill>
                          <a:effectLst/>
                          <a:uFillTx/>
                          <a:latin typeface="Gill Sans Light (Body)"/>
                          <a:ea typeface="+mn-ea"/>
                          <a:cs typeface="+mn-cs"/>
                          <a:sym typeface="Gill Sans"/>
                        </a:rPr>
                        <a:t> U, </a:t>
                      </a:r>
                      <a:r>
                        <a:rPr lang="sr-Latn-RS" sz="1200" b="0" i="0" u="none" strike="noStrike" cap="none" spc="0" baseline="0" dirty="0" err="1">
                          <a:ln>
                            <a:noFill/>
                          </a:ln>
                          <a:solidFill>
                            <a:srgbClr val="7030A0"/>
                          </a:solidFill>
                          <a:effectLst/>
                          <a:uFillTx/>
                          <a:latin typeface="Gill Sans Light (Body)"/>
                          <a:ea typeface="+mn-ea"/>
                          <a:cs typeface="+mn-cs"/>
                          <a:sym typeface="Gill Sans"/>
                        </a:rPr>
                        <a:t>Ingelman</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Sundberg</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Elevated</a:t>
                      </a:r>
                      <a:r>
                        <a:rPr lang="sr-Latn-RS" sz="1200" b="0" i="0" u="none" strike="noStrike" cap="none" spc="0" baseline="0" dirty="0">
                          <a:ln>
                            <a:noFill/>
                          </a:ln>
                          <a:solidFill>
                            <a:srgbClr val="7030A0"/>
                          </a:solidFill>
                          <a:effectLst/>
                          <a:uFillTx/>
                          <a:latin typeface="Gill Sans Light (Body)"/>
                          <a:ea typeface="+mn-ea"/>
                          <a:cs typeface="+mn-cs"/>
                          <a:sym typeface="Gill Sans"/>
                        </a:rPr>
                        <a:t> CYP2C19 </a:t>
                      </a:r>
                      <a:r>
                        <a:rPr lang="sr-Latn-RS" sz="1200" b="0" i="0" u="none" strike="noStrike" cap="none" spc="0" baseline="0" dirty="0" err="1">
                          <a:ln>
                            <a:noFill/>
                          </a:ln>
                          <a:solidFill>
                            <a:srgbClr val="7030A0"/>
                          </a:solidFill>
                          <a:effectLst/>
                          <a:uFillTx/>
                          <a:latin typeface="Gill Sans Light (Body)"/>
                          <a:ea typeface="+mn-ea"/>
                          <a:cs typeface="+mn-cs"/>
                          <a:sym typeface="Gill Sans"/>
                        </a:rPr>
                        <a:t>expression</a:t>
                      </a:r>
                      <a:r>
                        <a:rPr lang="sr-Latn-RS" sz="1200" b="0" i="0" u="none" strike="noStrike" cap="none" spc="0" baseline="0" dirty="0">
                          <a:ln>
                            <a:noFill/>
                          </a:ln>
                          <a:solidFill>
                            <a:srgbClr val="7030A0"/>
                          </a:solidFill>
                          <a:effectLst/>
                          <a:uFillTx/>
                          <a:latin typeface="Gill Sans Light (Body)"/>
                          <a:ea typeface="+mn-ea"/>
                          <a:cs typeface="+mn-cs"/>
                          <a:sym typeface="Gill Sans"/>
                        </a:rPr>
                        <a:t> is </a:t>
                      </a:r>
                      <a:r>
                        <a:rPr lang="sr-Latn-RS" sz="1200" b="0" i="0" u="none" strike="noStrike" cap="none" spc="0" baseline="0" dirty="0" err="1">
                          <a:ln>
                            <a:noFill/>
                          </a:ln>
                          <a:solidFill>
                            <a:srgbClr val="7030A0"/>
                          </a:solidFill>
                          <a:effectLst/>
                          <a:uFillTx/>
                          <a:latin typeface="Gill Sans Light (Body)"/>
                          <a:ea typeface="+mn-ea"/>
                          <a:cs typeface="+mn-cs"/>
                          <a:sym typeface="Gill Sans"/>
                        </a:rPr>
                        <a:t>associated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with</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depressive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symptoms</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hippocampal</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homeostasis</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impairment</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a:ln>
                            <a:noFill/>
                          </a:ln>
                          <a:solidFill>
                            <a:srgbClr val="7030A0"/>
                          </a:solidFill>
                          <a:effectLst/>
                          <a:uFillTx/>
                          <a:latin typeface="Gill Sans Light (Body)"/>
                          <a:ea typeface="+mn-ea"/>
                          <a:cs typeface="+mn-cs"/>
                          <a:sym typeface="Gill Sans"/>
                        </a:rPr>
                        <a:t>Mol </a:t>
                      </a:r>
                      <a:r>
                        <a:rPr lang="sr-Latn-RS" sz="1200" b="1" i="1" u="none" strike="noStrike" cap="none" spc="0" baseline="0" dirty="0" err="1">
                          <a:ln>
                            <a:noFill/>
                          </a:ln>
                          <a:solidFill>
                            <a:srgbClr val="7030A0"/>
                          </a:solidFill>
                          <a:effectLst/>
                          <a:uFillTx/>
                          <a:latin typeface="Gill Sans Light (Body)"/>
                          <a:ea typeface="+mn-ea"/>
                          <a:cs typeface="+mn-cs"/>
                          <a:sym typeface="Gill Sans"/>
                        </a:rPr>
                        <a:t>Psychiatry</a:t>
                      </a:r>
                      <a:r>
                        <a:rPr lang="sr-Latn-RS" sz="1200" b="1" i="1"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a:ln>
                            <a:noFill/>
                          </a:ln>
                          <a:solidFill>
                            <a:srgbClr val="7030A0"/>
                          </a:solidFill>
                          <a:effectLst/>
                          <a:uFillTx/>
                          <a:latin typeface="Gill Sans Light (Body)"/>
                          <a:ea typeface="+mn-ea"/>
                          <a:cs typeface="+mn-cs"/>
                          <a:sym typeface="Gill Sans"/>
                        </a:rPr>
                        <a:t> 2017 </a:t>
                      </a:r>
                      <a:r>
                        <a:rPr lang="sr-Latn-RS" sz="1200" b="0" i="0" u="none" strike="noStrike" cap="none" spc="0" baseline="0" dirty="0" err="1">
                          <a:ln>
                            <a:noFill/>
                          </a:ln>
                          <a:solidFill>
                            <a:srgbClr val="7030A0"/>
                          </a:solidFill>
                          <a:effectLst/>
                          <a:uFillTx/>
                          <a:latin typeface="Gill Sans Light (Body)"/>
                          <a:ea typeface="+mn-ea"/>
                          <a:cs typeface="+mn-cs"/>
                          <a:sym typeface="Gill Sans"/>
                        </a:rPr>
                        <a:t>Aug</a:t>
                      </a:r>
                      <a:r>
                        <a:rPr lang="sr-Latn-RS" sz="1200" b="0" i="0" u="none" strike="noStrike" cap="none" spc="0" baseline="0" dirty="0">
                          <a:ln>
                            <a:noFill/>
                          </a:ln>
                          <a:solidFill>
                            <a:srgbClr val="7030A0"/>
                          </a:solidFill>
                          <a:effectLst/>
                          <a:uFillTx/>
                          <a:latin typeface="Gill Sans Light (Body)"/>
                          <a:ea typeface="+mn-ea"/>
                          <a:cs typeface="+mn-cs"/>
                          <a:sym typeface="Gill Sans"/>
                        </a:rPr>
                        <a:t>;22(8):1155-1163.</a:t>
                      </a:r>
                    </a:p>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Carrillo</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Roa</a:t>
                      </a:r>
                      <a:r>
                        <a:rPr lang="sr-Latn-RS" sz="1200" b="0" i="0" u="none" strike="noStrike" cap="none" spc="0" baseline="0" dirty="0">
                          <a:ln>
                            <a:noFill/>
                          </a:ln>
                          <a:solidFill>
                            <a:srgbClr val="003300"/>
                          </a:solidFill>
                          <a:effectLst/>
                          <a:uFillTx/>
                          <a:latin typeface="Gill Sans Light (Body)"/>
                          <a:ea typeface="+mn-ea"/>
                          <a:cs typeface="+mn-cs"/>
                          <a:sym typeface="Gill Sans"/>
                        </a:rPr>
                        <a:t> T, Bar M, </a:t>
                      </a:r>
                      <a:r>
                        <a:rPr lang="sr-Latn-RS" sz="1200" b="0" i="0" u="none" strike="noStrike" cap="none" spc="0" baseline="0" dirty="0" err="1">
                          <a:ln>
                            <a:noFill/>
                          </a:ln>
                          <a:solidFill>
                            <a:srgbClr val="003300"/>
                          </a:solidFill>
                          <a:effectLst/>
                          <a:uFillTx/>
                          <a:latin typeface="Gill Sans Light (Body)"/>
                          <a:ea typeface="+mn-ea"/>
                          <a:cs typeface="+mn-cs"/>
                          <a:sym typeface="Gill Sans"/>
                        </a:rPr>
                        <a:t>Becker</a:t>
                      </a:r>
                      <a:r>
                        <a:rPr lang="sr-Latn-RS" sz="1200" b="0" i="0" u="none" strike="noStrike" cap="none" spc="0" baseline="0" dirty="0">
                          <a:ln>
                            <a:noFill/>
                          </a:ln>
                          <a:solidFill>
                            <a:srgbClr val="003300"/>
                          </a:solidFill>
                          <a:effectLst/>
                          <a:uFillTx/>
                          <a:latin typeface="Gill Sans Light (Body)"/>
                          <a:ea typeface="+mn-ea"/>
                          <a:cs typeface="+mn-cs"/>
                          <a:sym typeface="Gill Sans"/>
                        </a:rPr>
                        <a:t> G, </a:t>
                      </a:r>
                      <a:r>
                        <a:rPr lang="sr-Latn-RS" sz="1200" b="0" i="0" u="none" strike="noStrike" cap="none" spc="0" baseline="0" dirty="0" err="1">
                          <a:ln>
                            <a:noFill/>
                          </a:ln>
                          <a:solidFill>
                            <a:srgbClr val="003300"/>
                          </a:solidFill>
                          <a:effectLst/>
                          <a:uFillTx/>
                          <a:latin typeface="Gill Sans Light (Body)"/>
                          <a:ea typeface="+mn-ea"/>
                          <a:cs typeface="+mn-cs"/>
                          <a:sym typeface="Gill Sans"/>
                        </a:rPr>
                        <a:t>Jovanovic</a:t>
                      </a:r>
                      <a:r>
                        <a:rPr lang="sr-Latn-RS" sz="1200" b="0" i="0" u="none" strike="noStrike" cap="none" spc="0" baseline="0" dirty="0">
                          <a:ln>
                            <a:noFill/>
                          </a:ln>
                          <a:solidFill>
                            <a:srgbClr val="003300"/>
                          </a:solidFill>
                          <a:effectLst/>
                          <a:uFillTx/>
                          <a:latin typeface="Gill Sans Light (Body)"/>
                          <a:ea typeface="+mn-ea"/>
                          <a:cs typeface="+mn-cs"/>
                          <a:sym typeface="Gill Sans"/>
                        </a:rPr>
                        <a:t> VM, </a:t>
                      </a:r>
                      <a:r>
                        <a:rPr lang="sr-Latn-RS" sz="1200" b="0" i="0" u="none" strike="noStrike" cap="none" spc="0" baseline="0" dirty="0" err="1">
                          <a:ln>
                            <a:noFill/>
                          </a:ln>
                          <a:solidFill>
                            <a:srgbClr val="003300"/>
                          </a:solidFill>
                          <a:effectLst/>
                          <a:uFillTx/>
                          <a:latin typeface="Gill Sans Light (Body)"/>
                          <a:ea typeface="+mn-ea"/>
                          <a:cs typeface="+mn-cs"/>
                          <a:sym typeface="Gill Sans"/>
                        </a:rPr>
                        <a:t>Zega</a:t>
                      </a:r>
                      <a:r>
                        <a:rPr lang="sr-Latn-RS" sz="1200" b="0" i="0" u="none" strike="noStrike" cap="none" spc="0" baseline="0" dirty="0">
                          <a:ln>
                            <a:noFill/>
                          </a:ln>
                          <a:solidFill>
                            <a:srgbClr val="003300"/>
                          </a:solidFill>
                          <a:effectLst/>
                          <a:uFillTx/>
                          <a:latin typeface="Gill Sans Light (Body)"/>
                          <a:ea typeface="+mn-ea"/>
                          <a:cs typeface="+mn-cs"/>
                          <a:sym typeface="Gill Sans"/>
                        </a:rPr>
                        <a:t> K, </a:t>
                      </a:r>
                      <a:r>
                        <a:rPr lang="sr-Latn-RS" sz="1200" b="0" i="0" u="none" strike="noStrike" cap="none" spc="0" baseline="0" dirty="0" err="1">
                          <a:ln>
                            <a:noFill/>
                          </a:ln>
                          <a:solidFill>
                            <a:srgbClr val="003300"/>
                          </a:solidFill>
                          <a:effectLst/>
                          <a:uFillTx/>
                          <a:latin typeface="Gill Sans Light (Body)"/>
                          <a:ea typeface="+mn-ea"/>
                          <a:cs typeface="+mn-cs"/>
                          <a:sym typeface="Gill Sans"/>
                        </a:rPr>
                        <a:t>Binder</a:t>
                      </a:r>
                      <a:r>
                        <a:rPr lang="sr-Latn-RS" sz="1200" b="0" i="0" u="none" strike="noStrike" cap="none" spc="0" baseline="0" dirty="0">
                          <a:ln>
                            <a:noFill/>
                          </a:ln>
                          <a:solidFill>
                            <a:srgbClr val="003300"/>
                          </a:solidFill>
                          <a:effectLst/>
                          <a:uFillTx/>
                          <a:latin typeface="Gill Sans Light (Body)"/>
                          <a:ea typeface="+mn-ea"/>
                          <a:cs typeface="+mn-cs"/>
                          <a:sym typeface="Gill Sans"/>
                        </a:rPr>
                        <a:t> EB, Brodski C. </a:t>
                      </a:r>
                      <a:r>
                        <a:rPr lang="sr-Latn-RS" sz="1200" b="0" i="0" u="none" strike="noStrike" cap="none" spc="0" baseline="0" dirty="0" err="1">
                          <a:ln>
                            <a:noFill/>
                          </a:ln>
                          <a:solidFill>
                            <a:srgbClr val="003300"/>
                          </a:solidFill>
                          <a:effectLst/>
                          <a:uFillTx/>
                          <a:latin typeface="Gill Sans Light (Body)"/>
                          <a:ea typeface="+mn-ea"/>
                          <a:cs typeface="+mn-cs"/>
                          <a:sym typeface="Gill Sans"/>
                        </a:rPr>
                        <a:t>Abnormal</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development</a:t>
                      </a:r>
                      <a:r>
                        <a:rPr lang="sr-Latn-RS" sz="1200" b="0" i="0" u="none" strike="noStrike" cap="none" spc="0" baseline="0" dirty="0">
                          <a:ln>
                            <a:noFill/>
                          </a:ln>
                          <a:solidFill>
                            <a:srgbClr val="003300"/>
                          </a:solidFill>
                          <a:effectLst/>
                          <a:uFillTx/>
                          <a:latin typeface="Gill Sans Light (Body)"/>
                          <a:ea typeface="+mn-ea"/>
                          <a:cs typeface="+mn-cs"/>
                          <a:sym typeface="Gill Sans"/>
                        </a:rPr>
                        <a:t> of </a:t>
                      </a:r>
                      <a:r>
                        <a:rPr lang="sr-Latn-RS" sz="1200" b="0" i="0" u="none" strike="noStrike" cap="none" spc="0" baseline="0" dirty="0" err="1">
                          <a:ln>
                            <a:noFill/>
                          </a:ln>
                          <a:solidFill>
                            <a:srgbClr val="003300"/>
                          </a:solidFill>
                          <a:effectLst/>
                          <a:uFillTx/>
                          <a:latin typeface="Gill Sans Light (Body)"/>
                          <a:ea typeface="+mn-ea"/>
                          <a:cs typeface="+mn-cs"/>
                          <a:sym typeface="Gill Sans"/>
                        </a:rPr>
                        <a:t>monoaminergic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neurons</a:t>
                      </a:r>
                      <a:r>
                        <a:rPr lang="sr-Latn-RS" sz="1200" b="0" i="0" u="none" strike="noStrike" cap="none" spc="0" baseline="0" dirty="0">
                          <a:ln>
                            <a:noFill/>
                          </a:ln>
                          <a:solidFill>
                            <a:srgbClr val="003300"/>
                          </a:solidFill>
                          <a:effectLst/>
                          <a:uFillTx/>
                          <a:latin typeface="Gill Sans Light (Body)"/>
                          <a:ea typeface="+mn-ea"/>
                          <a:cs typeface="+mn-cs"/>
                          <a:sym typeface="Gill Sans"/>
                        </a:rPr>
                        <a:t> is </a:t>
                      </a:r>
                      <a:r>
                        <a:rPr lang="sr-Latn-RS" sz="1200" b="0" i="0" u="none" strike="noStrike" cap="none" spc="0" baseline="0" dirty="0" err="1">
                          <a:ln>
                            <a:noFill/>
                          </a:ln>
                          <a:solidFill>
                            <a:srgbClr val="003300"/>
                          </a:solidFill>
                          <a:effectLst/>
                          <a:uFillTx/>
                          <a:latin typeface="Gill Sans Light (Body)"/>
                          <a:ea typeface="+mn-ea"/>
                          <a:cs typeface="+mn-cs"/>
                          <a:sym typeface="Gill Sans"/>
                        </a:rPr>
                        <a:t>implicated</a:t>
                      </a:r>
                      <a:r>
                        <a:rPr lang="sr-Latn-RS" sz="1200" b="0" i="0" u="none" strike="noStrike" cap="none" spc="0" baseline="0" dirty="0">
                          <a:ln>
                            <a:noFill/>
                          </a:ln>
                          <a:solidFill>
                            <a:srgbClr val="003300"/>
                          </a:solidFill>
                          <a:effectLst/>
                          <a:uFillTx/>
                          <a:latin typeface="Gill Sans Light (Body)"/>
                          <a:ea typeface="+mn-ea"/>
                          <a:cs typeface="+mn-cs"/>
                          <a:sym typeface="Gill Sans"/>
                        </a:rPr>
                        <a:t> in </a:t>
                      </a:r>
                      <a:r>
                        <a:rPr lang="sr-Latn-RS" sz="1200" b="0" i="0" u="none" strike="noStrike" cap="none" spc="0" baseline="0" dirty="0" err="1">
                          <a:ln>
                            <a:noFill/>
                          </a:ln>
                          <a:solidFill>
                            <a:srgbClr val="003300"/>
                          </a:solidFill>
                          <a:effectLst/>
                          <a:uFillTx/>
                          <a:latin typeface="Gill Sans Light (Body)"/>
                          <a:ea typeface="+mn-ea"/>
                          <a:cs typeface="+mn-cs"/>
                          <a:sym typeface="Gill Sans"/>
                        </a:rPr>
                        <a:t>mood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fluctuations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bipolar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disorder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err="1">
                          <a:ln>
                            <a:noFill/>
                          </a:ln>
                          <a:solidFill>
                            <a:srgbClr val="003300"/>
                          </a:solidFill>
                          <a:effectLst/>
                          <a:uFillTx/>
                          <a:latin typeface="Gill Sans Light (Body)"/>
                          <a:ea typeface="+mn-ea"/>
                          <a:cs typeface="+mn-cs"/>
                          <a:sym typeface="Gill Sans"/>
                        </a:rPr>
                        <a:t>Neuropsychopharmacology</a:t>
                      </a:r>
                      <a:r>
                        <a:rPr lang="sr-Latn-RS" sz="1200" b="0" i="0" u="none" strike="noStrike" cap="none" spc="0" baseline="0" dirty="0">
                          <a:ln>
                            <a:noFill/>
                          </a:ln>
                          <a:solidFill>
                            <a:srgbClr val="003300"/>
                          </a:solidFill>
                          <a:effectLst/>
                          <a:uFillTx/>
                          <a:latin typeface="Gill Sans Light (Body)"/>
                          <a:ea typeface="+mn-ea"/>
                          <a:cs typeface="+mn-cs"/>
                          <a:sym typeface="Gill Sans"/>
                        </a:rPr>
                        <a:t>. 2015 Mar;40(4):839-48. </a:t>
                      </a:r>
                      <a:endParaRPr lang="sr-Latn-RS" sz="1200" dirty="0">
                        <a:solidFill>
                          <a:srgbClr val="00330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93766231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45997" y="857972"/>
            <a:ext cx="3794308"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Vesna </a:t>
            </a:r>
            <a:r>
              <a:rPr lang="sr-Latn-RS" sz="2400" dirty="0" smtClean="0">
                <a:solidFill>
                  <a:srgbClr val="7030A0"/>
                </a:solidFill>
              </a:rPr>
              <a:t>Pešić</a:t>
            </a:r>
            <a:endParaRPr lang="sr-Latn-RS" sz="2400" dirty="0">
              <a:solidFill>
                <a:srgbClr val="7030A0"/>
              </a:solidFill>
            </a:endParaRPr>
          </a:p>
        </p:txBody>
      </p:sp>
      <p:sp>
        <p:nvSpPr>
          <p:cNvPr id="6"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45997" y="3002177"/>
            <a:ext cx="2823081" cy="394980"/>
          </a:xfrm>
        </p:spPr>
        <p:txBody>
          <a:bodyPr/>
          <a:lstStyle/>
          <a:p>
            <a:r>
              <a:rPr lang="sr-Latn-RS" dirty="0">
                <a:solidFill>
                  <a:srgbClr val="7030A0"/>
                </a:solidFill>
              </a:rPr>
              <a:t>Fiziologija</a:t>
            </a:r>
            <a:endParaRPr lang="en-US" dirty="0">
              <a:solidFill>
                <a:srgbClr val="7030A0"/>
              </a:solidFill>
            </a:endParaRPr>
          </a:p>
        </p:txBody>
      </p:sp>
      <p:graphicFrame>
        <p:nvGraphicFramePr>
          <p:cNvPr id="7" name="Table 8">
            <a:extLst>
              <a:ext uri="{FF2B5EF4-FFF2-40B4-BE49-F238E27FC236}">
                <a16:creationId xmlns:a16="http://schemas.microsoft.com/office/drawing/2014/main" xmlns="" id="{3AB78D5F-C28E-432D-BCDD-49F555D69D36}"/>
              </a:ext>
            </a:extLst>
          </p:cNvPr>
          <p:cNvGraphicFramePr>
            <a:graphicFrameLocks noGrp="1"/>
          </p:cNvGraphicFramePr>
          <p:nvPr>
            <p:extLst>
              <p:ext uri="{D42A27DB-BD31-4B8C-83A1-F6EECF244321}">
                <p14:modId xmlns:p14="http://schemas.microsoft.com/office/powerpoint/2010/main" val="1933887590"/>
              </p:ext>
            </p:extLst>
          </p:nvPr>
        </p:nvGraphicFramePr>
        <p:xfrm>
          <a:off x="945997" y="3463261"/>
          <a:ext cx="6239550" cy="7132320"/>
        </p:xfrm>
        <a:graphic>
          <a:graphicData uri="http://schemas.openxmlformats.org/drawingml/2006/table">
            <a:tbl>
              <a:tblPr firstRow="1" bandRow="1">
                <a:tableStyleId>{5C22544A-7EE6-4342-B048-85BDC9FD1C3A}</a:tableStyleId>
              </a:tblPr>
              <a:tblGrid>
                <a:gridCol w="1326356">
                  <a:extLst>
                    <a:ext uri="{9D8B030D-6E8A-4147-A177-3AD203B41FA5}">
                      <a16:colId xmlns:a16="http://schemas.microsoft.com/office/drawing/2014/main" xmlns="" val="2703649694"/>
                    </a:ext>
                  </a:extLst>
                </a:gridCol>
                <a:gridCol w="4913194">
                  <a:extLst>
                    <a:ext uri="{9D8B030D-6E8A-4147-A177-3AD203B41FA5}">
                      <a16:colId xmlns:a16="http://schemas.microsoft.com/office/drawing/2014/main" xmlns="" val="4200598882"/>
                    </a:ext>
                  </a:extLst>
                </a:gridCol>
              </a:tblGrid>
              <a:tr h="248443">
                <a:tc>
                  <a:txBody>
                    <a:bodyPr/>
                    <a:lstStyle/>
                    <a:p>
                      <a:pPr algn="l">
                        <a:lnSpc>
                          <a:spcPct val="120000"/>
                        </a:lnSpc>
                        <a:spcAft>
                          <a:spcPts val="0"/>
                        </a:spcAft>
                      </a:pPr>
                      <a:r>
                        <a:rPr lang="en-US" sz="1200" b="0" kern="1200" dirty="0" err="1" smtClean="0">
                          <a:solidFill>
                            <a:srgbClr val="7030A0"/>
                          </a:solidFill>
                          <a:effectLst/>
                          <a:latin typeface="Gill Sans Light (Body)"/>
                          <a:ea typeface="Times New Roman" panose="02020603050405020304" pitchFamily="18" charset="0"/>
                          <a:cs typeface="Arial" panose="020B0604020202020204" pitchFamily="34" charset="0"/>
                        </a:rPr>
                        <a:t>Naslov</a:t>
                      </a:r>
                      <a: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t>i</a:t>
                      </a: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smtClean="0">
                          <a:solidFill>
                            <a:srgbClr val="7030A0"/>
                          </a:solidFill>
                          <a:effectLst/>
                          <a:latin typeface="Gill Sans Light (Body)"/>
                          <a:ea typeface="Times New Roman" panose="02020603050405020304" pitchFamily="18" charset="0"/>
                          <a:cs typeface="Arial" panose="020B0604020202020204" pitchFamily="34" charset="0"/>
                        </a:rPr>
                        <a:t>istraživačk</a:t>
                      </a:r>
                      <a: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t>ih</a:t>
                      </a: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 tem</a:t>
                      </a:r>
                      <a: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t>a:</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NEURONAUKE</a:t>
                      </a:r>
                    </a:p>
                    <a:p>
                      <a:pPr algn="l">
                        <a:lnSpc>
                          <a:spcPct val="120000"/>
                        </a:lnSpc>
                        <a:spcAft>
                          <a:spcPts val="0"/>
                        </a:spcAft>
                      </a:pP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Stres</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i</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depresija</a:t>
                      </a:r>
                      <a:endParaRPr lang="en-US" sz="1200" b="0" dirty="0" smtClean="0">
                        <a:solidFill>
                          <a:srgbClr val="7030A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Neuroendokrinologija</a:t>
                      </a:r>
                      <a:endParaRPr lang="en-US" sz="1200" b="0" dirty="0" smtClean="0">
                        <a:solidFill>
                          <a:srgbClr val="7030A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Neuromodulatorna</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uloga</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oksitocina</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p>
                    <a:p>
                      <a:pPr algn="l">
                        <a:lnSpc>
                          <a:spcPct val="120000"/>
                        </a:lnSpc>
                        <a:spcAft>
                          <a:spcPts val="0"/>
                        </a:spcAft>
                      </a:pP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Ketamin</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kao</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brzodelujući</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antidepresiv</a:t>
                      </a:r>
                      <a:endParaRPr lang="en-US" sz="1200" b="0" dirty="0" smtClean="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92670885"/>
                  </a:ext>
                </a:extLst>
              </a:tr>
              <a:tr h="1917213">
                <a:tc>
                  <a:txBody>
                    <a:bodyPr/>
                    <a:lstStyle/>
                    <a:p>
                      <a:pPr algn="l">
                        <a:lnSpc>
                          <a:spcPct val="120000"/>
                        </a:lnSpc>
                        <a:spcAft>
                          <a:spcPts val="0"/>
                        </a:spcAft>
                      </a:pP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Članovi</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tima</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sr-Latn-RS" sz="1200" b="0" u="sng" dirty="0" smtClean="0">
                          <a:solidFill>
                            <a:srgbClr val="003300"/>
                          </a:solidFill>
                          <a:effectLst/>
                          <a:latin typeface="Gill Sans Light (Body)"/>
                          <a:ea typeface="Calibri" panose="020F0502020204030204" pitchFamily="34" charset="0"/>
                          <a:cs typeface="Arial" panose="020B0604020202020204" pitchFamily="34" charset="0"/>
                        </a:rPr>
                        <a:t>Katedra za fiziologiju</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Vesna Pešić, redovni profesor</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Dušanka Stanić, docent</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Bojan Batinić, docent</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sci Jelena Petrović, asistent</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Mag.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farm</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Ana Ivanović, asistent</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med. Gorana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Nikolašević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asistent</a:t>
                      </a:r>
                    </a:p>
                    <a:p>
                      <a:pPr algn="l">
                        <a:lnSpc>
                          <a:spcPct val="120000"/>
                        </a:lnSpc>
                        <a:spcAft>
                          <a:spcPts val="0"/>
                        </a:spcAft>
                      </a:pPr>
                      <a:endParaRPr lang="sr-Latn-RS"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u="sng" dirty="0" smtClean="0">
                          <a:solidFill>
                            <a:srgbClr val="003300"/>
                          </a:solidFill>
                          <a:effectLst/>
                          <a:latin typeface="Gill Sans Light (Body)"/>
                          <a:ea typeface="Calibri" panose="020F0502020204030204" pitchFamily="34" charset="0"/>
                          <a:cs typeface="Arial" panose="020B0604020202020204" pitchFamily="34" charset="0"/>
                        </a:rPr>
                        <a:t>Institut za mentalno zdravlje, Medicinski fakultet Univerziteta u Beogradu </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Bojana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Pejušković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docent (psihijatar)</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med. Mihailo Ilić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med. Neda Ognjanović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med. Jelena Đekić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med. Marija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Lero</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endParaRPr lang="sr-Latn-RS"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Marija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Kundaković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docent,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Fordham</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University,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New</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York, USA-konsultant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3260689"/>
                  </a:ext>
                </a:extLst>
              </a:tr>
              <a:tr h="1393136">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Oprema</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i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metode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20000"/>
                        </a:lnSpc>
                        <a:spcAft>
                          <a:spcPts val="0"/>
                        </a:spcAft>
                        <a:buFont typeface="Symbol" panose="05050102010706020507" pitchFamily="18" charset="2"/>
                        <a:buNone/>
                      </a:pPr>
                      <a:r>
                        <a:rPr lang="sr-Latn-RS" sz="1200" b="0" dirty="0" smtClean="0">
                          <a:solidFill>
                            <a:srgbClr val="7030A0"/>
                          </a:solidFill>
                          <a:latin typeface="Gill Sans Light (Body)"/>
                        </a:rPr>
                        <a:t>Analiza moždanog tkiva – </a:t>
                      </a:r>
                      <a:r>
                        <a:rPr lang="sr-Latn-RS" sz="1200" b="0" dirty="0" err="1" smtClean="0">
                          <a:solidFill>
                            <a:srgbClr val="7030A0"/>
                          </a:solidFill>
                          <a:latin typeface="Gill Sans Light (Body)"/>
                        </a:rPr>
                        <a:t>Western</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Blot</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Imunohistohemijske</a:t>
                      </a:r>
                      <a:r>
                        <a:rPr lang="sr-Latn-RS" sz="1200" b="0" dirty="0" smtClean="0">
                          <a:solidFill>
                            <a:srgbClr val="7030A0"/>
                          </a:solidFill>
                          <a:latin typeface="Gill Sans Light (Body)"/>
                        </a:rPr>
                        <a:t> analize</a:t>
                      </a:r>
                    </a:p>
                    <a:p>
                      <a:pPr marL="0" lvl="0" indent="0" algn="l">
                        <a:lnSpc>
                          <a:spcPct val="120000"/>
                        </a:lnSpc>
                        <a:spcAft>
                          <a:spcPts val="0"/>
                        </a:spcAft>
                        <a:buFont typeface="Symbol" panose="05050102010706020507" pitchFamily="18" charset="2"/>
                        <a:buNone/>
                      </a:pPr>
                      <a:r>
                        <a:rPr lang="sr-Latn-RS" sz="1200" b="0" dirty="0" smtClean="0">
                          <a:solidFill>
                            <a:srgbClr val="7030A0"/>
                          </a:solidFill>
                          <a:latin typeface="Gill Sans Light (Body)"/>
                        </a:rPr>
                        <a:t>RT-PCR – genska ekspresija na ćelijama pacijenata i eksperimentalnih životinja</a:t>
                      </a:r>
                    </a:p>
                    <a:p>
                      <a:pPr marL="0" lvl="0" indent="0" algn="l">
                        <a:lnSpc>
                          <a:spcPct val="120000"/>
                        </a:lnSpc>
                        <a:spcAft>
                          <a:spcPts val="0"/>
                        </a:spcAft>
                        <a:buFont typeface="Symbol" panose="05050102010706020507" pitchFamily="18" charset="2"/>
                        <a:buNone/>
                      </a:pPr>
                      <a:r>
                        <a:rPr lang="sr-Latn-RS" sz="1200" b="0" dirty="0" smtClean="0">
                          <a:solidFill>
                            <a:srgbClr val="7030A0"/>
                          </a:solidFill>
                          <a:latin typeface="Gill Sans Light (Body)"/>
                        </a:rPr>
                        <a:t>Testovi ponašanja eksperimentalnih životinja- FST, NORT, LDB i sl.</a:t>
                      </a:r>
                    </a:p>
                    <a:p>
                      <a:pPr marL="0" lvl="0" indent="0" algn="l">
                        <a:lnSpc>
                          <a:spcPct val="120000"/>
                        </a:lnSpc>
                        <a:spcAft>
                          <a:spcPts val="0"/>
                        </a:spcAft>
                        <a:buFont typeface="Symbol" panose="05050102010706020507" pitchFamily="18" charset="2"/>
                        <a:buNone/>
                      </a:pPr>
                      <a:r>
                        <a:rPr lang="sr-Latn-RS" sz="1200" b="0" dirty="0" err="1" smtClean="0">
                          <a:solidFill>
                            <a:srgbClr val="7030A0"/>
                          </a:solidFill>
                          <a:latin typeface="Gill Sans Light (Body)"/>
                        </a:rPr>
                        <a:t>Neurobiohemija</a:t>
                      </a:r>
                      <a:r>
                        <a:rPr lang="sr-Latn-RS" sz="1200" b="0" dirty="0" smtClean="0">
                          <a:solidFill>
                            <a:srgbClr val="7030A0"/>
                          </a:solidFill>
                          <a:latin typeface="Gill Sans Light (Body)"/>
                        </a:rPr>
                        <a:t> – analiza nivoa </a:t>
                      </a:r>
                      <a:r>
                        <a:rPr lang="sr-Latn-RS" sz="1200" b="0" dirty="0" err="1" smtClean="0">
                          <a:solidFill>
                            <a:srgbClr val="7030A0"/>
                          </a:solidFill>
                          <a:latin typeface="Gill Sans Light (Body)"/>
                        </a:rPr>
                        <a:t>neurotransmitera</a:t>
                      </a:r>
                      <a:r>
                        <a:rPr lang="sr-Latn-RS" sz="1200" b="0" dirty="0" smtClean="0">
                          <a:solidFill>
                            <a:srgbClr val="7030A0"/>
                          </a:solidFill>
                          <a:latin typeface="Gill Sans Light (Body)"/>
                        </a:rPr>
                        <a:t> i hormona</a:t>
                      </a:r>
                    </a:p>
                    <a:p>
                      <a:pPr marL="0" lvl="0" indent="0" algn="l">
                        <a:lnSpc>
                          <a:spcPct val="120000"/>
                        </a:lnSpc>
                        <a:spcAft>
                          <a:spcPts val="0"/>
                        </a:spcAft>
                        <a:buFont typeface="Symbol" panose="05050102010706020507" pitchFamily="18" charset="2"/>
                        <a:buNone/>
                      </a:pPr>
                      <a:r>
                        <a:rPr lang="sr-Latn-RS" sz="1200" b="0" dirty="0" smtClean="0">
                          <a:solidFill>
                            <a:srgbClr val="7030A0"/>
                          </a:solidFill>
                          <a:latin typeface="Gill Sans Light (Body)"/>
                        </a:rPr>
                        <a:t>Laboratorija za rad sa ćelijskim kulturama</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24256302"/>
                  </a:ext>
                </a:extLst>
              </a:tr>
              <a:tr h="741705">
                <a:tc>
                  <a:txBody>
                    <a:bodyPr/>
                    <a:lstStyle/>
                    <a:p>
                      <a:pPr algn="l">
                        <a:lnSpc>
                          <a:spcPct val="120000"/>
                        </a:lnSpc>
                        <a:spcAft>
                          <a:spcPts val="0"/>
                        </a:spcAft>
                      </a:pP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Projekti</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finansiranje</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003300"/>
                          </a:solidFill>
                          <a:effectLst/>
                          <a:latin typeface="Gill Sans Light (Body)"/>
                          <a:ea typeface="Calibri" panose="020F0502020204030204" pitchFamily="34" charset="0"/>
                          <a:cs typeface="Arial" panose="020B0604020202020204" pitchFamily="34" charset="0"/>
                        </a:rPr>
                        <a:t>COST project CONNECT CA19127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nephro</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-neurology</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pt-BR" sz="1200" b="0" dirty="0" smtClean="0">
                          <a:solidFill>
                            <a:srgbClr val="003300"/>
                          </a:solidFill>
                          <a:effectLst/>
                          <a:latin typeface="Gill Sans Light (Body)"/>
                          <a:ea typeface="Calibri" panose="020F0502020204030204" pitchFamily="34" charset="0"/>
                          <a:cs typeface="Arial" panose="020B0604020202020204" pitchFamily="34" charset="0"/>
                        </a:rPr>
                        <a:t>Institucionalno finansiranje putem Ugovora sa MPNTR-om, evidencioni br. 451-03-9/2021-14/200161</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9" name="Picture 8" descr="C:\Users\fiziologija\Desktop\priv\Fotka.png"/>
          <p:cNvPicPr/>
          <p:nvPr/>
        </p:nvPicPr>
        <p:blipFill rotWithShape="1">
          <a:blip r:embed="rId2">
            <a:extLst>
              <a:ext uri="{28A0092B-C50C-407E-A947-70E740481C1C}">
                <a14:useLocalDpi xmlns:a14="http://schemas.microsoft.com/office/drawing/2010/main" val="0"/>
              </a:ext>
            </a:extLst>
          </a:blip>
          <a:srcRect l="-1" r="4961" b="7585"/>
          <a:stretch/>
        </p:blipFill>
        <p:spPr bwMode="auto">
          <a:xfrm>
            <a:off x="1058135" y="1765333"/>
            <a:ext cx="1139413" cy="1170739"/>
          </a:xfrm>
          <a:prstGeom prst="rect">
            <a:avLst/>
          </a:prstGeom>
          <a:noFill/>
          <a:ln w="63500">
            <a:solidFill>
              <a:srgbClr val="ADCD99"/>
            </a:solidFill>
          </a:ln>
        </p:spPr>
      </p:pic>
    </p:spTree>
    <p:extLst>
      <p:ext uri="{BB962C8B-B14F-4D97-AF65-F5344CB8AC3E}">
        <p14:creationId xmlns:p14="http://schemas.microsoft.com/office/powerpoint/2010/main" val="271516904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925957" y="857972"/>
            <a:ext cx="3709349" cy="841256"/>
          </a:xfrm>
        </p:spPr>
        <p:txBody>
          <a:bodyPr/>
          <a:lstStyle/>
          <a:p>
            <a:pPr algn="ctr"/>
            <a:r>
              <a:rPr lang="sr-Latn-RS" sz="2400" dirty="0">
                <a:solidFill>
                  <a:srgbClr val="7030A0"/>
                </a:solidFill>
              </a:rPr>
              <a:t>Istraživačka grupa</a:t>
            </a:r>
            <a:br>
              <a:rPr lang="sr-Latn-RS" sz="2400" dirty="0">
                <a:solidFill>
                  <a:srgbClr val="7030A0"/>
                </a:solidFill>
              </a:rPr>
            </a:br>
            <a:r>
              <a:rPr lang="sr-Latn-RS" sz="2400" dirty="0">
                <a:solidFill>
                  <a:srgbClr val="7030A0"/>
                </a:solidFill>
              </a:rPr>
              <a:t>Prof. dr Vesna Pešić</a:t>
            </a:r>
          </a:p>
        </p:txBody>
      </p:sp>
      <p:graphicFrame>
        <p:nvGraphicFramePr>
          <p:cNvPr id="6" name="Table 5"/>
          <p:cNvGraphicFramePr>
            <a:graphicFrameLocks noGrp="1"/>
          </p:cNvGraphicFramePr>
          <p:nvPr>
            <p:extLst>
              <p:ext uri="{D42A27DB-BD31-4B8C-83A1-F6EECF244321}">
                <p14:modId xmlns:p14="http://schemas.microsoft.com/office/powerpoint/2010/main" val="3958866563"/>
              </p:ext>
            </p:extLst>
          </p:nvPr>
        </p:nvGraphicFramePr>
        <p:xfrm>
          <a:off x="539892" y="1763518"/>
          <a:ext cx="6481478" cy="8540496"/>
        </p:xfrm>
        <a:graphic>
          <a:graphicData uri="http://schemas.openxmlformats.org/drawingml/2006/table">
            <a:tbl>
              <a:tblPr firstRow="1" bandRow="1">
                <a:tableStyleId>{5C22544A-7EE6-4342-B048-85BDC9FD1C3A}</a:tableStyleId>
              </a:tblPr>
              <a:tblGrid>
                <a:gridCol w="967782">
                  <a:extLst>
                    <a:ext uri="{9D8B030D-6E8A-4147-A177-3AD203B41FA5}">
                      <a16:colId xmlns:a16="http://schemas.microsoft.com/office/drawing/2014/main" xmlns="" val="20000"/>
                    </a:ext>
                  </a:extLst>
                </a:gridCol>
                <a:gridCol w="5513696">
                  <a:extLst>
                    <a:ext uri="{9D8B030D-6E8A-4147-A177-3AD203B41FA5}">
                      <a16:colId xmlns:a16="http://schemas.microsoft.com/office/drawing/2014/main" xmlns="" val="20001"/>
                    </a:ext>
                  </a:extLst>
                </a:gridCol>
              </a:tblGrid>
              <a:tr h="354924">
                <a:tc>
                  <a:txBody>
                    <a:bodyPr/>
                    <a:lstStyle/>
                    <a:p>
                      <a:pPr algn="l">
                        <a:lnSpc>
                          <a:spcPct val="120000"/>
                        </a:lnSpc>
                        <a:spcAft>
                          <a:spcPts val="0"/>
                        </a:spcAft>
                      </a:pPr>
                      <a:r>
                        <a:rPr lang="en-US" sz="1200" b="0" kern="1200" dirty="0" err="1" smtClean="0">
                          <a:solidFill>
                            <a:srgbClr val="003300"/>
                          </a:solidFill>
                          <a:effectLst/>
                          <a:latin typeface="Gill Sans Light (Body)"/>
                          <a:ea typeface="Times New Roman" panose="02020603050405020304" pitchFamily="18" charset="0"/>
                          <a:cs typeface="Arial" panose="020B0604020202020204" pitchFamily="34" charset="0"/>
                        </a:rPr>
                        <a:t>Saradnj</a:t>
                      </a:r>
                      <a:r>
                        <a:rPr lang="sr-Latn-RS" sz="1200" b="0" kern="1200" dirty="0" smtClean="0">
                          <a:solidFill>
                            <a:srgbClr val="003300"/>
                          </a:solidFill>
                          <a:effectLst/>
                          <a:latin typeface="Gill Sans Light (Body)"/>
                          <a:ea typeface="Times New Roman" panose="02020603050405020304" pitchFamily="18" charset="0"/>
                          <a:cs typeface="Arial" panose="020B0604020202020204" pitchFamily="34" charset="0"/>
                        </a:rPr>
                        <a:t>e</a:t>
                      </a: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Farmaceutski fakultet Univerziteta u Beogradu</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Grupa doc. Marina Jukića</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Grupa prof. Svetlane Ignjatović</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Katedra za farmaceutsku hemiju</a:t>
                      </a: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Institut za mentalno zdravlje</a:t>
                      </a: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Medicinski fakultet Univerziteta u Beogradu</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Katedra za histologiju i embriologiju</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Katedra za biohemiju</a:t>
                      </a: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Međunarodna saradnja</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Sagol school of neuroscience, Tel Aviv, Israel</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Sackler faculty of medicine, University of Tel Aviv, Israel </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Department of physiology and pharmacology, Karolinska Institute, Stockholm Sweden</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Goethe Universitat, Frankfurt am Main, Department of Psychiatry, Psychosomatic and Psychotherapy</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Fordham University, Department of Biological science, New York, USA</a:t>
                      </a:r>
                      <a:endParaRPr lang="vi-VN" sz="1200" b="0" dirty="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27804">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Odabrane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publikacije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Stanić D., Oved K., Israel-Elgali I., Jukić M., Batinić B., Puškaš N., Shomron N., Gurwitz D., Pešić V.: Synergy of oxytocin and citalopram in modulating Itgb3/Chl1 interplay: relevance to sensitivity to SSRI therapy. Psychoneuroendocrinology 2021, 129 105234. category  Psychiatry  41/216 IF=5.663</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Stanić D., Plećaš-Solarović D., Mirković D., Jovanović P., Dronjak S., Marković B., Đorđević T., Ignjatović S., Vesna Pešić: Oxytocin in corticosterone-induces chronic stress model: Focus on adrenal gland function. Psychoneuroendocrinology 2017 80: 137-146, category  Psychiatry  41/216 IF=5.663</a:t>
                      </a:r>
                    </a:p>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Jelena Petrović, Dušanka Stanić, Zorica Bulat, Nela Puškaš, Milica Labudović-Borović,  Bojan Batinić, Duško Mirković, Svetlana Ignjatović, and Vesna Pešić: ACTH-induced model of depression resistant to tricyclic antidepressants: Neuroendocrine and behavioral changes and influence of long-term magnesium administration. Hormones and Behavior 2018, 105: 1-10, category Behavioral Sciences 10/53 IF=4.304</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Dangoor I., Stanić D., Reshef L., Pešić Vesna, Gophna U.: Specific changes in the mammalian gut microbiome as a biomarker for oxytocin-induced behavioral changes. Microorganisms 2021, 9 1938. category Microbiology 37/135 IF=4.152</a:t>
                      </a:r>
                    </a:p>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Jelena Petrović, Vesna Pešić, Volker Lauschke: Frequencies of clinically important CYP2C19 and CYP2D6 alleles are graded across Europe. European Journal of Human Genetics 2020, 28: 88–94. category Genetics &amp;Heredity 61/125 IF=4.440</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Dušanka Stanić, Bosiljka Plećaš-Solarović, Jelena Petrović, Nataša Bogavac-Stanojević, Miron Sopić, Jelena Kotur-Stevuljević, Svetlana Ignjatović, and Vesna Pešić: Hydrogen peroxide-induced oxidative damage in peripheral blood lymphocytes from rats chronically treated with corticosterone: the protective effect of oxytocin treatment. Chemico- Biological interactions 2016, 256:134-141 category Pharmacology &amp;Pharmacy 56/275 IF=5.192</a:t>
                      </a:r>
                    </a:p>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Preostale publikacije na website-u Katedre za fiziologiju</a:t>
                      </a:r>
                      <a:endParaRPr lang="vi-VN" sz="10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11431032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243" y="1742062"/>
            <a:ext cx="6454777" cy="2808221"/>
            <a:chOff x="622775" y="1617092"/>
            <a:chExt cx="6454777" cy="2808221"/>
          </a:xfrm>
        </p:grpSpPr>
        <p:sp>
          <p:nvSpPr>
            <p:cNvPr id="9" name="object 2"/>
            <p:cNvSpPr/>
            <p:nvPr/>
          </p:nvSpPr>
          <p:spPr>
            <a:xfrm>
              <a:off x="2951957" y="1628139"/>
              <a:ext cx="4125595" cy="2797174"/>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0" name="object 3"/>
            <p:cNvSpPr/>
            <p:nvPr/>
          </p:nvSpPr>
          <p:spPr>
            <a:xfrm>
              <a:off x="622775" y="1617092"/>
              <a:ext cx="2231390" cy="2803525"/>
            </a:xfrm>
            <a:prstGeom prst="rect">
              <a:avLst/>
            </a:prstGeom>
            <a:blipFill>
              <a:blip r:embed="rId3"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sp>
        <p:nvSpPr>
          <p:cNvPr id="11" name="object 4"/>
          <p:cNvSpPr/>
          <p:nvPr/>
        </p:nvSpPr>
        <p:spPr>
          <a:xfrm>
            <a:off x="899954" y="4630798"/>
            <a:ext cx="5761355" cy="4320540"/>
          </a:xfrm>
          <a:prstGeom prst="rect">
            <a:avLst/>
          </a:prstGeom>
          <a:blipFill>
            <a:blip r:embed="rId4"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Tree>
    <p:extLst>
      <p:ext uri="{BB962C8B-B14F-4D97-AF65-F5344CB8AC3E}">
        <p14:creationId xmlns:p14="http://schemas.microsoft.com/office/powerpoint/2010/main" val="4061597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45997" y="857972"/>
            <a:ext cx="5195333"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Svetlana Ignjatović</a:t>
            </a: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45997" y="3284866"/>
            <a:ext cx="5237652" cy="394980"/>
          </a:xfrm>
        </p:spPr>
        <p:txBody>
          <a:bodyPr/>
          <a:lstStyle/>
          <a:p>
            <a:r>
              <a:rPr lang="sr-Latn-RS" dirty="0">
                <a:solidFill>
                  <a:srgbClr val="7030A0"/>
                </a:solidFill>
              </a:rPr>
              <a:t>MEDICINSKA BIOHEMIJA</a:t>
            </a:r>
            <a:endParaRPr lang="en-US" dirty="0">
              <a:solidFill>
                <a:srgbClr val="7030A0"/>
              </a:solidFill>
            </a:endParaRPr>
          </a:p>
        </p:txBody>
      </p:sp>
      <p:graphicFrame>
        <p:nvGraphicFramePr>
          <p:cNvPr id="6" name="Table 8">
            <a:extLst>
              <a:ext uri="{FF2B5EF4-FFF2-40B4-BE49-F238E27FC236}">
                <a16:creationId xmlns:a16="http://schemas.microsoft.com/office/drawing/2014/main" xmlns="" id="{3AB78D5F-C28E-432D-BCDD-49F555D69D36}"/>
              </a:ext>
            </a:extLst>
          </p:cNvPr>
          <p:cNvGraphicFramePr>
            <a:graphicFrameLocks noGrp="1"/>
          </p:cNvGraphicFramePr>
          <p:nvPr>
            <p:extLst>
              <p:ext uri="{D42A27DB-BD31-4B8C-83A1-F6EECF244321}">
                <p14:modId xmlns:p14="http://schemas.microsoft.com/office/powerpoint/2010/main" val="3042952234"/>
              </p:ext>
            </p:extLst>
          </p:nvPr>
        </p:nvGraphicFramePr>
        <p:xfrm>
          <a:off x="945997" y="3873177"/>
          <a:ext cx="6239550" cy="5321808"/>
        </p:xfrm>
        <a:graphic>
          <a:graphicData uri="http://schemas.openxmlformats.org/drawingml/2006/table">
            <a:tbl>
              <a:tblPr firstRow="1" bandRow="1">
                <a:tableStyleId>{5C22544A-7EE6-4342-B048-85BDC9FD1C3A}</a:tableStyleId>
              </a:tblPr>
              <a:tblGrid>
                <a:gridCol w="1326356">
                  <a:extLst>
                    <a:ext uri="{9D8B030D-6E8A-4147-A177-3AD203B41FA5}">
                      <a16:colId xmlns:a16="http://schemas.microsoft.com/office/drawing/2014/main" xmlns="" val="2703649694"/>
                    </a:ext>
                  </a:extLst>
                </a:gridCol>
                <a:gridCol w="4913194">
                  <a:extLst>
                    <a:ext uri="{9D8B030D-6E8A-4147-A177-3AD203B41FA5}">
                      <a16:colId xmlns:a16="http://schemas.microsoft.com/office/drawing/2014/main" xmlns="" val="4200598882"/>
                    </a:ext>
                  </a:extLst>
                </a:gridCol>
              </a:tblGrid>
              <a:tr h="248443">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Naslov</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istraživačke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teme</a:t>
                      </a:r>
                      <a:r>
                        <a:rPr lang="sr-Latn-R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err="1">
                          <a:solidFill>
                            <a:srgbClr val="7030A0"/>
                          </a:solidFill>
                          <a:effectLst/>
                          <a:latin typeface="Gill Sans Light (Body)"/>
                          <a:ea typeface="Calibri" panose="020F0502020204030204" pitchFamily="34" charset="0"/>
                          <a:cs typeface="Arial" panose="020B0604020202020204" pitchFamily="34" charset="0"/>
                        </a:rPr>
                        <a:t>Procena</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biomarkera</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bolesti</a:t>
                      </a:r>
                      <a:r>
                        <a:rPr lang="en-US" sz="1200" b="0" dirty="0">
                          <a:solidFill>
                            <a:srgbClr val="7030A0"/>
                          </a:solidFill>
                          <a:effectLst/>
                          <a:latin typeface="Gill Sans Light (Body)"/>
                          <a:ea typeface="Calibri" panose="020F0502020204030204" pitchFamily="34" charset="0"/>
                          <a:cs typeface="Arial" panose="020B0604020202020204" pitchFamily="34" charset="0"/>
                        </a:rPr>
                        <a:t> i </a:t>
                      </a:r>
                      <a:r>
                        <a:rPr lang="en-US" sz="1200" b="0" dirty="0" err="1">
                          <a:solidFill>
                            <a:srgbClr val="7030A0"/>
                          </a:solidFill>
                          <a:effectLst/>
                          <a:latin typeface="Gill Sans Light (Body)"/>
                          <a:ea typeface="Calibri" panose="020F0502020204030204" pitchFamily="34" charset="0"/>
                          <a:cs typeface="Arial" panose="020B0604020202020204" pitchFamily="34" charset="0"/>
                        </a:rPr>
                        <a:t>disfunkcije</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organa</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92670885"/>
                  </a:ext>
                </a:extLst>
              </a:tr>
              <a:tr h="1917213">
                <a:tc>
                  <a:txBody>
                    <a:bodyPr/>
                    <a:lstStyle/>
                    <a:p>
                      <a:pPr algn="l">
                        <a:lnSpc>
                          <a:spcPct val="120000"/>
                        </a:lnSpc>
                        <a:spcAft>
                          <a:spcPts val="0"/>
                        </a:spcAft>
                      </a:pP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Članovi</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tima</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a:t>
                      </a:r>
                      <a:r>
                        <a:rPr lang="sr-Latn-RS" sz="1200" b="0" dirty="0">
                          <a:solidFill>
                            <a:srgbClr val="003300"/>
                          </a:solidFill>
                          <a:effectLst/>
                          <a:latin typeface="Gill Sans Light (Body)"/>
                          <a:ea typeface="Calibri" panose="020F0502020204030204" pitchFamily="34" charset="0"/>
                          <a:cs typeface="Arial" panose="020B0604020202020204" pitchFamily="34" charset="0"/>
                        </a:rPr>
                        <a:t>Svetlana </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Ignjatović, redovni profesor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a:solidFill>
                            <a:srgbClr val="003300"/>
                          </a:solidFill>
                          <a:effectLst/>
                          <a:latin typeface="Gill Sans Light (Body)"/>
                          <a:ea typeface="Calibri" panose="020F0502020204030204" pitchFamily="34" charset="0"/>
                          <a:cs typeface="Arial" panose="020B0604020202020204" pitchFamily="34" charset="0"/>
                        </a:rPr>
                        <a:t>Aleksandra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Topić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redovni profesor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Miloš</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Žarković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redovni profesor </a:t>
                      </a:r>
                      <a:r>
                        <a:rPr kumimoji="0" lang="en-US" sz="1200" b="0" i="0" u="none" strike="noStrike" kern="0" cap="none" spc="0" normalizeH="0" baseline="0" noProof="0" dirty="0" smtClean="0">
                          <a:ln>
                            <a:noFill/>
                          </a:ln>
                          <a:solidFill>
                            <a:srgbClr val="003300"/>
                          </a:solidFill>
                          <a:effectLst/>
                          <a:uLnTx/>
                          <a:uFillTx/>
                          <a:latin typeface="Gill Sans Light (Body)"/>
                          <a:ea typeface="Calibri" panose="020F0502020204030204" pitchFamily="34" charset="0"/>
                          <a:cs typeface="Arial" panose="020B0604020202020204" pitchFamily="34" charset="0"/>
                          <a:sym typeface="Gill Sans"/>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err="1">
                          <a:solidFill>
                            <a:srgbClr val="003300"/>
                          </a:solidFill>
                          <a:effectLst/>
                          <a:latin typeface="Gill Sans Light (Body)"/>
                          <a:ea typeface="Calibri" panose="020F0502020204030204" pitchFamily="34" charset="0"/>
                          <a:cs typeface="Arial" panose="020B0604020202020204" pitchFamily="34" charset="0"/>
                        </a:rPr>
                        <a:t>Jasmina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Ćirić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redovni profesor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err="1">
                          <a:solidFill>
                            <a:srgbClr val="003300"/>
                          </a:solidFill>
                          <a:effectLst/>
                          <a:latin typeface="Gill Sans Light (Body)"/>
                          <a:ea typeface="Calibri" panose="020F0502020204030204" pitchFamily="34" charset="0"/>
                          <a:cs typeface="Arial" panose="020B0604020202020204" pitchFamily="34" charset="0"/>
                        </a:rPr>
                        <a:t>Biljana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Nedeljković</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Beleslin</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docent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err="1">
                          <a:solidFill>
                            <a:srgbClr val="003300"/>
                          </a:solidFill>
                          <a:effectLst/>
                          <a:latin typeface="Gill Sans Light (Body)"/>
                          <a:ea typeface="Calibri" panose="020F0502020204030204" pitchFamily="34" charset="0"/>
                          <a:cs typeface="Arial" panose="020B0604020202020204" pitchFamily="34" charset="0"/>
                        </a:rPr>
                        <a:t>Duško</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Mirković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vanredni profesor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a:solidFill>
                            <a:srgbClr val="003300"/>
                          </a:solidFill>
                          <a:effectLst/>
                          <a:latin typeface="Gill Sans Light (Body)"/>
                          <a:ea typeface="Calibri" panose="020F0502020204030204" pitchFamily="34" charset="0"/>
                          <a:cs typeface="Arial" panose="020B0604020202020204" pitchFamily="34" charset="0"/>
                        </a:rPr>
                        <a:t>Mirjana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Bećarević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redovni profesor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 </a:t>
                      </a:r>
                      <a:r>
                        <a:rPr lang="en-US" sz="1200" b="0" dirty="0" err="1">
                          <a:solidFill>
                            <a:srgbClr val="003300"/>
                          </a:solidFill>
                          <a:effectLst/>
                          <a:latin typeface="Gill Sans Light (Body)"/>
                          <a:ea typeface="Calibri" panose="020F0502020204030204" pitchFamily="34" charset="0"/>
                          <a:cs typeface="Arial" panose="020B0604020202020204" pitchFamily="34" charset="0"/>
                        </a:rPr>
                        <a:t>Neda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Milinković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asistent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Marija</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Sarić</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Matutinović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istraživač pripravnik</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a:t>
                      </a:r>
                      <a:r>
                        <a:rPr lang="sr-Latn-RS" sz="1200" b="0" dirty="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Univerzitet u Beogradu</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Medicinski</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fakultet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Univerzitet u</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Nov</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om</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Sad</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u</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Medicinski</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fakultet</a:t>
                      </a:r>
                      <a:endParaRPr lang="sr-Latn-RS" sz="1200" b="0" dirty="0">
                        <a:solidFill>
                          <a:srgbClr val="003300"/>
                        </a:solidFill>
                        <a:latin typeface="Gill Sans Light (Body)"/>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3260689"/>
                  </a:ext>
                </a:extLst>
              </a:tr>
              <a:tr h="1746871">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Oprema</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i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metode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Deep freeze refrigerator, SANYO-3254 Ultra low</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Olympus AU400 biochemistry analyzer (Beckman Coulter)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Access 2 immunochemical analyzer (Beckman Coulter)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Hematological analyzer, Beckman Coulter, ACT DIFF</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Flow cytometer, BD Biosciences, USA, FA CSCALIBUR 4–COLOR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err="1">
                          <a:solidFill>
                            <a:srgbClr val="7030A0"/>
                          </a:solidFill>
                          <a:effectLst/>
                          <a:latin typeface="Gill Sans Light (Body)"/>
                          <a:ea typeface="Calibri" panose="020F0502020204030204" pitchFamily="34" charset="0"/>
                          <a:cs typeface="Arial" panose="020B0604020202020204" pitchFamily="34" charset="0"/>
                        </a:rPr>
                        <a:t>Rayto</a:t>
                      </a:r>
                      <a:r>
                        <a:rPr lang="en-US" sz="1200" b="0" dirty="0">
                          <a:solidFill>
                            <a:srgbClr val="7030A0"/>
                          </a:solidFill>
                          <a:effectLst/>
                          <a:latin typeface="Gill Sans Light (Body)"/>
                          <a:ea typeface="Calibri" panose="020F0502020204030204" pitchFamily="34" charset="0"/>
                          <a:cs typeface="Arial" panose="020B0604020202020204" pitchFamily="34" charset="0"/>
                        </a:rPr>
                        <a:t> ELISA reader and </a:t>
                      </a:r>
                      <a:r>
                        <a:rPr lang="en-US" sz="1200" b="0" dirty="0" err="1">
                          <a:solidFill>
                            <a:srgbClr val="7030A0"/>
                          </a:solidFill>
                          <a:effectLst/>
                          <a:latin typeface="Gill Sans Light (Body)"/>
                          <a:ea typeface="Calibri" panose="020F0502020204030204" pitchFamily="34" charset="0"/>
                          <a:cs typeface="Arial" panose="020B0604020202020204" pitchFamily="34" charset="0"/>
                        </a:rPr>
                        <a:t>Rayto</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Mikroplate</a:t>
                      </a:r>
                      <a:r>
                        <a:rPr lang="en-US" sz="1200" b="0" dirty="0">
                          <a:solidFill>
                            <a:srgbClr val="7030A0"/>
                          </a:solidFill>
                          <a:effectLst/>
                          <a:latin typeface="Gill Sans Light (Body)"/>
                          <a:ea typeface="Calibri" panose="020F0502020204030204" pitchFamily="34" charset="0"/>
                          <a:cs typeface="Arial" panose="020B0604020202020204" pitchFamily="34" charset="0"/>
                        </a:rPr>
                        <a:t> washer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Liquid Chromatograph (HPLC), Shimadzu Corporation, Tokyo, Japan, HPLC </a:t>
                      </a:r>
                      <a:r>
                        <a:rPr lang="en-US" sz="1200" b="0" dirty="0" err="1">
                          <a:solidFill>
                            <a:srgbClr val="7030A0"/>
                          </a:solidFill>
                          <a:effectLst/>
                          <a:latin typeface="Gill Sans Light (Body)"/>
                          <a:ea typeface="Calibri" panose="020F0502020204030204" pitchFamily="34" charset="0"/>
                          <a:cs typeface="Arial" panose="020B0604020202020204" pitchFamily="34" charset="0"/>
                        </a:rPr>
                        <a:t>Nexera</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i</a:t>
                      </a:r>
                      <a:r>
                        <a:rPr lang="en-US" sz="1200" b="0" dirty="0">
                          <a:solidFill>
                            <a:srgbClr val="7030A0"/>
                          </a:solidFill>
                          <a:effectLst/>
                          <a:latin typeface="Gill Sans Light (Body)"/>
                          <a:ea typeface="Calibri" panose="020F0502020204030204" pitchFamily="34" charset="0"/>
                          <a:cs typeface="Arial" panose="020B0604020202020204" pitchFamily="34" charset="0"/>
                        </a:rPr>
                        <a:t> LC2040C 3D Liquid Chromatograph</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Ultra high pressure liquid chromatography with mass-mass detection (UHPLC/MS/MS), Thermo ACCELA Scientific), Agilent Technologies</a:t>
                      </a:r>
                      <a:endParaRPr lang="sr-Latn-RS" sz="1200" b="0" dirty="0">
                        <a:solidFill>
                          <a:srgbClr val="7030A0"/>
                        </a:solidFill>
                        <a:latin typeface="Gill Sans Light (Body)"/>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24256302"/>
                  </a:ext>
                </a:extLst>
              </a:tr>
            </a:tbl>
          </a:graphicData>
        </a:graphic>
      </p:graphicFrame>
      <p:pic>
        <p:nvPicPr>
          <p:cNvPr id="7170" name="Picture 2" descr="Dr sc. Svetlana Ignjat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135" y="1841732"/>
            <a:ext cx="1043132" cy="1324714"/>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9910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182965" y="857972"/>
            <a:ext cx="5195333"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Svetlana Ignjatović</a:t>
            </a:r>
          </a:p>
        </p:txBody>
      </p:sp>
      <p:graphicFrame>
        <p:nvGraphicFramePr>
          <p:cNvPr id="2" name="Table 1"/>
          <p:cNvGraphicFramePr>
            <a:graphicFrameLocks noGrp="1"/>
          </p:cNvGraphicFramePr>
          <p:nvPr>
            <p:extLst>
              <p:ext uri="{D42A27DB-BD31-4B8C-83A1-F6EECF244321}">
                <p14:modId xmlns:p14="http://schemas.microsoft.com/office/powerpoint/2010/main" val="2682067746"/>
              </p:ext>
            </p:extLst>
          </p:nvPr>
        </p:nvGraphicFramePr>
        <p:xfrm>
          <a:off x="539892" y="1984242"/>
          <a:ext cx="6481478" cy="6638544"/>
        </p:xfrm>
        <a:graphic>
          <a:graphicData uri="http://schemas.openxmlformats.org/drawingml/2006/table">
            <a:tbl>
              <a:tblPr firstRow="1" bandRow="1">
                <a:tableStyleId>{5C22544A-7EE6-4342-B048-85BDC9FD1C3A}</a:tableStyleId>
              </a:tblPr>
              <a:tblGrid>
                <a:gridCol w="967782">
                  <a:extLst>
                    <a:ext uri="{9D8B030D-6E8A-4147-A177-3AD203B41FA5}">
                      <a16:colId xmlns:a16="http://schemas.microsoft.com/office/drawing/2014/main" xmlns="" val="20000"/>
                    </a:ext>
                  </a:extLst>
                </a:gridCol>
                <a:gridCol w="5513696">
                  <a:extLst>
                    <a:ext uri="{9D8B030D-6E8A-4147-A177-3AD203B41FA5}">
                      <a16:colId xmlns:a16="http://schemas.microsoft.com/office/drawing/2014/main" xmlns="" val="20001"/>
                    </a:ext>
                  </a:extLst>
                </a:gridCol>
              </a:tblGrid>
              <a:tr h="738223">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Projekti</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finansiranje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a:solidFill>
                            <a:srgbClr val="7030A0"/>
                          </a:solidFill>
                          <a:effectLst/>
                          <a:latin typeface="Gill Sans Light (Body)"/>
                          <a:ea typeface="Calibri" panose="020F0502020204030204" pitchFamily="34" charset="0"/>
                          <a:cs typeface="Arial" panose="020B0604020202020204" pitchFamily="34" charset="0"/>
                        </a:rPr>
                        <a:t>2011–2019: </a:t>
                      </a:r>
                      <a:r>
                        <a:rPr lang="sr-Latn-RS" sz="1200" b="0" dirty="0">
                          <a:solidFill>
                            <a:srgbClr val="7030A0"/>
                          </a:solidFill>
                          <a:effectLst/>
                          <a:latin typeface="Gill Sans Light (Body)"/>
                          <a:ea typeface="Calibri" panose="020F0502020204030204" pitchFamily="34" charset="0"/>
                          <a:cs typeface="Arial" panose="020B0604020202020204" pitchFamily="34" charset="0"/>
                        </a:rPr>
                        <a:t>Biomarkeri oštećenja i disfunkcije organa (#175036); Kompleksne bolesti kao model sistem za proučavanje modulacije fenotipa-strukturna i funkcionalna analiza molekularnih biomarkera</a:t>
                      </a:r>
                      <a:r>
                        <a:rPr lang="en-US" sz="1200" b="0" dirty="0">
                          <a:solidFill>
                            <a:srgbClr val="7030A0"/>
                          </a:solidFill>
                          <a:effectLst/>
                          <a:latin typeface="Gill Sans Light (Body)"/>
                          <a:ea typeface="Calibri" panose="020F0502020204030204" pitchFamily="34" charset="0"/>
                          <a:cs typeface="Arial" panose="020B0604020202020204" pitchFamily="34" charset="0"/>
                        </a:rPr>
                        <a:t> (#173008) /</a:t>
                      </a:r>
                      <a:r>
                        <a:rPr lang="sr-Latn-RS" sz="1200" b="0" dirty="0">
                          <a:solidFill>
                            <a:srgbClr val="7030A0"/>
                          </a:solidFill>
                          <a:effectLst/>
                          <a:latin typeface="Gill Sans Light (Body)"/>
                          <a:ea typeface="Calibri" panose="020F0502020204030204" pitchFamily="34" charset="0"/>
                          <a:cs typeface="Arial" panose="020B0604020202020204" pitchFamily="34" charset="0"/>
                        </a:rPr>
                        <a:t> Ministarstvo prosvete, nauke i tehnološkog razvoja</a:t>
                      </a:r>
                      <a:r>
                        <a:rPr lang="sr-Latn-RS" sz="1200" b="0" baseline="0" dirty="0">
                          <a:solidFill>
                            <a:srgbClr val="7030A0"/>
                          </a:solidFill>
                          <a:effectLst/>
                          <a:latin typeface="Gill Sans Light (Body)"/>
                          <a:ea typeface="Calibri" panose="020F0502020204030204" pitchFamily="34" charset="0"/>
                          <a:cs typeface="Arial" panose="020B0604020202020204" pitchFamily="34" charset="0"/>
                        </a:rPr>
                        <a:t> Republike Srbije</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54924">
                <a:tc>
                  <a:txBody>
                    <a:bodyPr/>
                    <a:lstStyle/>
                    <a:p>
                      <a:pPr algn="l">
                        <a:lnSpc>
                          <a:spcPct val="120000"/>
                        </a:lnSpc>
                        <a:spcAft>
                          <a:spcPts val="0"/>
                        </a:spcAft>
                      </a:pPr>
                      <a:r>
                        <a:rPr lang="en-US" sz="1200" b="0" kern="1200" dirty="0" err="1">
                          <a:solidFill>
                            <a:srgbClr val="003300"/>
                          </a:solidFill>
                          <a:effectLst/>
                          <a:latin typeface="Gill Sans Light (Body)"/>
                          <a:ea typeface="Times New Roman" panose="02020603050405020304" pitchFamily="18" charset="0"/>
                          <a:cs typeface="Arial" panose="020B0604020202020204" pitchFamily="34" charset="0"/>
                        </a:rPr>
                        <a:t>Saradnja</a:t>
                      </a:r>
                      <a:r>
                        <a:rPr lang="en-US" sz="1200" b="0" kern="1200" dirty="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Research group from the Laboratory for Molecular Thyroid Research, Johannes Gutenberg University (JGU) Medical Centre in Mainz, Germany</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27804">
                <a:tc>
                  <a:txBody>
                    <a:bodyPr/>
                    <a:lstStyle/>
                    <a:p>
                      <a:pPr algn="l">
                        <a:lnSpc>
                          <a:spcPct val="120000"/>
                        </a:lnSpc>
                        <a:spcAft>
                          <a:spcPts val="0"/>
                        </a:spcAft>
                      </a:pP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Odabrane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 </a:t>
                      </a:r>
                      <a:r>
                        <a:rPr lang="en-US" sz="1200" b="0" kern="1200" dirty="0" err="1">
                          <a:solidFill>
                            <a:srgbClr val="7030A0"/>
                          </a:solidFill>
                          <a:effectLst/>
                          <a:latin typeface="Gill Sans Light (Body)"/>
                          <a:ea typeface="Times New Roman" panose="02020603050405020304" pitchFamily="18" charset="0"/>
                          <a:cs typeface="Arial" panose="020B0604020202020204" pitchFamily="34" charset="0"/>
                        </a:rPr>
                        <a:t>publikacije</a:t>
                      </a:r>
                      <a:r>
                        <a:rPr lang="en-US" sz="1200" b="0" kern="1200" dirty="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Ignjatovic</a:t>
                      </a:r>
                      <a:r>
                        <a:rPr lang="en-US" sz="1200" b="0" dirty="0">
                          <a:solidFill>
                            <a:srgbClr val="7030A0"/>
                          </a:solidFill>
                          <a:effectLst/>
                          <a:latin typeface="Gill Sans Light (Body)"/>
                          <a:ea typeface="Calibri" panose="020F0502020204030204" pitchFamily="34" charset="0"/>
                          <a:cs typeface="Arial" panose="020B0604020202020204" pitchFamily="34" charset="0"/>
                        </a:rPr>
                        <a:t> 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Majkic</a:t>
                      </a:r>
                      <a:r>
                        <a:rPr lang="en-US" sz="1200" b="0" dirty="0">
                          <a:solidFill>
                            <a:srgbClr val="7030A0"/>
                          </a:solidFill>
                          <a:effectLst/>
                          <a:latin typeface="Gill Sans Light (Body)"/>
                          <a:ea typeface="Calibri" panose="020F0502020204030204" pitchFamily="34" charset="0"/>
                          <a:cs typeface="Arial" panose="020B0604020202020204" pitchFamily="34" charset="0"/>
                        </a:rPr>
                        <a:t>-Singh N, Mitrovic M, </a:t>
                      </a:r>
                      <a:r>
                        <a:rPr lang="en-US" sz="1200" b="0" dirty="0" err="1">
                          <a:solidFill>
                            <a:srgbClr val="7030A0"/>
                          </a:solidFill>
                          <a:effectLst/>
                          <a:latin typeface="Gill Sans Light (Body)"/>
                          <a:ea typeface="Calibri" panose="020F0502020204030204" pitchFamily="34" charset="0"/>
                          <a:cs typeface="Arial" panose="020B0604020202020204" pitchFamily="34" charset="0"/>
                        </a:rPr>
                        <a:t>Gvozdenovic</a:t>
                      </a:r>
                      <a:r>
                        <a:rPr lang="en-US" sz="1200" b="0" dirty="0">
                          <a:solidFill>
                            <a:srgbClr val="7030A0"/>
                          </a:solidFill>
                          <a:effectLst/>
                          <a:latin typeface="Gill Sans Light (Body)"/>
                          <a:ea typeface="Calibri" panose="020F0502020204030204" pitchFamily="34" charset="0"/>
                          <a:cs typeface="Arial" panose="020B0604020202020204" pitchFamily="34" charset="0"/>
                        </a:rPr>
                        <a:t> M. Biochemical evaluation of patients with acute pancreatitis. Clin Chem Lab Med 2000; 38: 1141–4.</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Lukic</a:t>
                      </a:r>
                      <a:r>
                        <a:rPr lang="en-US" sz="1200" b="0" dirty="0">
                          <a:solidFill>
                            <a:srgbClr val="003300"/>
                          </a:solidFill>
                          <a:effectLst/>
                          <a:latin typeface="Gill Sans Light (Body)"/>
                          <a:ea typeface="Calibri" panose="020F0502020204030204" pitchFamily="34" charset="0"/>
                          <a:cs typeface="Arial" panose="020B0604020202020204" pitchFamily="34" charset="0"/>
                        </a:rPr>
                        <a:t> V, </a:t>
                      </a:r>
                      <a:r>
                        <a:rPr lang="en-US" sz="1200" b="0" dirty="0" err="1">
                          <a:solidFill>
                            <a:srgbClr val="003300"/>
                          </a:solidFill>
                          <a:effectLst/>
                          <a:latin typeface="Gill Sans Light (Body)"/>
                          <a:ea typeface="Calibri" panose="020F0502020204030204" pitchFamily="34" charset="0"/>
                          <a:cs typeface="Arial" panose="020B0604020202020204" pitchFamily="34" charset="0"/>
                        </a:rPr>
                        <a:t>Ignjatovic</a:t>
                      </a:r>
                      <a:r>
                        <a:rPr lang="en-US" sz="1200" b="0" dirty="0">
                          <a:solidFill>
                            <a:srgbClr val="003300"/>
                          </a:solidFill>
                          <a:effectLst/>
                          <a:latin typeface="Gill Sans Light (Body)"/>
                          <a:ea typeface="Calibri" panose="020F0502020204030204" pitchFamily="34" charset="0"/>
                          <a:cs typeface="Arial" panose="020B0604020202020204" pitchFamily="34" charset="0"/>
                        </a:rPr>
                        <a:t> S. Optimizing moving average control procedures for small-volume laboratories: can it be done? </a:t>
                      </a:r>
                      <a:r>
                        <a:rPr lang="en-US" sz="1200" b="0" dirty="0" err="1">
                          <a:solidFill>
                            <a:srgbClr val="003300"/>
                          </a:solidFill>
                          <a:effectLst/>
                          <a:latin typeface="Gill Sans Light (Body)"/>
                          <a:ea typeface="Calibri" panose="020F0502020204030204" pitchFamily="34" charset="0"/>
                          <a:cs typeface="Arial" panose="020B0604020202020204" pitchFamily="34" charset="0"/>
                        </a:rPr>
                        <a:t>Biochem</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Medica</a:t>
                      </a:r>
                      <a:r>
                        <a:rPr lang="en-US" sz="1200" b="0" dirty="0">
                          <a:solidFill>
                            <a:srgbClr val="003300"/>
                          </a:solidFill>
                          <a:effectLst/>
                          <a:latin typeface="Gill Sans Light (Body)"/>
                          <a:ea typeface="Calibri" panose="020F0502020204030204" pitchFamily="34" charset="0"/>
                          <a:cs typeface="Arial" panose="020B0604020202020204" pitchFamily="34" charset="0"/>
                        </a:rPr>
                        <a:t> 2019;3:030710.</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Žarković</a:t>
                      </a:r>
                      <a:r>
                        <a:rPr lang="en-US" sz="1200" b="0" dirty="0">
                          <a:solidFill>
                            <a:srgbClr val="7030A0"/>
                          </a:solidFill>
                          <a:effectLst/>
                          <a:latin typeface="Gill Sans Light (Body)"/>
                          <a:ea typeface="Calibri" panose="020F0502020204030204" pitchFamily="34" charset="0"/>
                          <a:cs typeface="Arial" panose="020B0604020202020204" pitchFamily="34" charset="0"/>
                        </a:rPr>
                        <a:t>  M, et al. Asymmetry indicates more severe and active disease in Graves’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orbitopathy</a:t>
                      </a:r>
                      <a:r>
                        <a:rPr lang="en-US" sz="1200" b="0" dirty="0">
                          <a:solidFill>
                            <a:srgbClr val="7030A0"/>
                          </a:solidFill>
                          <a:effectLst/>
                          <a:latin typeface="Gill Sans Light (Body)"/>
                          <a:ea typeface="Calibri" panose="020F0502020204030204" pitchFamily="34" charset="0"/>
                          <a:cs typeface="Arial" panose="020B0604020202020204" pitchFamily="34" charset="0"/>
                        </a:rPr>
                        <a:t>: results from a prospective cross-sectional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multicentre</a:t>
                      </a:r>
                      <a:r>
                        <a:rPr lang="en-US" sz="1200" b="0" dirty="0">
                          <a:solidFill>
                            <a:srgbClr val="7030A0"/>
                          </a:solidFill>
                          <a:effectLst/>
                          <a:latin typeface="Gill Sans Light (Body)"/>
                          <a:ea typeface="Calibri" panose="020F0502020204030204" pitchFamily="34" charset="0"/>
                          <a:cs typeface="Arial" panose="020B0604020202020204" pitchFamily="34" charset="0"/>
                        </a:rPr>
                        <a:t> study. J </a:t>
                      </a:r>
                      <a:r>
                        <a:rPr lang="en-US" sz="1200" b="0" dirty="0" err="1">
                          <a:solidFill>
                            <a:srgbClr val="7030A0"/>
                          </a:solidFill>
                          <a:effectLst/>
                          <a:latin typeface="Gill Sans Light (Body)"/>
                          <a:ea typeface="Calibri" panose="020F0502020204030204" pitchFamily="34" charset="0"/>
                          <a:cs typeface="Arial" panose="020B0604020202020204" pitchFamily="34" charset="0"/>
                        </a:rPr>
                        <a:t>Endocrinol</a:t>
                      </a:r>
                      <a:r>
                        <a:rPr lang="en-US" sz="1200" b="0" dirty="0">
                          <a:solidFill>
                            <a:srgbClr val="7030A0"/>
                          </a:solidFill>
                          <a:effectLst/>
                          <a:latin typeface="Gill Sans Light (Body)"/>
                          <a:ea typeface="Calibri" panose="020F0502020204030204" pitchFamily="34" charset="0"/>
                          <a:cs typeface="Arial" panose="020B0604020202020204" pitchFamily="34" charset="0"/>
                        </a:rPr>
                        <a:t> Invest 2020;43: 1717–1722.</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Nedeljković-Beleslin</a:t>
                      </a:r>
                      <a:r>
                        <a:rPr lang="en-US" sz="1200" b="0" dirty="0">
                          <a:solidFill>
                            <a:srgbClr val="003300"/>
                          </a:solidFill>
                          <a:effectLst/>
                          <a:latin typeface="Gill Sans Light (Body)"/>
                          <a:ea typeface="Calibri" panose="020F0502020204030204" pitchFamily="34" charset="0"/>
                          <a:cs typeface="Arial" panose="020B0604020202020204" pitchFamily="34" charset="0"/>
                        </a:rPr>
                        <a:t> B, </a:t>
                      </a:r>
                      <a:r>
                        <a:rPr lang="en-US" sz="1200" b="0" dirty="0" err="1">
                          <a:solidFill>
                            <a:srgbClr val="003300"/>
                          </a:solidFill>
                          <a:effectLst/>
                          <a:latin typeface="Gill Sans Light (Body)"/>
                          <a:ea typeface="Calibri" panose="020F0502020204030204" pitchFamily="34" charset="0"/>
                          <a:cs typeface="Arial" panose="020B0604020202020204" pitchFamily="34" charset="0"/>
                        </a:rPr>
                        <a:t>Ćirić</a:t>
                      </a:r>
                      <a:r>
                        <a:rPr lang="en-US" sz="1200" b="0" dirty="0">
                          <a:solidFill>
                            <a:srgbClr val="003300"/>
                          </a:solidFill>
                          <a:effectLst/>
                          <a:latin typeface="Gill Sans Light (Body)"/>
                          <a:ea typeface="Calibri" panose="020F0502020204030204" pitchFamily="34" charset="0"/>
                          <a:cs typeface="Arial" panose="020B0604020202020204" pitchFamily="34" charset="0"/>
                        </a:rPr>
                        <a:t> J, </a:t>
                      </a:r>
                      <a:r>
                        <a:rPr lang="en-US" sz="1200" b="0" dirty="0" err="1">
                          <a:solidFill>
                            <a:srgbClr val="003300"/>
                          </a:solidFill>
                          <a:effectLst/>
                          <a:latin typeface="Gill Sans Light (Body)"/>
                          <a:ea typeface="Calibri" panose="020F0502020204030204" pitchFamily="34" charset="0"/>
                          <a:cs typeface="Arial" panose="020B0604020202020204" pitchFamily="34" charset="0"/>
                        </a:rPr>
                        <a:t>Stojković</a:t>
                      </a:r>
                      <a:r>
                        <a:rPr lang="en-US" sz="1200" b="0" dirty="0">
                          <a:solidFill>
                            <a:srgbClr val="003300"/>
                          </a:solidFill>
                          <a:effectLst/>
                          <a:latin typeface="Gill Sans Light (Body)"/>
                          <a:ea typeface="Calibri" panose="020F0502020204030204" pitchFamily="34" charset="0"/>
                          <a:cs typeface="Arial" panose="020B0604020202020204" pitchFamily="34" charset="0"/>
                        </a:rPr>
                        <a:t> M, et al. Comparison of efficacy and safety of parenteral versus parenteral and oral glucocorticoid therapy in Graves' orbitopathy. Int J Clin </a:t>
                      </a:r>
                      <a:r>
                        <a:rPr lang="en-US" sz="1200" b="0" dirty="0" err="1">
                          <a:solidFill>
                            <a:srgbClr val="003300"/>
                          </a:solidFill>
                          <a:effectLst/>
                          <a:latin typeface="Gill Sans Light (Body)"/>
                          <a:ea typeface="Calibri" panose="020F0502020204030204" pitchFamily="34" charset="0"/>
                          <a:cs typeface="Arial" panose="020B0604020202020204" pitchFamily="34" charset="0"/>
                        </a:rPr>
                        <a:t>Pract</a:t>
                      </a:r>
                      <a:r>
                        <a:rPr lang="en-US" sz="1200" b="0" dirty="0">
                          <a:solidFill>
                            <a:srgbClr val="003300"/>
                          </a:solidFill>
                          <a:effectLst/>
                          <a:latin typeface="Gill Sans Light (Body)"/>
                          <a:ea typeface="Calibri" panose="020F0502020204030204" pitchFamily="34" charset="0"/>
                          <a:cs typeface="Arial" panose="020B0604020202020204" pitchFamily="34" charset="0"/>
                        </a:rPr>
                        <a:t> 2020 Jul 10;e13608.</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a:solidFill>
                            <a:srgbClr val="7030A0"/>
                          </a:solidFill>
                          <a:effectLst/>
                          <a:latin typeface="Gill Sans Light (Body)"/>
                          <a:ea typeface="Calibri" panose="020F0502020204030204" pitchFamily="34" charset="0"/>
                          <a:cs typeface="Arial" panose="020B0604020202020204" pitchFamily="34" charset="0"/>
                        </a:rPr>
                        <a:t>Topic A, </a:t>
                      </a:r>
                      <a:r>
                        <a:rPr lang="en-US" sz="1200" b="0" dirty="0" err="1">
                          <a:solidFill>
                            <a:srgbClr val="7030A0"/>
                          </a:solidFill>
                          <a:effectLst/>
                          <a:latin typeface="Gill Sans Light (Body)"/>
                          <a:ea typeface="Calibri" panose="020F0502020204030204" pitchFamily="34" charset="0"/>
                          <a:cs typeface="Arial" panose="020B0604020202020204" pitchFamily="34" charset="0"/>
                        </a:rPr>
                        <a:t>Francuski</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Dj</a:t>
                      </a:r>
                      <a:r>
                        <a:rPr lang="en-US" sz="1200" b="0" dirty="0">
                          <a:solidFill>
                            <a:srgbClr val="7030A0"/>
                          </a:solidFill>
                          <a:effectLst/>
                          <a:latin typeface="Gill Sans Light (Body)"/>
                          <a:ea typeface="Calibri" panose="020F0502020204030204" pitchFamily="34" charset="0"/>
                          <a:cs typeface="Arial" panose="020B0604020202020204" pitchFamily="34" charset="0"/>
                        </a:rPr>
                        <a:t>, Markovic B, et al. Gender-related reference intervals of urinary 8-oxo-7,8-dihydro-2′-deoxyguanosine determined by liquid chromatography-tandem mass spectrometry in Serbian population. </a:t>
                      </a:r>
                      <a:r>
                        <a:rPr lang="en-US" sz="1200" b="0" dirty="0" err="1">
                          <a:solidFill>
                            <a:srgbClr val="7030A0"/>
                          </a:solidFill>
                          <a:effectLst/>
                          <a:latin typeface="Gill Sans Light (Body)"/>
                          <a:ea typeface="Calibri" panose="020F0502020204030204" pitchFamily="34" charset="0"/>
                          <a:cs typeface="Arial" panose="020B0604020202020204" pitchFamily="34" charset="0"/>
                        </a:rPr>
                        <a:t>Clin</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Biochem</a:t>
                      </a:r>
                      <a:r>
                        <a:rPr lang="en-US" sz="1200" b="0" dirty="0">
                          <a:solidFill>
                            <a:srgbClr val="7030A0"/>
                          </a:solidFill>
                          <a:effectLst/>
                          <a:latin typeface="Gill Sans Light (Body)"/>
                          <a:ea typeface="Calibri" panose="020F0502020204030204" pitchFamily="34" charset="0"/>
                          <a:cs typeface="Arial" panose="020B0604020202020204" pitchFamily="34" charset="0"/>
                        </a:rPr>
                        <a:t> 2013;46:321-326.</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Becarevic</a:t>
                      </a:r>
                      <a:r>
                        <a:rPr lang="en-US" sz="1200" b="0" dirty="0">
                          <a:solidFill>
                            <a:srgbClr val="003300"/>
                          </a:solidFill>
                          <a:effectLst/>
                          <a:latin typeface="Gill Sans Light (Body)"/>
                          <a:ea typeface="Calibri" panose="020F0502020204030204" pitchFamily="34" charset="0"/>
                          <a:cs typeface="Arial" panose="020B0604020202020204" pitchFamily="34" charset="0"/>
                        </a:rPr>
                        <a:t> M,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Mirkovic</a:t>
                      </a:r>
                      <a:r>
                        <a:rPr lang="en-US" sz="1200" b="0" dirty="0">
                          <a:solidFill>
                            <a:srgbClr val="003300"/>
                          </a:solidFill>
                          <a:effectLst/>
                          <a:latin typeface="Gill Sans Light (Body)"/>
                          <a:ea typeface="Calibri" panose="020F0502020204030204" pitchFamily="34" charset="0"/>
                          <a:cs typeface="Arial" panose="020B0604020202020204" pitchFamily="34" charset="0"/>
                        </a:rPr>
                        <a:t> D, </a:t>
                      </a:r>
                      <a:r>
                        <a:rPr lang="en-US" sz="1200" b="0" dirty="0" err="1">
                          <a:solidFill>
                            <a:srgbClr val="003300"/>
                          </a:solidFill>
                          <a:effectLst/>
                          <a:latin typeface="Gill Sans Light (Body)"/>
                          <a:ea typeface="Calibri" panose="020F0502020204030204" pitchFamily="34" charset="0"/>
                          <a:cs typeface="Arial" panose="020B0604020202020204" pitchFamily="34" charset="0"/>
                        </a:rPr>
                        <a:t>Ignjatovic</a:t>
                      </a:r>
                      <a:r>
                        <a:rPr lang="en-US" sz="1200" b="0" dirty="0">
                          <a:solidFill>
                            <a:srgbClr val="003300"/>
                          </a:solidFill>
                          <a:effectLst/>
                          <a:latin typeface="Gill Sans Light (Body)"/>
                          <a:ea typeface="Calibri" panose="020F0502020204030204" pitchFamily="34" charset="0"/>
                          <a:cs typeface="Arial" panose="020B0604020202020204" pitchFamily="34" charset="0"/>
                        </a:rPr>
                        <a:t> S. Double positivity of the IgG isotype of both anticardiolipin and anti-β2gpI antibodies is associated with the highest number of vascular impairment parameters in patients with primary antiphospholipid syndrome: preliminary data. Clin </a:t>
                      </a:r>
                      <a:r>
                        <a:rPr lang="en-US" sz="1200" b="0" dirty="0" err="1">
                          <a:solidFill>
                            <a:srgbClr val="003300"/>
                          </a:solidFill>
                          <a:effectLst/>
                          <a:latin typeface="Gill Sans Light (Body)"/>
                          <a:ea typeface="Calibri" panose="020F0502020204030204" pitchFamily="34" charset="0"/>
                          <a:cs typeface="Arial" panose="020B0604020202020204" pitchFamily="34" charset="0"/>
                        </a:rPr>
                        <a:t>Rheumatol</a:t>
                      </a:r>
                      <a:r>
                        <a:rPr lang="en-US" sz="1200" b="0" dirty="0">
                          <a:solidFill>
                            <a:srgbClr val="003300"/>
                          </a:solidFill>
                          <a:effectLst/>
                          <a:latin typeface="Gill Sans Light (Body)"/>
                          <a:ea typeface="Calibri" panose="020F0502020204030204" pitchFamily="34" charset="0"/>
                          <a:cs typeface="Arial" panose="020B0604020202020204" pitchFamily="34" charset="0"/>
                        </a:rPr>
                        <a:t> 2016;35:2947–54.</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Milinković</a:t>
                      </a:r>
                      <a:r>
                        <a:rPr lang="en-US" sz="1200" b="0" dirty="0">
                          <a:solidFill>
                            <a:srgbClr val="7030A0"/>
                          </a:solidFill>
                          <a:effectLst/>
                          <a:latin typeface="Gill Sans Light (Body)"/>
                          <a:ea typeface="Calibri" panose="020F0502020204030204" pitchFamily="34" charset="0"/>
                          <a:cs typeface="Arial" panose="020B0604020202020204" pitchFamily="34" charset="0"/>
                        </a:rPr>
                        <a:t> N, </a:t>
                      </a:r>
                      <a:r>
                        <a:rPr lang="en-US" sz="1200" b="0" dirty="0" err="1">
                          <a:solidFill>
                            <a:srgbClr val="7030A0"/>
                          </a:solidFill>
                          <a:effectLst/>
                          <a:latin typeface="Gill Sans Light (Body)"/>
                          <a:ea typeface="Calibri" panose="020F0502020204030204" pitchFamily="34" charset="0"/>
                          <a:cs typeface="Arial" panose="020B0604020202020204" pitchFamily="34" charset="0"/>
                        </a:rPr>
                        <a:t>Jovičić</a:t>
                      </a:r>
                      <a:r>
                        <a:rPr lang="en-US" sz="1200" b="0" dirty="0">
                          <a:solidFill>
                            <a:srgbClr val="7030A0"/>
                          </a:solidFill>
                          <a:effectLst/>
                          <a:latin typeface="Gill Sans Light (Body)"/>
                          <a:ea typeface="Calibri" panose="020F0502020204030204" pitchFamily="34" charset="0"/>
                          <a:cs typeface="Arial" panose="020B0604020202020204" pitchFamily="34" charset="0"/>
                        </a:rPr>
                        <a:t> 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Ignjatović</a:t>
                      </a:r>
                      <a:r>
                        <a:rPr lang="en-US" sz="1200" b="0" dirty="0">
                          <a:solidFill>
                            <a:srgbClr val="7030A0"/>
                          </a:solidFill>
                          <a:effectLst/>
                          <a:latin typeface="Gill Sans Light (Body)"/>
                          <a:ea typeface="Calibri" panose="020F0502020204030204" pitchFamily="34" charset="0"/>
                          <a:cs typeface="Arial" panose="020B0604020202020204" pitchFamily="34" charset="0"/>
                        </a:rPr>
                        <a:t> S. Measurement uncertainty as a </a:t>
                      </a:r>
                      <a:r>
                        <a:rPr lang="en-US" sz="1200" b="0" dirty="0" err="1">
                          <a:solidFill>
                            <a:srgbClr val="7030A0"/>
                          </a:solidFill>
                          <a:effectLst/>
                          <a:latin typeface="Gill Sans Light (Body)"/>
                          <a:ea typeface="Calibri" panose="020F0502020204030204" pitchFamily="34" charset="0"/>
                          <a:cs typeface="Arial" panose="020B0604020202020204" pitchFamily="34" charset="0"/>
                        </a:rPr>
                        <a:t>univ</a:t>
                      </a:r>
                      <a:r>
                        <a:rPr lang="sr-Latn-RS" sz="1200" b="0" dirty="0">
                          <a:solidFill>
                            <a:srgbClr val="7030A0"/>
                          </a:solidFill>
                          <a:effectLst/>
                          <a:latin typeface="Gill Sans Light (Body)"/>
                          <a:ea typeface="Calibri" panose="020F0502020204030204" pitchFamily="34" charset="0"/>
                          <a:cs typeface="Arial" panose="020B0604020202020204" pitchFamily="34" charset="0"/>
                        </a:rPr>
                        <a:t>e</a:t>
                      </a:r>
                      <a:r>
                        <a:rPr lang="en-US" sz="1200" b="0" dirty="0" err="1">
                          <a:solidFill>
                            <a:srgbClr val="7030A0"/>
                          </a:solidFill>
                          <a:effectLst/>
                          <a:latin typeface="Gill Sans Light (Body)"/>
                          <a:ea typeface="Calibri" panose="020F0502020204030204" pitchFamily="34" charset="0"/>
                          <a:cs typeface="Arial" panose="020B0604020202020204" pitchFamily="34" charset="0"/>
                        </a:rPr>
                        <a:t>rsal</a:t>
                      </a:r>
                      <a:r>
                        <a:rPr lang="en-US" sz="1200" b="0" dirty="0">
                          <a:solidFill>
                            <a:srgbClr val="7030A0"/>
                          </a:solidFill>
                          <a:effectLst/>
                          <a:latin typeface="Gill Sans Light (Body)"/>
                          <a:ea typeface="Calibri" panose="020F0502020204030204" pitchFamily="34" charset="0"/>
                          <a:cs typeface="Arial" panose="020B0604020202020204" pitchFamily="34" charset="0"/>
                        </a:rPr>
                        <a:t> concept: can it be universally applicable in routine laboratory practice? Crit Rev Clin Lab Sci 2020 Jul 16;1–12. </a:t>
                      </a:r>
                      <a:r>
                        <a:rPr lang="en-US" sz="1200" b="0" dirty="0" err="1">
                          <a:solidFill>
                            <a:srgbClr val="7030A0"/>
                          </a:solidFill>
                          <a:effectLst/>
                          <a:latin typeface="Gill Sans Light (Body)"/>
                          <a:ea typeface="Calibri" panose="020F0502020204030204" pitchFamily="34" charset="0"/>
                          <a:cs typeface="Arial" panose="020B0604020202020204" pitchFamily="34" charset="0"/>
                        </a:rPr>
                        <a:t>doi</a:t>
                      </a:r>
                      <a:r>
                        <a:rPr lang="en-US" sz="1200" b="0" dirty="0">
                          <a:solidFill>
                            <a:srgbClr val="7030A0"/>
                          </a:solidFill>
                          <a:effectLst/>
                          <a:latin typeface="Gill Sans Light (Body)"/>
                          <a:ea typeface="Calibri" panose="020F0502020204030204" pitchFamily="34" charset="0"/>
                          <a:cs typeface="Arial" panose="020B0604020202020204" pitchFamily="34" charset="0"/>
                        </a:rPr>
                        <a:t>: 0.1080/10408363.2020.1784838.</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60376310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24106" y="857972"/>
            <a:ext cx="5692264"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Jelena </a:t>
            </a:r>
            <a:r>
              <a:rPr lang="sr-Latn-RS" sz="2400" dirty="0" err="1">
                <a:solidFill>
                  <a:srgbClr val="7030A0"/>
                </a:solidFill>
              </a:rPr>
              <a:t>AntiĆ</a:t>
            </a:r>
            <a:r>
              <a:rPr lang="sr-Latn-RS" sz="2400" dirty="0">
                <a:solidFill>
                  <a:srgbClr val="7030A0"/>
                </a:solidFill>
              </a:rPr>
              <a:t> </a:t>
            </a:r>
            <a:r>
              <a:rPr lang="sr-Latn-RS" sz="2400" dirty="0" err="1">
                <a:solidFill>
                  <a:srgbClr val="7030A0"/>
                </a:solidFill>
              </a:rPr>
              <a:t>StankoviĆ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24106" y="3445629"/>
            <a:ext cx="3754041" cy="394980"/>
          </a:xfrm>
        </p:spPr>
        <p:txBody>
          <a:bodyPr/>
          <a:lstStyle/>
          <a:p>
            <a:r>
              <a:rPr lang="sr-Latn-RS" dirty="0">
                <a:solidFill>
                  <a:srgbClr val="7030A0"/>
                </a:solidFill>
              </a:rPr>
              <a:t>MIKROBIOLOGIJA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05428193"/>
              </p:ext>
            </p:extLst>
          </p:nvPr>
        </p:nvGraphicFramePr>
        <p:xfrm>
          <a:off x="924106" y="4132583"/>
          <a:ext cx="5989185" cy="5120640"/>
        </p:xfrm>
        <a:graphic>
          <a:graphicData uri="http://schemas.openxmlformats.org/drawingml/2006/table">
            <a:tbl>
              <a:tblPr firstRow="1" bandRow="1">
                <a:tableStyleId>{5940675A-B579-460E-94D1-54222C63F5DA}</a:tableStyleId>
              </a:tblPr>
              <a:tblGrid>
                <a:gridCol w="1101429">
                  <a:extLst>
                    <a:ext uri="{9D8B030D-6E8A-4147-A177-3AD203B41FA5}">
                      <a16:colId xmlns:a16="http://schemas.microsoft.com/office/drawing/2014/main" xmlns="" val="20000"/>
                    </a:ext>
                  </a:extLst>
                </a:gridCol>
                <a:gridCol w="4887756">
                  <a:extLst>
                    <a:ext uri="{9D8B030D-6E8A-4147-A177-3AD203B41FA5}">
                      <a16:colId xmlns:a16="http://schemas.microsoft.com/office/drawing/2014/main" xmlns="" val="20001"/>
                    </a:ext>
                  </a:extLst>
                </a:gridCol>
              </a:tblGrid>
              <a:tr h="245768">
                <a:tc>
                  <a:txBody>
                    <a:bodyPr/>
                    <a:lstStyle/>
                    <a:p>
                      <a:pPr algn="l"/>
                      <a:r>
                        <a:rPr lang="sr-Latn-RS" sz="1200" b="0" i="0" u="none" strike="noStrike" cap="none" spc="0" baseline="0" dirty="0">
                          <a:ln>
                            <a:noFill/>
                          </a:ln>
                          <a:solidFill>
                            <a:srgbClr val="7030A0"/>
                          </a:solidFill>
                          <a:effectLst/>
                          <a:uFillTx/>
                          <a:latin typeface="Gill Sans Light (Body)"/>
                          <a:ea typeface="+mn-ea"/>
                          <a:cs typeface="+mn-cs"/>
                          <a:sym typeface="Gill Sans"/>
                        </a:rPr>
                        <a:t>Naslov istraživačke teme:</a:t>
                      </a:r>
                      <a:endParaRPr lang="en-U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200" b="0" dirty="0">
                          <a:solidFill>
                            <a:srgbClr val="7030A0"/>
                          </a:solidFill>
                          <a:latin typeface="Gill Sans Light (Body)"/>
                        </a:rPr>
                        <a:t>Investigation of antimicrobial and </a:t>
                      </a:r>
                      <a:r>
                        <a:rPr lang="sr-Latn-RS" sz="1200" b="0" dirty="0">
                          <a:solidFill>
                            <a:srgbClr val="7030A0"/>
                          </a:solidFill>
                          <a:latin typeface="Gill Sans Light (Body)"/>
                        </a:rPr>
                        <a:t/>
                      </a:r>
                      <a:br>
                        <a:rPr lang="sr-Latn-RS" sz="1200" b="0" dirty="0">
                          <a:solidFill>
                            <a:srgbClr val="7030A0"/>
                          </a:solidFill>
                          <a:latin typeface="Gill Sans Light (Body)"/>
                        </a:rPr>
                      </a:br>
                      <a:r>
                        <a:rPr lang="en-US" sz="1200" b="0" dirty="0">
                          <a:solidFill>
                            <a:srgbClr val="7030A0"/>
                          </a:solidFill>
                          <a:latin typeface="Gill Sans Light (Body)"/>
                        </a:rPr>
                        <a:t>anti-proliferative compounds</a:t>
                      </a:r>
                      <a:endParaRPr lang="sr-Latn-R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l"/>
                      <a:r>
                        <a:rPr lang="sr-Latn-RS" sz="1200" b="0" dirty="0">
                          <a:solidFill>
                            <a:srgbClr val="003300"/>
                          </a:solidFill>
                          <a:latin typeface="Gill Sans Light (Body)"/>
                        </a:rPr>
                        <a:t>Članovi tima:</a:t>
                      </a:r>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0" dirty="0" smtClean="0">
                          <a:solidFill>
                            <a:srgbClr val="003300"/>
                          </a:solidFill>
                          <a:latin typeface="Gill Sans Light (Body)"/>
                        </a:rPr>
                        <a:t>Dr Jelena </a:t>
                      </a:r>
                      <a:r>
                        <a:rPr lang="sr-Latn-RS" sz="1200" b="0" dirty="0">
                          <a:solidFill>
                            <a:srgbClr val="003300"/>
                          </a:solidFill>
                          <a:latin typeface="Gill Sans Light (Body)"/>
                        </a:rPr>
                        <a:t>Antić </a:t>
                      </a:r>
                      <a:r>
                        <a:rPr lang="sr-Latn-RS" sz="1200" b="0" dirty="0" smtClean="0">
                          <a:solidFill>
                            <a:srgbClr val="003300"/>
                          </a:solidFill>
                          <a:latin typeface="Gill Sans Light (Body)"/>
                        </a:rPr>
                        <a:t>Stanković, redovni</a:t>
                      </a:r>
                      <a:r>
                        <a:rPr lang="sr-Latn-RS" sz="1200" b="0" baseline="0" dirty="0" smtClean="0">
                          <a:solidFill>
                            <a:srgbClr val="003300"/>
                          </a:solidFill>
                          <a:latin typeface="Gill Sans Light (Body)"/>
                        </a:rPr>
                        <a:t> profesor</a:t>
                      </a:r>
                      <a:endParaRPr lang="sr-Latn-RS" sz="1200" b="0" dirty="0">
                        <a:solidFill>
                          <a:srgbClr val="003300"/>
                        </a:solidFill>
                        <a:latin typeface="Gill Sans Light (Body)"/>
                      </a:endParaRPr>
                    </a:p>
                    <a:p>
                      <a:pPr algn="l"/>
                      <a:r>
                        <a:rPr lang="vi-VN" sz="1200" b="0" dirty="0">
                          <a:solidFill>
                            <a:srgbClr val="003300"/>
                          </a:solidFill>
                          <a:latin typeface="Gill Sans Light (Body)"/>
                        </a:rPr>
                        <a:t>Dr </a:t>
                      </a:r>
                      <a:r>
                        <a:rPr lang="vi-VN" sz="1200" b="0" dirty="0" smtClean="0">
                          <a:solidFill>
                            <a:srgbClr val="003300"/>
                          </a:solidFill>
                          <a:latin typeface="Gill Sans Light (Body)"/>
                        </a:rPr>
                        <a:t>Dragana </a:t>
                      </a:r>
                      <a:r>
                        <a:rPr lang="vi-VN" sz="1200" b="0" dirty="0">
                          <a:solidFill>
                            <a:srgbClr val="003300"/>
                          </a:solidFill>
                          <a:latin typeface="Gill Sans Light (Body)"/>
                        </a:rPr>
                        <a:t>Bo</a:t>
                      </a:r>
                      <a:r>
                        <a:rPr lang="sr-Latn-RS" sz="1200" b="0" dirty="0">
                          <a:solidFill>
                            <a:srgbClr val="003300"/>
                          </a:solidFill>
                          <a:latin typeface="Gill Sans Light (Body)"/>
                        </a:rPr>
                        <a:t>ž</a:t>
                      </a:r>
                      <a:r>
                        <a:rPr lang="vi-VN" sz="1200" b="0" dirty="0">
                          <a:solidFill>
                            <a:srgbClr val="003300"/>
                          </a:solidFill>
                          <a:latin typeface="Gill Sans Light (Body)"/>
                        </a:rPr>
                        <a:t>i</a:t>
                      </a:r>
                      <a:r>
                        <a:rPr lang="sr-Latn-RS" sz="1200" b="0" dirty="0" smtClean="0">
                          <a:solidFill>
                            <a:srgbClr val="003300"/>
                          </a:solidFill>
                          <a:latin typeface="Gill Sans Light (Body)"/>
                        </a:rPr>
                        <a:t>ć, vanredni profesor</a:t>
                      </a:r>
                      <a:endParaRPr lang="vi-VN" sz="1200" b="0" dirty="0">
                        <a:solidFill>
                          <a:srgbClr val="003300"/>
                        </a:solidFill>
                        <a:latin typeface="Gill Sans Light (Body)"/>
                      </a:endParaRPr>
                    </a:p>
                    <a:p>
                      <a:pPr algn="l"/>
                      <a:r>
                        <a:rPr lang="vi-VN" sz="1200" b="0" dirty="0">
                          <a:solidFill>
                            <a:srgbClr val="003300"/>
                          </a:solidFill>
                          <a:latin typeface="Gill Sans Light (Body)"/>
                        </a:rPr>
                        <a:t>Dr </a:t>
                      </a:r>
                      <a:r>
                        <a:rPr lang="vi-VN" sz="1200" b="0" dirty="0" smtClean="0">
                          <a:solidFill>
                            <a:srgbClr val="003300"/>
                          </a:solidFill>
                          <a:latin typeface="Gill Sans Light (Body)"/>
                        </a:rPr>
                        <a:t>Brankica </a:t>
                      </a:r>
                      <a:r>
                        <a:rPr lang="vi-VN" sz="1200" b="0" dirty="0">
                          <a:solidFill>
                            <a:srgbClr val="003300"/>
                          </a:solidFill>
                          <a:latin typeface="Gill Sans Light (Body)"/>
                        </a:rPr>
                        <a:t>Filipi</a:t>
                      </a:r>
                      <a:r>
                        <a:rPr lang="sr-Latn-RS" sz="1200" b="0" dirty="0" smtClean="0">
                          <a:solidFill>
                            <a:srgbClr val="003300"/>
                          </a:solidFill>
                          <a:latin typeface="Gill Sans Light (Body)"/>
                        </a:rPr>
                        <a:t>ć, vanredni</a:t>
                      </a:r>
                      <a:r>
                        <a:rPr lang="sr-Latn-RS" sz="1200" b="0" baseline="0" dirty="0" smtClean="0">
                          <a:solidFill>
                            <a:srgbClr val="003300"/>
                          </a:solidFill>
                          <a:latin typeface="Gill Sans Light (Body)"/>
                        </a:rPr>
                        <a:t> profesor</a:t>
                      </a:r>
                      <a:endParaRPr lang="vi-VN" sz="1200" b="0" dirty="0">
                        <a:solidFill>
                          <a:srgbClr val="003300"/>
                        </a:solidFill>
                        <a:latin typeface="Gill Sans Light (Body)"/>
                      </a:endParaRPr>
                    </a:p>
                    <a:p>
                      <a:pPr algn="l"/>
                      <a:r>
                        <a:rPr lang="vi-VN" sz="1200" b="0" dirty="0">
                          <a:solidFill>
                            <a:srgbClr val="003300"/>
                          </a:solidFill>
                          <a:latin typeface="Gill Sans Light (Body)"/>
                        </a:rPr>
                        <a:t>Dr </a:t>
                      </a:r>
                      <a:r>
                        <a:rPr lang="vi-VN" sz="1200" b="0" dirty="0" smtClean="0">
                          <a:solidFill>
                            <a:srgbClr val="003300"/>
                          </a:solidFill>
                          <a:latin typeface="Gill Sans Light (Body)"/>
                        </a:rPr>
                        <a:t>Slađana </a:t>
                      </a:r>
                      <a:r>
                        <a:rPr lang="vi-VN" sz="1200" b="0" dirty="0">
                          <a:solidFill>
                            <a:srgbClr val="003300"/>
                          </a:solidFill>
                          <a:latin typeface="Gill Sans Light (Body)"/>
                        </a:rPr>
                        <a:t>Tanaskovi</a:t>
                      </a:r>
                      <a:r>
                        <a:rPr lang="sr-Latn-RS" sz="1200" b="0" dirty="0" smtClean="0">
                          <a:solidFill>
                            <a:srgbClr val="003300"/>
                          </a:solidFill>
                          <a:latin typeface="Gill Sans Light (Body)"/>
                        </a:rPr>
                        <a:t>ć, vanredni profesor</a:t>
                      </a:r>
                      <a:endParaRPr lang="vi-VN" sz="1200" b="0" dirty="0">
                        <a:solidFill>
                          <a:srgbClr val="003300"/>
                        </a:solidFill>
                        <a:latin typeface="Gill Sans Light (Body)"/>
                      </a:endParaRPr>
                    </a:p>
                    <a:p>
                      <a:pPr algn="l"/>
                      <a:r>
                        <a:rPr lang="vi-VN" sz="1200" b="0" dirty="0">
                          <a:solidFill>
                            <a:srgbClr val="003300"/>
                          </a:solidFill>
                          <a:latin typeface="Gill Sans Light (Body)"/>
                        </a:rPr>
                        <a:t>Dr </a:t>
                      </a:r>
                      <a:r>
                        <a:rPr lang="vi-VN" sz="1200" b="0" dirty="0" smtClean="0">
                          <a:solidFill>
                            <a:srgbClr val="003300"/>
                          </a:solidFill>
                          <a:latin typeface="Gill Sans Light (Body)"/>
                        </a:rPr>
                        <a:t>Branka </a:t>
                      </a:r>
                      <a:r>
                        <a:rPr lang="vi-VN" sz="1200" b="0" dirty="0">
                          <a:solidFill>
                            <a:srgbClr val="003300"/>
                          </a:solidFill>
                          <a:latin typeface="Gill Sans Light (Body)"/>
                        </a:rPr>
                        <a:t>Dra</a:t>
                      </a:r>
                      <a:r>
                        <a:rPr lang="sr-Latn-RS" sz="1200" b="0" dirty="0">
                          <a:solidFill>
                            <a:srgbClr val="003300"/>
                          </a:solidFill>
                          <a:latin typeface="Gill Sans Light (Body)"/>
                        </a:rPr>
                        <a:t>ž</a:t>
                      </a:r>
                      <a:r>
                        <a:rPr lang="vi-VN" sz="1200" b="0" dirty="0">
                          <a:solidFill>
                            <a:srgbClr val="003300"/>
                          </a:solidFill>
                          <a:latin typeface="Gill Sans Light (Body)"/>
                        </a:rPr>
                        <a:t>i</a:t>
                      </a:r>
                      <a:r>
                        <a:rPr lang="sr-Latn-RS" sz="1200" b="0" dirty="0" smtClean="0">
                          <a:solidFill>
                            <a:srgbClr val="003300"/>
                          </a:solidFill>
                          <a:latin typeface="Gill Sans Light (Body)"/>
                        </a:rPr>
                        <a:t>ć, docent</a:t>
                      </a:r>
                      <a:endParaRPr lang="vi-VN"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l"/>
                      <a:r>
                        <a:rPr lang="sr-Latn-RS" sz="1200" b="0" dirty="0">
                          <a:solidFill>
                            <a:srgbClr val="7030A0"/>
                          </a:solidFill>
                          <a:latin typeface="Gill Sans Light (Body)"/>
                        </a:rPr>
                        <a:t>Oprema i metode: </a:t>
                      </a:r>
                      <a:endParaRPr lang="en-U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0" i="0" u="none" strike="noStrike" cap="none" spc="0" baseline="0" dirty="0">
                          <a:ln>
                            <a:noFill/>
                          </a:ln>
                          <a:solidFill>
                            <a:srgbClr val="7030A0"/>
                          </a:solidFill>
                          <a:effectLst/>
                          <a:uFillTx/>
                          <a:latin typeface="Gill Sans Light (Body)"/>
                          <a:ea typeface="+mn-ea"/>
                          <a:cs typeface="+mn-cs"/>
                          <a:sym typeface="Gill Sans"/>
                        </a:rPr>
                        <a:t>Our group is mainly focused on pharmaceutical (medicinal) chemistry of the new compounds with potential antimicrobial activities and anti-proliferative effects. Also, we investigate antimicrobial and anti-proliferative effects of compounds of natural origin, especially essential oils</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en-US" sz="1200" b="0" i="0" u="none" strike="noStrike" cap="none" spc="0" baseline="0" dirty="0">
                          <a:ln>
                            <a:noFill/>
                          </a:ln>
                          <a:solidFill>
                            <a:srgbClr val="7030A0"/>
                          </a:solidFill>
                          <a:effectLst/>
                          <a:uFillTx/>
                          <a:latin typeface="Gill Sans Light (Body)"/>
                          <a:ea typeface="+mn-ea"/>
                          <a:cs typeface="+mn-cs"/>
                          <a:sym typeface="Gill Sans"/>
                        </a:rPr>
                        <a:t> as well as new synthesized mixed-ligand transitional  metal complexes  with different </a:t>
                      </a:r>
                      <a:r>
                        <a:rPr lang="en-US" sz="1200" b="0" i="0" u="none" strike="noStrike" cap="none" spc="0" baseline="0" dirty="0" err="1">
                          <a:ln>
                            <a:noFill/>
                          </a:ln>
                          <a:solidFill>
                            <a:srgbClr val="7030A0"/>
                          </a:solidFill>
                          <a:effectLst/>
                          <a:uFillTx/>
                          <a:latin typeface="Gill Sans Light (Body)"/>
                          <a:ea typeface="+mn-ea"/>
                          <a:cs typeface="+mn-cs"/>
                          <a:sym typeface="Gill Sans"/>
                        </a:rPr>
                        <a:t>macrocycles</a:t>
                      </a:r>
                      <a:r>
                        <a:rPr lang="en-US" sz="1200" b="0" i="0" u="none" strike="noStrike" cap="none" spc="0" baseline="0" dirty="0">
                          <a:ln>
                            <a:noFill/>
                          </a:ln>
                          <a:solidFill>
                            <a:srgbClr val="7030A0"/>
                          </a:solidFill>
                          <a:effectLst/>
                          <a:uFillTx/>
                          <a:latin typeface="Gill Sans Light (Body)"/>
                          <a:ea typeface="+mn-ea"/>
                          <a:cs typeface="+mn-cs"/>
                          <a:sym typeface="Gill Sans"/>
                        </a:rPr>
                        <a:t> and additional aromatic and aliphatic </a:t>
                      </a:r>
                      <a:r>
                        <a:rPr lang="en-US" sz="1200" b="0" i="0" u="none" strike="noStrike" cap="none" spc="0" baseline="0" dirty="0" err="1">
                          <a:ln>
                            <a:noFill/>
                          </a:ln>
                          <a:solidFill>
                            <a:srgbClr val="7030A0"/>
                          </a:solidFill>
                          <a:effectLst/>
                          <a:uFillTx/>
                          <a:latin typeface="Gill Sans Light (Body)"/>
                          <a:ea typeface="+mn-ea"/>
                          <a:cs typeface="+mn-cs"/>
                          <a:sym typeface="Gill Sans"/>
                        </a:rPr>
                        <a:t>carbocylates</a:t>
                      </a:r>
                      <a:r>
                        <a:rPr lang="en-US" sz="1200" b="0" i="0" u="none" strike="noStrike" cap="none" spc="0" baseline="0" dirty="0">
                          <a:ln>
                            <a:noFill/>
                          </a:ln>
                          <a:solidFill>
                            <a:srgbClr val="7030A0"/>
                          </a:solidFill>
                          <a:effectLst/>
                          <a:uFillTx/>
                          <a:latin typeface="Gill Sans Light (Body)"/>
                          <a:ea typeface="+mn-ea"/>
                          <a:cs typeface="+mn-cs"/>
                          <a:sym typeface="Gill Sans"/>
                        </a:rPr>
                        <a:t>. The structure of the complexes is defined using </a:t>
                      </a:r>
                      <a:r>
                        <a:rPr lang="en-US" sz="1200" b="0" i="0" u="none" strike="noStrike" cap="none" spc="0" baseline="0" dirty="0" err="1">
                          <a:ln>
                            <a:noFill/>
                          </a:ln>
                          <a:solidFill>
                            <a:srgbClr val="7030A0"/>
                          </a:solidFill>
                          <a:effectLst/>
                          <a:uFillTx/>
                          <a:latin typeface="Gill Sans Light (Body)"/>
                          <a:ea typeface="+mn-ea"/>
                          <a:cs typeface="+mn-cs"/>
                          <a:sym typeface="Gill Sans"/>
                        </a:rPr>
                        <a:t>physico</a:t>
                      </a:r>
                      <a:r>
                        <a:rPr lang="en-US" sz="1200" b="0" i="0" u="none" strike="noStrike" cap="none" spc="0" baseline="0" dirty="0">
                          <a:ln>
                            <a:noFill/>
                          </a:ln>
                          <a:solidFill>
                            <a:srgbClr val="7030A0"/>
                          </a:solidFill>
                          <a:effectLst/>
                          <a:uFillTx/>
                          <a:latin typeface="Gill Sans Light (Body)"/>
                          <a:ea typeface="+mn-ea"/>
                          <a:cs typeface="+mn-cs"/>
                          <a:sym typeface="Gill Sans"/>
                        </a:rPr>
                        <a:t>-chemical methods.</a:t>
                      </a:r>
                    </a:p>
                    <a:p>
                      <a:pPr algn="l"/>
                      <a:r>
                        <a:rPr lang="en-US" sz="1200" b="0" i="0" u="none" strike="noStrike" cap="none" spc="0" baseline="0" dirty="0">
                          <a:ln>
                            <a:noFill/>
                          </a:ln>
                          <a:solidFill>
                            <a:srgbClr val="7030A0"/>
                          </a:solidFill>
                          <a:effectLst/>
                          <a:uFillTx/>
                          <a:latin typeface="Gill Sans Light (Body)"/>
                          <a:ea typeface="+mn-ea"/>
                          <a:cs typeface="+mn-cs"/>
                          <a:sym typeface="Gill Sans"/>
                        </a:rPr>
                        <a:t>We determine </a:t>
                      </a:r>
                      <a:r>
                        <a:rPr lang="en-US" sz="1200" b="0" i="1" u="none" strike="noStrike" cap="none" spc="0" baseline="0" dirty="0">
                          <a:ln>
                            <a:noFill/>
                          </a:ln>
                          <a:solidFill>
                            <a:srgbClr val="7030A0"/>
                          </a:solidFill>
                          <a:effectLst/>
                          <a:uFillTx/>
                          <a:latin typeface="Gill Sans Light (Body)"/>
                          <a:ea typeface="+mn-ea"/>
                          <a:cs typeface="+mn-cs"/>
                          <a:sym typeface="Gill Sans"/>
                        </a:rPr>
                        <a:t>in vitro</a:t>
                      </a:r>
                      <a:r>
                        <a:rPr lang="en-US" sz="1200" b="0" i="0" u="none" strike="noStrike" cap="none" spc="0" baseline="0" dirty="0">
                          <a:ln>
                            <a:noFill/>
                          </a:ln>
                          <a:solidFill>
                            <a:srgbClr val="7030A0"/>
                          </a:solidFill>
                          <a:effectLst/>
                          <a:uFillTx/>
                          <a:latin typeface="Gill Sans Light (Body)"/>
                          <a:ea typeface="+mn-ea"/>
                          <a:cs typeface="+mn-cs"/>
                          <a:sym typeface="Gill Sans"/>
                        </a:rPr>
                        <a:t> cytotoxic activity of samples according to cell lines originating from different types of cancer, as well as the selectivity of cytotoxic action on the established line of normal human cells. Also, we analyze the effect of samples from plant material on cell distribution at different stages of the cell cycle, as well as the type of cell death.</a:t>
                      </a:r>
                    </a:p>
                    <a:p>
                      <a:pPr algn="l"/>
                      <a:r>
                        <a:rPr lang="en-US" sz="1200" b="0" i="0" u="none" strike="noStrike" cap="none" spc="0" baseline="0" dirty="0">
                          <a:ln>
                            <a:noFill/>
                          </a:ln>
                          <a:solidFill>
                            <a:srgbClr val="7030A0"/>
                          </a:solidFill>
                          <a:effectLst/>
                          <a:uFillTx/>
                          <a:latin typeface="Gill Sans Light (Body)"/>
                          <a:ea typeface="+mn-ea"/>
                          <a:cs typeface="+mn-cs"/>
                          <a:sym typeface="Gill Sans"/>
                        </a:rPr>
                        <a:t>We use the diffusion, </a:t>
                      </a:r>
                      <a:r>
                        <a:rPr lang="en-US" sz="1200" b="0" i="0" u="none" strike="noStrike" cap="none" spc="0" baseline="0" dirty="0" err="1">
                          <a:ln>
                            <a:noFill/>
                          </a:ln>
                          <a:solidFill>
                            <a:srgbClr val="7030A0"/>
                          </a:solidFill>
                          <a:effectLst/>
                          <a:uFillTx/>
                          <a:latin typeface="Gill Sans Light (Body)"/>
                          <a:ea typeface="+mn-ea"/>
                          <a:cs typeface="+mn-cs"/>
                          <a:sym typeface="Gill Sans"/>
                        </a:rPr>
                        <a:t>microdilution</a:t>
                      </a:r>
                      <a:r>
                        <a:rPr lang="en-US" sz="1200" b="0" i="0" u="none" strike="noStrike" cap="none" spc="0" baseline="0" dirty="0">
                          <a:ln>
                            <a:noFill/>
                          </a:ln>
                          <a:solidFill>
                            <a:srgbClr val="7030A0"/>
                          </a:solidFill>
                          <a:effectLst/>
                          <a:uFillTx/>
                          <a:latin typeface="Gill Sans Light (Body)"/>
                          <a:ea typeface="+mn-ea"/>
                          <a:cs typeface="+mn-cs"/>
                          <a:sym typeface="Gill Sans"/>
                        </a:rPr>
                        <a:t> and agar </a:t>
                      </a:r>
                      <a:r>
                        <a:rPr lang="en-US" sz="1200" b="0" i="0" u="none" strike="noStrike" cap="none" spc="0" baseline="0" dirty="0" err="1">
                          <a:ln>
                            <a:noFill/>
                          </a:ln>
                          <a:solidFill>
                            <a:srgbClr val="7030A0"/>
                          </a:solidFill>
                          <a:effectLst/>
                          <a:uFillTx/>
                          <a:latin typeface="Gill Sans Light (Body)"/>
                          <a:ea typeface="+mn-ea"/>
                          <a:cs typeface="+mn-cs"/>
                          <a:sym typeface="Gill Sans"/>
                        </a:rPr>
                        <a:t>microdilution</a:t>
                      </a:r>
                      <a:r>
                        <a:rPr lang="en-US" sz="1200" b="0" i="0" u="none" strike="noStrike" cap="none" spc="0" baseline="0" dirty="0">
                          <a:ln>
                            <a:noFill/>
                          </a:ln>
                          <a:solidFill>
                            <a:srgbClr val="7030A0"/>
                          </a:solidFill>
                          <a:effectLst/>
                          <a:uFillTx/>
                          <a:latin typeface="Gill Sans Light (Body)"/>
                          <a:ea typeface="+mn-ea"/>
                          <a:cs typeface="+mn-cs"/>
                          <a:sym typeface="Gill Sans"/>
                        </a:rPr>
                        <a:t> method to determine the antimicrobial effect of the samples.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p>
                      <a:pPr algn="l"/>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pt-BR" sz="1200" b="0" dirty="0">
                          <a:solidFill>
                            <a:srgbClr val="003300"/>
                          </a:solidFill>
                          <a:latin typeface="Gill Sans Light (Body)"/>
                        </a:rPr>
                        <a:t>Institucionalno finansiranje putem Ugovora sa MPNTR-om, evidencioni br. 451-03-9/2021-14/200161.</a:t>
                      </a:r>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8194" name="Picture 2" descr="Dr sc. Jelena Antić-Stank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244" y="1801981"/>
            <a:ext cx="1138135" cy="1445362"/>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746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4499" y="857972"/>
            <a:ext cx="5692264"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Jelena </a:t>
            </a:r>
            <a:r>
              <a:rPr lang="sr-Latn-RS" sz="2400" dirty="0" err="1">
                <a:solidFill>
                  <a:srgbClr val="7030A0"/>
                </a:solidFill>
              </a:rPr>
              <a:t>AntiĆ</a:t>
            </a:r>
            <a:r>
              <a:rPr lang="sr-Latn-RS" sz="2400" dirty="0">
                <a:solidFill>
                  <a:srgbClr val="7030A0"/>
                </a:solidFill>
              </a:rPr>
              <a:t> </a:t>
            </a:r>
            <a:r>
              <a:rPr lang="sr-Latn-RS" sz="2400" dirty="0" err="1">
                <a:solidFill>
                  <a:srgbClr val="7030A0"/>
                </a:solidFill>
              </a:rPr>
              <a:t>StankoviĆ</a:t>
            </a:r>
            <a:endParaRPr lang="en-US" sz="2400" dirty="0">
              <a:solidFill>
                <a:srgbClr val="7030A0"/>
              </a:solidFill>
            </a:endParaRPr>
          </a:p>
        </p:txBody>
      </p:sp>
      <p:sp>
        <p:nvSpPr>
          <p:cNvPr id="7" name="TextBox 6"/>
          <p:cNvSpPr txBox="1"/>
          <p:nvPr/>
        </p:nvSpPr>
        <p:spPr>
          <a:xfrm>
            <a:off x="572525" y="1744145"/>
            <a:ext cx="6416212" cy="8279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Aft>
                <a:spcPts val="100"/>
              </a:spcAft>
            </a:pPr>
            <a:r>
              <a:rPr lang="sr-Latn-RS" sz="1150" i="0" dirty="0">
                <a:solidFill>
                  <a:srgbClr val="7030A0"/>
                </a:solidFill>
              </a:rPr>
              <a:t>Odabrane publikacije</a:t>
            </a:r>
          </a:p>
          <a:p>
            <a:pPr marL="182563" indent="-182563" algn="l">
              <a:lnSpc>
                <a:spcPct val="115000"/>
              </a:lnSpc>
            </a:pPr>
            <a:r>
              <a:rPr lang="sr-Latn-RS" sz="900" i="0" kern="1200" dirty="0">
                <a:solidFill>
                  <a:srgbClr val="7030A0"/>
                </a:solidFill>
                <a:ea typeface="Calibri"/>
                <a:cs typeface="Arial"/>
              </a:rPr>
              <a:t>Mirjana Antonijević-Nikolić, Jelena Antić Stanković, Branka Dražić, Sladjana Tanasković, New macrocyclic Cu(II) complex with bridge terephthalate: synthesis, spectral properties, </a:t>
            </a:r>
            <a:r>
              <a:rPr lang="sr-Latn-RS" sz="900" kern="1200" dirty="0">
                <a:solidFill>
                  <a:srgbClr val="7030A0"/>
                </a:solidFill>
                <a:ea typeface="Calibri"/>
                <a:cs typeface="Arial"/>
              </a:rPr>
              <a:t>in vitro </a:t>
            </a:r>
            <a:r>
              <a:rPr lang="sr-Latn-RS" sz="900" i="0" kern="1200" dirty="0">
                <a:solidFill>
                  <a:srgbClr val="7030A0"/>
                </a:solidFill>
                <a:ea typeface="Calibri"/>
                <a:cs typeface="Arial"/>
              </a:rPr>
              <a:t>cytotoxic and antimicrobial activity. </a:t>
            </a:r>
            <a:r>
              <a:rPr lang="sr-Latn-RS" sz="900" i="0" kern="1200" dirty="0" err="1">
                <a:solidFill>
                  <a:srgbClr val="7030A0"/>
                </a:solidFill>
                <a:ea typeface="Calibri"/>
                <a:cs typeface="Arial"/>
              </a:rPr>
              <a:t>Comparison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related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complexes</a:t>
            </a:r>
            <a:r>
              <a:rPr lang="sr-Latn-RS" sz="900" i="0" kern="1200" dirty="0">
                <a:solidFill>
                  <a:srgbClr val="7030A0"/>
                </a:solidFill>
                <a:ea typeface="Calibri"/>
                <a:cs typeface="Arial"/>
              </a:rPr>
              <a:t>, J Mol </a:t>
            </a:r>
            <a:r>
              <a:rPr lang="sr-Latn-RS" sz="900" i="0" kern="1200" dirty="0" err="1">
                <a:solidFill>
                  <a:srgbClr val="7030A0"/>
                </a:solidFill>
                <a:ea typeface="Calibri"/>
                <a:cs typeface="Arial"/>
              </a:rPr>
              <a:t>Struct</a:t>
            </a:r>
            <a:r>
              <a:rPr lang="sr-Latn-RS" sz="900" i="0" kern="1200" dirty="0">
                <a:solidFill>
                  <a:srgbClr val="7030A0"/>
                </a:solidFill>
                <a:ea typeface="Calibri"/>
                <a:cs typeface="Arial"/>
              </a:rPr>
              <a:t>. 2019, 1184(15):41-48</a:t>
            </a:r>
          </a:p>
          <a:p>
            <a:pPr marL="182563" indent="-182563" algn="l">
              <a:lnSpc>
                <a:spcPct val="115000"/>
              </a:lnSpc>
            </a:pPr>
            <a:r>
              <a:rPr lang="sr-Latn-RS" sz="900" i="0" kern="1200" dirty="0">
                <a:solidFill>
                  <a:srgbClr val="003300"/>
                </a:solidFill>
                <a:ea typeface="Calibri"/>
                <a:cs typeface="Arial"/>
              </a:rPr>
              <a:t>Antonijević-Nikolić </a:t>
            </a:r>
            <a:r>
              <a:rPr lang="sr-Cyrl-RS" sz="900" i="0" kern="1200" dirty="0">
                <a:solidFill>
                  <a:srgbClr val="003300"/>
                </a:solidFill>
                <a:ea typeface="Calibri"/>
                <a:cs typeface="Arial"/>
              </a:rPr>
              <a:t>М, </a:t>
            </a:r>
            <a:r>
              <a:rPr lang="sr-Latn-RS" sz="900" i="0" kern="1200" dirty="0">
                <a:solidFill>
                  <a:srgbClr val="003300"/>
                </a:solidFill>
                <a:ea typeface="Calibri"/>
                <a:cs typeface="Arial"/>
              </a:rPr>
              <a:t>Dražić B, Antić-Stanković </a:t>
            </a:r>
            <a:r>
              <a:rPr lang="sr-Cyrl-RS" sz="900" i="0" kern="1200" dirty="0">
                <a:solidFill>
                  <a:srgbClr val="003300"/>
                </a:solidFill>
                <a:ea typeface="Calibri"/>
                <a:cs typeface="Arial"/>
              </a:rPr>
              <a:t>Ј, </a:t>
            </a:r>
            <a:r>
              <a:rPr lang="sr-Latn-RS" sz="900" i="0" kern="1200" dirty="0">
                <a:solidFill>
                  <a:srgbClr val="003300"/>
                </a:solidFill>
                <a:ea typeface="Calibri"/>
                <a:cs typeface="Arial"/>
              </a:rPr>
              <a:t>Tanasković S </a:t>
            </a:r>
            <a:r>
              <a:rPr lang="sr-Latn-RS" sz="900" i="0" kern="1200" dirty="0" err="1">
                <a:solidFill>
                  <a:srgbClr val="003300"/>
                </a:solidFill>
                <a:ea typeface="Calibri"/>
                <a:cs typeface="Arial"/>
              </a:rPr>
              <a:t>New</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mixed</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ligand</a:t>
            </a:r>
            <a:r>
              <a:rPr lang="sr-Latn-RS" sz="900" i="0" kern="1200" dirty="0">
                <a:solidFill>
                  <a:srgbClr val="003300"/>
                </a:solidFill>
                <a:ea typeface="Calibri"/>
                <a:cs typeface="Arial"/>
              </a:rPr>
              <a:t> Ni(II)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Zn</a:t>
            </a:r>
            <a:r>
              <a:rPr lang="sr-Latn-RS" sz="900" i="0" kern="1200" dirty="0">
                <a:solidFill>
                  <a:srgbClr val="003300"/>
                </a:solidFill>
                <a:ea typeface="Calibri"/>
                <a:cs typeface="Arial"/>
              </a:rPr>
              <a:t>(II) </a:t>
            </a:r>
            <a:r>
              <a:rPr lang="sr-Latn-RS" sz="900" i="0" kern="1200" dirty="0" err="1">
                <a:solidFill>
                  <a:srgbClr val="003300"/>
                </a:solidFill>
                <a:ea typeface="Calibri"/>
                <a:cs typeface="Arial"/>
              </a:rPr>
              <a:t>macrocyclic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complexes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bridged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bicyclo</a:t>
            </a:r>
            <a:r>
              <a:rPr lang="sr-Latn-RS" sz="900" i="0" kern="1200" dirty="0">
                <a:solidFill>
                  <a:srgbClr val="003300"/>
                </a:solidFill>
                <a:ea typeface="Calibri"/>
                <a:cs typeface="Arial"/>
              </a:rPr>
              <a:t>-[2,2,1]-</a:t>
            </a:r>
            <a:r>
              <a:rPr lang="sr-Latn-RS" sz="900" i="0" kern="1200" dirty="0" err="1">
                <a:solidFill>
                  <a:srgbClr val="003300"/>
                </a:solidFill>
                <a:ea typeface="Calibri"/>
                <a:cs typeface="Arial"/>
              </a:rPr>
              <a:t>hept</a:t>
            </a:r>
            <a:r>
              <a:rPr lang="sr-Latn-RS" sz="900" i="0" kern="1200" dirty="0">
                <a:solidFill>
                  <a:srgbClr val="003300"/>
                </a:solidFill>
                <a:ea typeface="Calibri"/>
                <a:cs typeface="Arial"/>
              </a:rPr>
              <a:t>-5-</a:t>
            </a:r>
            <a:r>
              <a:rPr lang="sr-Latn-RS" sz="900" i="0" kern="1200" dirty="0" err="1">
                <a:solidFill>
                  <a:srgbClr val="003300"/>
                </a:solidFill>
                <a:ea typeface="Calibri"/>
                <a:cs typeface="Arial"/>
              </a:rPr>
              <a:t>en</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endo</a:t>
            </a:r>
            <a:r>
              <a:rPr lang="sr-Latn-RS" sz="900" i="0" kern="1200" dirty="0">
                <a:solidFill>
                  <a:srgbClr val="003300"/>
                </a:solidFill>
                <a:ea typeface="Calibri"/>
                <a:cs typeface="Arial"/>
              </a:rPr>
              <a:t>-2,3-</a:t>
            </a:r>
            <a:r>
              <a:rPr lang="sr-Latn-RS" sz="900" i="0" kern="1200" dirty="0" err="1">
                <a:solidFill>
                  <a:srgbClr val="003300"/>
                </a:solidFill>
                <a:ea typeface="Calibri"/>
                <a:cs typeface="Arial"/>
              </a:rPr>
              <a:t>cis</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dicarboxylate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synthesis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characterization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antimicrobial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cytotoxic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a:t>
            </a:r>
            <a:r>
              <a:rPr lang="sr-Latn-RS" sz="900" i="0" kern="1200" dirty="0">
                <a:solidFill>
                  <a:srgbClr val="003300"/>
                </a:solidFill>
                <a:ea typeface="Calibri"/>
                <a:cs typeface="Arial"/>
              </a:rPr>
              <a:t>, J. </a:t>
            </a:r>
            <a:r>
              <a:rPr lang="sr-Latn-RS" sz="900" i="0" kern="1200" dirty="0" err="1">
                <a:solidFill>
                  <a:srgbClr val="003300"/>
                </a:solidFill>
                <a:ea typeface="Calibri"/>
                <a:cs typeface="Arial"/>
              </a:rPr>
              <a:t>Serb</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Chem</a:t>
            </a:r>
            <a:r>
              <a:rPr lang="sr-Latn-RS" sz="900" i="0" kern="1200" dirty="0">
                <a:solidFill>
                  <a:srgbClr val="003300"/>
                </a:solidFill>
                <a:ea typeface="Calibri"/>
                <a:cs typeface="Arial"/>
              </a:rPr>
              <a:t>. Soc. 2019; 841–13</a:t>
            </a:r>
          </a:p>
          <a:p>
            <a:pPr marL="182563" indent="-182563" algn="l">
              <a:lnSpc>
                <a:spcPct val="115000"/>
              </a:lnSpc>
            </a:pPr>
            <a:r>
              <a:rPr lang="sr-Latn-RS" sz="900" i="0" kern="1200" dirty="0">
                <a:solidFill>
                  <a:srgbClr val="7030A0"/>
                </a:solidFill>
                <a:ea typeface="Calibri"/>
                <a:cs typeface="Arial"/>
              </a:rPr>
              <a:t>Antonijevic Nikolic M, Antic Stankovic J, Tanaskovic S: Synthesis, characterization and </a:t>
            </a:r>
            <a:r>
              <a:rPr lang="sr-Latn-RS" sz="900" kern="1200" dirty="0">
                <a:solidFill>
                  <a:srgbClr val="7030A0"/>
                </a:solidFill>
                <a:ea typeface="Calibri"/>
                <a:cs typeface="Arial"/>
              </a:rPr>
              <a:t>in vitro </a:t>
            </a:r>
            <a:r>
              <a:rPr lang="sr-Latn-RS" sz="900" i="0" kern="1200" dirty="0">
                <a:solidFill>
                  <a:srgbClr val="7030A0"/>
                </a:solidFill>
                <a:ea typeface="Calibri"/>
                <a:cs typeface="Arial"/>
              </a:rPr>
              <a:t>antiproliferative and antibacterial studies of tetraazamacrocyclic complexes of Co(II) and Cu(II) with pyromellitic acid, J Coord Chem, 2018, 71(10): 1542-59</a:t>
            </a:r>
          </a:p>
          <a:p>
            <a:pPr marL="182563" indent="-182563" algn="l">
              <a:lnSpc>
                <a:spcPct val="115000"/>
              </a:lnSpc>
            </a:pPr>
            <a:r>
              <a:rPr lang="sr-Latn-RS" sz="900" i="0" kern="1200" dirty="0" err="1">
                <a:solidFill>
                  <a:srgbClr val="003300"/>
                </a:solidFill>
                <a:ea typeface="Calibri"/>
                <a:cs typeface="Arial"/>
              </a:rPr>
              <a:t>Perovic</a:t>
            </a:r>
            <a:r>
              <a:rPr lang="sr-Latn-RS" sz="900" i="0" kern="1200" dirty="0">
                <a:solidFill>
                  <a:srgbClr val="003300"/>
                </a:solidFill>
                <a:ea typeface="Calibri"/>
                <a:cs typeface="Arial"/>
              </a:rPr>
              <a:t> S, </a:t>
            </a:r>
            <a:r>
              <a:rPr lang="sr-Latn-RS" sz="900" i="0" kern="1200" dirty="0" err="1">
                <a:solidFill>
                  <a:srgbClr val="003300"/>
                </a:solidFill>
                <a:ea typeface="Calibri"/>
                <a:cs typeface="Arial"/>
              </a:rPr>
              <a:t>Veinovic</a:t>
            </a:r>
            <a:r>
              <a:rPr lang="sr-Latn-RS" sz="900" i="0" kern="1200" dirty="0">
                <a:solidFill>
                  <a:srgbClr val="003300"/>
                </a:solidFill>
                <a:ea typeface="Calibri"/>
                <a:cs typeface="Arial"/>
              </a:rPr>
              <a:t> G, </a:t>
            </a:r>
            <a:r>
              <a:rPr lang="sr-Latn-RS" sz="900" i="0" kern="1200" dirty="0" err="1">
                <a:solidFill>
                  <a:srgbClr val="003300"/>
                </a:solidFill>
                <a:ea typeface="Calibri"/>
                <a:cs typeface="Arial"/>
              </a:rPr>
              <a:t>Antic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Stankovic</a:t>
            </a:r>
            <a:r>
              <a:rPr lang="sr-Latn-RS" sz="900" i="0" kern="1200" dirty="0">
                <a:solidFill>
                  <a:srgbClr val="003300"/>
                </a:solidFill>
                <a:ea typeface="Calibri"/>
                <a:cs typeface="Arial"/>
              </a:rPr>
              <a:t> J: A </a:t>
            </a:r>
            <a:r>
              <a:rPr lang="sr-Latn-RS" sz="900" i="0" kern="1200" dirty="0" err="1">
                <a:solidFill>
                  <a:srgbClr val="003300"/>
                </a:solidFill>
                <a:ea typeface="Calibri"/>
                <a:cs typeface="Arial"/>
              </a:rPr>
              <a:t>review</a:t>
            </a:r>
            <a:r>
              <a:rPr lang="sr-Latn-RS" sz="900" i="0" kern="1200" dirty="0">
                <a:solidFill>
                  <a:srgbClr val="003300"/>
                </a:solidFill>
                <a:ea typeface="Calibri"/>
                <a:cs typeface="Arial"/>
              </a:rPr>
              <a:t> on </a:t>
            </a:r>
            <a:r>
              <a:rPr lang="sr-Latn-RS" sz="900" i="0" kern="1200" dirty="0" err="1">
                <a:solidFill>
                  <a:srgbClr val="003300"/>
                </a:solidFill>
                <a:ea typeface="Calibri"/>
                <a:cs typeface="Arial"/>
              </a:rPr>
              <a:t>antibiotic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resistance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origin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mechanisms</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bacterial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resistance</a:t>
            </a:r>
            <a:r>
              <a:rPr lang="sr-Latn-RS" sz="900" i="0" kern="1200" dirty="0">
                <a:solidFill>
                  <a:srgbClr val="003300"/>
                </a:solidFill>
                <a:ea typeface="Calibri"/>
                <a:cs typeface="Arial"/>
              </a:rPr>
              <a:t> as </a:t>
            </a:r>
            <a:r>
              <a:rPr lang="sr-Latn-RS" sz="900" i="0" kern="1200" dirty="0" err="1">
                <a:solidFill>
                  <a:srgbClr val="003300"/>
                </a:solidFill>
                <a:ea typeface="Calibri"/>
                <a:cs typeface="Arial"/>
              </a:rPr>
              <a:t>biological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phenomenon</a:t>
            </a:r>
            <a:r>
              <a:rPr lang="sr-Latn-RS" sz="900" i="0" kern="1200" dirty="0">
                <a:solidFill>
                  <a:srgbClr val="003300"/>
                </a:solidFill>
                <a:ea typeface="Calibri"/>
                <a:cs typeface="Arial"/>
              </a:rPr>
              <a:t>, Genetika. 2018, 50(3): 1123-35</a:t>
            </a:r>
          </a:p>
          <a:p>
            <a:pPr marL="182563" indent="-182563" algn="l">
              <a:lnSpc>
                <a:spcPct val="115000"/>
              </a:lnSpc>
            </a:pPr>
            <a:r>
              <a:rPr lang="sr-Latn-RS" sz="900" i="0" kern="1200" dirty="0">
                <a:solidFill>
                  <a:srgbClr val="7030A0"/>
                </a:solidFill>
                <a:ea typeface="Calibri"/>
                <a:cs typeface="Arial"/>
              </a:rPr>
              <a:t>Milovic S , Kundakovic TD, Macic V, Antic-Stankovic J, Grozdanic N, Djuricic I, Stankovic I, Anti </a:t>
            </a:r>
            <a:r>
              <a:rPr lang="el-GR" sz="900" i="0" kern="1200" dirty="0">
                <a:solidFill>
                  <a:srgbClr val="7030A0"/>
                </a:solidFill>
                <a:ea typeface="Calibri"/>
                <a:cs typeface="Arial"/>
              </a:rPr>
              <a:t>α</a:t>
            </a:r>
            <a:r>
              <a:rPr lang="sr-Latn-RS" sz="900" i="0" kern="1200" dirty="0">
                <a:solidFill>
                  <a:srgbClr val="7030A0"/>
                </a:solidFill>
                <a:ea typeface="Calibri"/>
                <a:cs typeface="Arial"/>
              </a:rPr>
              <a:t>-glucosidase, antitumour, antioxidative, antimicrobial activity, nutritive and health protective potential of some seaweeds from the Adriatic coast of Montenegro, Farmacia. 2017, 65 (5): 731-740</a:t>
            </a:r>
          </a:p>
          <a:p>
            <a:pPr marL="182563" indent="-182563" algn="l">
              <a:lnSpc>
                <a:spcPct val="115000"/>
              </a:lnSpc>
            </a:pPr>
            <a:r>
              <a:rPr lang="sr-Latn-RS" sz="900" i="0" kern="1200" spc="-10" dirty="0">
                <a:solidFill>
                  <a:srgbClr val="003300"/>
                </a:solidFill>
                <a:ea typeface="Calibri"/>
                <a:cs typeface="Arial"/>
              </a:rPr>
              <a:t>Damjanović Ana, </a:t>
            </a:r>
            <a:r>
              <a:rPr lang="sr-Latn-RS" sz="900" i="0" kern="1200" spc="-10" dirty="0" err="1">
                <a:solidFill>
                  <a:srgbClr val="003300"/>
                </a:solidFill>
                <a:ea typeface="Calibri"/>
                <a:cs typeface="Arial"/>
              </a:rPr>
              <a:t>Kalinić</a:t>
            </a:r>
            <a:r>
              <a:rPr lang="sr-Latn-RS" sz="900" i="0" kern="1200" spc="-10" dirty="0">
                <a:solidFill>
                  <a:srgbClr val="003300"/>
                </a:solidFill>
                <a:ea typeface="Calibri"/>
                <a:cs typeface="Arial"/>
              </a:rPr>
              <a:t> Marko, Tasić Gordana, Erić Slavica, Antić Stanković Jelena, Savić Vladimir: </a:t>
            </a:r>
            <a:r>
              <a:rPr lang="sr-Latn-RS" sz="900" i="0" kern="1200" spc="-10" dirty="0" err="1">
                <a:solidFill>
                  <a:srgbClr val="003300"/>
                </a:solidFill>
                <a:ea typeface="Calibri"/>
                <a:cs typeface="Arial"/>
              </a:rPr>
              <a:t>Synthesis</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cytotoxicity</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and</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computational</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study</a:t>
            </a:r>
            <a:r>
              <a:rPr lang="sr-Latn-RS" sz="900" i="0" kern="1200" spc="-10" dirty="0">
                <a:solidFill>
                  <a:srgbClr val="003300"/>
                </a:solidFill>
                <a:ea typeface="Calibri"/>
                <a:cs typeface="Arial"/>
              </a:rPr>
              <a:t> of </a:t>
            </a:r>
            <a:r>
              <a:rPr lang="sr-Latn-RS" sz="900" i="0" kern="1200" spc="-10" dirty="0" err="1">
                <a:solidFill>
                  <a:srgbClr val="003300"/>
                </a:solidFill>
                <a:ea typeface="Calibri"/>
                <a:cs typeface="Arial"/>
              </a:rPr>
              <a:t>novel</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protoberberine</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derivatives</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Journal</a:t>
            </a:r>
            <a:r>
              <a:rPr lang="sr-Latn-RS" sz="900" i="0" kern="1200" spc="-10" dirty="0">
                <a:solidFill>
                  <a:srgbClr val="003300"/>
                </a:solidFill>
                <a:ea typeface="Calibri"/>
                <a:cs typeface="Arial"/>
              </a:rPr>
              <a:t> of the </a:t>
            </a:r>
            <a:r>
              <a:rPr lang="sr-Latn-RS" sz="900" i="0" kern="1200" spc="-10" dirty="0" err="1">
                <a:solidFill>
                  <a:srgbClr val="003300"/>
                </a:solidFill>
                <a:ea typeface="Calibri"/>
                <a:cs typeface="Arial"/>
              </a:rPr>
              <a:t>Serbian</a:t>
            </a:r>
            <a:r>
              <a:rPr lang="sr-Latn-RS" sz="900" i="0" kern="1200" spc="-10" dirty="0">
                <a:solidFill>
                  <a:srgbClr val="003300"/>
                </a:solidFill>
                <a:ea typeface="Calibri"/>
                <a:cs typeface="Arial"/>
              </a:rPr>
              <a:t> Chemical </a:t>
            </a:r>
            <a:r>
              <a:rPr lang="sr-Latn-RS" sz="900" i="0" kern="1200" spc="-10" dirty="0" err="1">
                <a:solidFill>
                  <a:srgbClr val="003300"/>
                </a:solidFill>
                <a:ea typeface="Calibri"/>
                <a:cs typeface="Arial"/>
              </a:rPr>
              <a:t>Society</a:t>
            </a:r>
            <a:r>
              <a:rPr lang="sr-Latn-RS" sz="900" i="0" kern="1200" spc="-10" dirty="0">
                <a:solidFill>
                  <a:srgbClr val="003300"/>
                </a:solidFill>
                <a:ea typeface="Calibri"/>
                <a:cs typeface="Arial"/>
              </a:rPr>
              <a:t>,2016, 81 (2): 103–123</a:t>
            </a:r>
          </a:p>
          <a:p>
            <a:pPr marL="182563" indent="-182563" algn="l">
              <a:lnSpc>
                <a:spcPct val="115000"/>
              </a:lnSpc>
            </a:pPr>
            <a:r>
              <a:rPr lang="sr-Latn-RS" sz="900" i="0" kern="1200" dirty="0">
                <a:solidFill>
                  <a:srgbClr val="7030A0"/>
                </a:solidFill>
                <a:ea typeface="Calibri"/>
                <a:cs typeface="Arial"/>
              </a:rPr>
              <a:t>Matej S, Žižak Ž, Antić Stanković J, Prijatelj M, </a:t>
            </a:r>
            <a:r>
              <a:rPr lang="sr-Latn-RS" sz="900" i="0" kern="1200" dirty="0" err="1">
                <a:solidFill>
                  <a:srgbClr val="7030A0"/>
                </a:solidFill>
                <a:ea typeface="Calibri"/>
                <a:cs typeface="Arial"/>
              </a:rPr>
              <a:t>Turk</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Juranić</a:t>
            </a:r>
            <a:r>
              <a:rPr lang="sr-Latn-RS" sz="900" i="0" kern="1200" dirty="0">
                <a:solidFill>
                  <a:srgbClr val="7030A0"/>
                </a:solidFill>
                <a:ea typeface="Calibri"/>
                <a:cs typeface="Arial"/>
              </a:rPr>
              <a:t> Z, </a:t>
            </a:r>
            <a:r>
              <a:rPr lang="sr-Latn-RS" sz="900" i="0" kern="1200" dirty="0" err="1">
                <a:solidFill>
                  <a:srgbClr val="7030A0"/>
                </a:solidFill>
                <a:ea typeface="Calibri"/>
                <a:cs typeface="Arial"/>
              </a:rPr>
              <a:t>Mlinarić</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Rašćan</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Gobec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Cinnamic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Acid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Derivates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Induce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Cell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Cycle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Arrest</a:t>
            </a:r>
            <a:r>
              <a:rPr lang="sr-Latn-RS" sz="900" i="0" kern="1200" dirty="0">
                <a:solidFill>
                  <a:srgbClr val="7030A0"/>
                </a:solidFill>
                <a:ea typeface="Calibri"/>
                <a:cs typeface="Arial"/>
              </a:rPr>
              <a:t> in </a:t>
            </a:r>
            <a:r>
              <a:rPr lang="sr-Latn-RS" sz="900" i="0" kern="1200" dirty="0" err="1">
                <a:solidFill>
                  <a:srgbClr val="7030A0"/>
                </a:solidFill>
                <a:ea typeface="Calibri"/>
                <a:cs typeface="Arial"/>
              </a:rPr>
              <a:t>Carcinoma</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Cell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Lines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Medicinal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chemistry</a:t>
            </a:r>
            <a:r>
              <a:rPr lang="sr-Latn-RS" sz="900" i="0" kern="1200" dirty="0">
                <a:solidFill>
                  <a:srgbClr val="7030A0"/>
                </a:solidFill>
                <a:ea typeface="Calibri"/>
                <a:cs typeface="Arial"/>
              </a:rPr>
              <a:t>, 2013, vol 9 (5), 633-641</a:t>
            </a:r>
          </a:p>
          <a:p>
            <a:pPr marL="182563" indent="-182563" algn="l">
              <a:lnSpc>
                <a:spcPct val="115000"/>
              </a:lnSpc>
            </a:pPr>
            <a:r>
              <a:rPr lang="sr-Latn-RS" sz="900" i="0" kern="1200" dirty="0">
                <a:solidFill>
                  <a:srgbClr val="003300"/>
                </a:solidFill>
                <a:ea typeface="Calibri"/>
                <a:cs typeface="Arial"/>
              </a:rPr>
              <a:t>Erić Slavica, Ke </a:t>
            </a:r>
            <a:r>
              <a:rPr lang="sr-Latn-RS" sz="900" i="0" kern="1200" dirty="0" err="1">
                <a:solidFill>
                  <a:srgbClr val="003300"/>
                </a:solidFill>
                <a:ea typeface="Calibri"/>
                <a:cs typeface="Arial"/>
              </a:rPr>
              <a:t>Song</a:t>
            </a:r>
            <a:r>
              <a:rPr lang="sr-Latn-RS" sz="900" i="0" kern="1200" dirty="0">
                <a:solidFill>
                  <a:srgbClr val="003300"/>
                </a:solidFill>
                <a:ea typeface="Calibri"/>
                <a:cs typeface="Arial"/>
              </a:rPr>
              <a:t>, Barata </a:t>
            </a:r>
            <a:r>
              <a:rPr lang="sr-Latn-RS" sz="900" i="0" kern="1200" dirty="0" err="1">
                <a:solidFill>
                  <a:srgbClr val="003300"/>
                </a:solidFill>
                <a:ea typeface="Calibri"/>
                <a:cs typeface="Arial"/>
              </a:rPr>
              <a:t>Teresa</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Solmajer</a:t>
            </a:r>
            <a:r>
              <a:rPr lang="sr-Latn-RS" sz="900" i="0" kern="1200" dirty="0">
                <a:solidFill>
                  <a:srgbClr val="003300"/>
                </a:solidFill>
                <a:ea typeface="Calibri"/>
                <a:cs typeface="Arial"/>
              </a:rPr>
              <a:t> Tom, Antić Stanković Jelena, </a:t>
            </a:r>
            <a:r>
              <a:rPr lang="sr-Latn-RS" sz="900" i="0" kern="1200" dirty="0" err="1">
                <a:solidFill>
                  <a:srgbClr val="003300"/>
                </a:solidFill>
                <a:ea typeface="Calibri"/>
                <a:cs typeface="Arial"/>
              </a:rPr>
              <a:t>Juranić</a:t>
            </a:r>
            <a:r>
              <a:rPr lang="sr-Latn-RS" sz="900" i="0" kern="1200" dirty="0">
                <a:solidFill>
                  <a:srgbClr val="003300"/>
                </a:solidFill>
                <a:ea typeface="Calibri"/>
                <a:cs typeface="Arial"/>
              </a:rPr>
              <a:t> Zorica, Savić Vladimir, </a:t>
            </a:r>
            <a:r>
              <a:rPr lang="sr-Latn-RS" sz="900" i="0" kern="1200" dirty="0" err="1">
                <a:solidFill>
                  <a:srgbClr val="003300"/>
                </a:solidFill>
                <a:ea typeface="Calibri"/>
                <a:cs typeface="Arial"/>
              </a:rPr>
              <a:t>Zloh</a:t>
            </a:r>
            <a:r>
              <a:rPr lang="sr-Latn-RS" sz="900" i="0" kern="1200" dirty="0">
                <a:solidFill>
                  <a:srgbClr val="003300"/>
                </a:solidFill>
                <a:ea typeface="Calibri"/>
                <a:cs typeface="Arial"/>
              </a:rPr>
              <a:t> Mire: </a:t>
            </a:r>
            <a:r>
              <a:rPr lang="sr-Latn-RS" sz="900" i="0" kern="1200" dirty="0" err="1">
                <a:solidFill>
                  <a:srgbClr val="003300"/>
                </a:solidFill>
                <a:ea typeface="Calibri"/>
                <a:cs typeface="Arial"/>
              </a:rPr>
              <a:t>Target</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fishing</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docking</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studies</a:t>
            </a:r>
            <a:r>
              <a:rPr lang="sr-Latn-RS" sz="900" i="0" kern="1200" dirty="0">
                <a:solidFill>
                  <a:srgbClr val="003300"/>
                </a:solidFill>
                <a:ea typeface="Calibri"/>
                <a:cs typeface="Arial"/>
              </a:rPr>
              <a:t> of the </a:t>
            </a:r>
            <a:r>
              <a:rPr lang="sr-Latn-RS" sz="900" i="0" kern="1200" dirty="0" err="1">
                <a:solidFill>
                  <a:srgbClr val="003300"/>
                </a:solidFill>
                <a:ea typeface="Calibri"/>
                <a:cs typeface="Arial"/>
              </a:rPr>
              <a:t>novel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derivates</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aryl</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aminopyridines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potential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anticancer</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Biorganic</a:t>
            </a:r>
            <a:r>
              <a:rPr lang="sr-Latn-RS" sz="900" i="0" kern="1200" dirty="0">
                <a:solidFill>
                  <a:srgbClr val="003300"/>
                </a:solidFill>
                <a:ea typeface="Calibri"/>
                <a:cs typeface="Arial"/>
              </a:rPr>
              <a:t> &amp; </a:t>
            </a:r>
            <a:r>
              <a:rPr lang="sr-Latn-RS" sz="900" i="0" kern="1200" dirty="0" err="1">
                <a:solidFill>
                  <a:srgbClr val="003300"/>
                </a:solidFill>
                <a:ea typeface="Calibri"/>
                <a:cs typeface="Arial"/>
              </a:rPr>
              <a:t>medical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chemistry</a:t>
            </a:r>
            <a:r>
              <a:rPr lang="sr-Latn-RS" sz="900" i="0" kern="1200" dirty="0">
                <a:solidFill>
                  <a:srgbClr val="003300"/>
                </a:solidFill>
                <a:ea typeface="Calibri"/>
                <a:cs typeface="Arial"/>
              </a:rPr>
              <a:t>, 2012, vol 20 (17), 5220-5228 </a:t>
            </a:r>
          </a:p>
          <a:p>
            <a:pPr marL="182563" indent="-182563" algn="l">
              <a:lnSpc>
                <a:spcPct val="115000"/>
              </a:lnSpc>
            </a:pPr>
            <a:r>
              <a:rPr lang="sr-Latn-RS" sz="900" i="0" kern="1200" dirty="0">
                <a:solidFill>
                  <a:srgbClr val="7030A0"/>
                </a:solidFill>
                <a:ea typeface="Calibri"/>
                <a:cs typeface="Arial"/>
              </a:rPr>
              <a:t>Stanić Vojislav, Dimitrijević Suzana, Antić-Stanković Jelena, Mitrić Miodrag, Jokić Bojan, </a:t>
            </a:r>
            <a:r>
              <a:rPr lang="sr-Latn-RS" sz="900" i="0" kern="1200" dirty="0" err="1">
                <a:solidFill>
                  <a:srgbClr val="7030A0"/>
                </a:solidFill>
                <a:ea typeface="Calibri"/>
                <a:cs typeface="Arial"/>
              </a:rPr>
              <a:t>Plećaš</a:t>
            </a:r>
            <a:r>
              <a:rPr lang="sr-Latn-RS" sz="900" i="0" kern="1200" dirty="0">
                <a:solidFill>
                  <a:srgbClr val="7030A0"/>
                </a:solidFill>
                <a:ea typeface="Calibri"/>
                <a:cs typeface="Arial"/>
              </a:rPr>
              <a:t> Ilija, Raičević Slavica: </a:t>
            </a:r>
            <a:r>
              <a:rPr lang="sr-Latn-RS" sz="900" i="0" kern="1200" dirty="0" err="1">
                <a:solidFill>
                  <a:srgbClr val="7030A0"/>
                </a:solidFill>
                <a:ea typeface="Calibri"/>
                <a:cs typeface="Arial"/>
              </a:rPr>
              <a:t>Synthesis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characterization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antimicrobial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activity</a:t>
            </a:r>
            <a:r>
              <a:rPr lang="sr-Latn-RS" sz="900" i="0" kern="1200" dirty="0">
                <a:solidFill>
                  <a:srgbClr val="7030A0"/>
                </a:solidFill>
                <a:ea typeface="Calibri"/>
                <a:cs typeface="Arial"/>
              </a:rPr>
              <a:t> of </a:t>
            </a:r>
            <a:r>
              <a:rPr lang="sr-Latn-RS" sz="900" i="0" kern="1200" dirty="0" err="1">
                <a:solidFill>
                  <a:srgbClr val="7030A0"/>
                </a:solidFill>
                <a:ea typeface="Calibri"/>
                <a:cs typeface="Arial"/>
              </a:rPr>
              <a:t>copper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zinc</a:t>
            </a:r>
            <a:r>
              <a:rPr lang="sr-Latn-RS" sz="900" i="0" kern="1200" dirty="0">
                <a:solidFill>
                  <a:srgbClr val="7030A0"/>
                </a:solidFill>
                <a:ea typeface="Calibri"/>
                <a:cs typeface="Arial"/>
              </a:rPr>
              <a:t>-</a:t>
            </a:r>
            <a:r>
              <a:rPr lang="sr-Latn-RS" sz="900" i="0" kern="1200" dirty="0" err="1">
                <a:solidFill>
                  <a:srgbClr val="7030A0"/>
                </a:solidFill>
                <a:ea typeface="Calibri"/>
                <a:cs typeface="Arial"/>
              </a:rPr>
              <a:t>doped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hydroxyapatite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nanopowders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Applied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surface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science</a:t>
            </a:r>
            <a:r>
              <a:rPr lang="sr-Latn-RS" sz="900" i="0" kern="1200" dirty="0">
                <a:solidFill>
                  <a:srgbClr val="7030A0"/>
                </a:solidFill>
                <a:ea typeface="Calibri"/>
                <a:cs typeface="Arial"/>
              </a:rPr>
              <a:t>, 2010, 256 (20), 6083-6089</a:t>
            </a:r>
          </a:p>
          <a:p>
            <a:pPr marL="182563" indent="-182563" algn="l">
              <a:lnSpc>
                <a:spcPct val="115000"/>
              </a:lnSpc>
            </a:pPr>
            <a:r>
              <a:rPr lang="sr-Latn-RS" sz="900" i="0" kern="1200" dirty="0">
                <a:solidFill>
                  <a:srgbClr val="003300"/>
                </a:solidFill>
                <a:ea typeface="Calibri"/>
                <a:cs typeface="Arial"/>
              </a:rPr>
              <a:t>Mirjana Antonijević-Nikolić, Jelena Antić-Stanković, Branka Dražić, </a:t>
            </a:r>
            <a:r>
              <a:rPr lang="sr-Latn-RS" sz="900" i="0" kern="1200" dirty="0" err="1">
                <a:solidFill>
                  <a:srgbClr val="003300"/>
                </a:solidFill>
                <a:ea typeface="Calibri"/>
                <a:cs typeface="Arial"/>
              </a:rPr>
              <a:t>Sladjana</a:t>
            </a:r>
            <a:r>
              <a:rPr lang="sr-Latn-RS" sz="900" i="0" kern="1200" dirty="0">
                <a:solidFill>
                  <a:srgbClr val="003300"/>
                </a:solidFill>
                <a:ea typeface="Calibri"/>
                <a:cs typeface="Arial"/>
              </a:rPr>
              <a:t> Tanasković, </a:t>
            </a:r>
            <a:r>
              <a:rPr lang="sr-Latn-RS" sz="900" i="0" kern="1200" dirty="0" err="1">
                <a:solidFill>
                  <a:srgbClr val="003300"/>
                </a:solidFill>
                <a:ea typeface="Calibri"/>
                <a:cs typeface="Arial"/>
              </a:rPr>
              <a:t>New</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macrocyclic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Cu</a:t>
            </a:r>
            <a:r>
              <a:rPr lang="sr-Latn-RS" sz="900" i="0" kern="1200" dirty="0">
                <a:solidFill>
                  <a:srgbClr val="003300"/>
                </a:solidFill>
                <a:ea typeface="Calibri"/>
                <a:cs typeface="Arial"/>
              </a:rPr>
              <a:t>(II) </a:t>
            </a:r>
            <a:r>
              <a:rPr lang="sr-Latn-RS" sz="900" i="0" kern="1200" dirty="0" err="1">
                <a:solidFill>
                  <a:srgbClr val="003300"/>
                </a:solidFill>
                <a:ea typeface="Calibri"/>
                <a:cs typeface="Arial"/>
              </a:rPr>
              <a:t>complex</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bridge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terephthalate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synthesis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spectral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properties</a:t>
            </a:r>
            <a:r>
              <a:rPr lang="sr-Latn-RS" sz="900" i="0" kern="1200" dirty="0">
                <a:solidFill>
                  <a:srgbClr val="003300"/>
                </a:solidFill>
                <a:ea typeface="Calibri"/>
                <a:cs typeface="Arial"/>
              </a:rPr>
              <a:t>, in </a:t>
            </a:r>
            <a:r>
              <a:rPr lang="sr-Latn-RS" sz="900" i="0" kern="1200" dirty="0" err="1">
                <a:solidFill>
                  <a:srgbClr val="003300"/>
                </a:solidFill>
                <a:ea typeface="Calibri"/>
                <a:cs typeface="Arial"/>
              </a:rPr>
              <a:t>vitro</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cytotoxic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antimicrobial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Comparison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related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complexes</a:t>
            </a:r>
            <a:r>
              <a:rPr lang="sr-Latn-RS" sz="900" i="0" kern="1200" dirty="0">
                <a:solidFill>
                  <a:srgbClr val="003300"/>
                </a:solidFill>
                <a:ea typeface="Calibri"/>
                <a:cs typeface="Arial"/>
              </a:rPr>
              <a:t>, J Mole </a:t>
            </a:r>
            <a:r>
              <a:rPr lang="sr-Latn-RS" sz="900" i="0" kern="1200" dirty="0" err="1">
                <a:solidFill>
                  <a:srgbClr val="003300"/>
                </a:solidFill>
                <a:ea typeface="Calibri"/>
                <a:cs typeface="Arial"/>
              </a:rPr>
              <a:t>Struct</a:t>
            </a:r>
            <a:r>
              <a:rPr lang="sr-Latn-RS" sz="900" i="0" kern="1200" dirty="0">
                <a:solidFill>
                  <a:srgbClr val="003300"/>
                </a:solidFill>
                <a:ea typeface="Calibri"/>
                <a:cs typeface="Arial"/>
              </a:rPr>
              <a:t>. 2018, ISSN 0022-2860, https://doi.org/10.1016/j.molstruc.2018.10.027</a:t>
            </a:r>
          </a:p>
          <a:p>
            <a:pPr marL="182563" indent="-182563" algn="l">
              <a:lnSpc>
                <a:spcPct val="115000"/>
              </a:lnSpc>
            </a:pPr>
            <a:r>
              <a:rPr lang="sr-Latn-RS" sz="900" i="0" kern="1200" dirty="0" err="1">
                <a:solidFill>
                  <a:srgbClr val="7030A0"/>
                </a:solidFill>
                <a:ea typeface="Calibri"/>
                <a:cs typeface="Arial"/>
              </a:rPr>
              <a:t>Cirkovic</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Bozic</a:t>
            </a:r>
            <a:r>
              <a:rPr lang="sr-Latn-RS" sz="900" i="0" kern="1200" dirty="0">
                <a:solidFill>
                  <a:srgbClr val="7030A0"/>
                </a:solidFill>
                <a:ea typeface="Calibri"/>
                <a:cs typeface="Arial"/>
              </a:rPr>
              <a:t> DD, </a:t>
            </a:r>
            <a:r>
              <a:rPr lang="sr-Latn-RS" sz="900" i="0" kern="1200" dirty="0" err="1">
                <a:solidFill>
                  <a:srgbClr val="7030A0"/>
                </a:solidFill>
                <a:ea typeface="Calibri"/>
                <a:cs typeface="Arial"/>
              </a:rPr>
              <a:t>Draganic</a:t>
            </a:r>
            <a:r>
              <a:rPr lang="sr-Latn-RS" sz="900" i="0" kern="1200" dirty="0">
                <a:solidFill>
                  <a:srgbClr val="7030A0"/>
                </a:solidFill>
                <a:ea typeface="Calibri"/>
                <a:cs typeface="Arial"/>
              </a:rPr>
              <a:t> V, Lozo J, </a:t>
            </a:r>
            <a:r>
              <a:rPr lang="sr-Latn-RS" sz="900" i="0" kern="1200" dirty="0" err="1">
                <a:solidFill>
                  <a:srgbClr val="7030A0"/>
                </a:solidFill>
                <a:ea typeface="Calibri"/>
                <a:cs typeface="Arial"/>
              </a:rPr>
              <a:t>Beric</a:t>
            </a:r>
            <a:r>
              <a:rPr lang="sr-Latn-RS" sz="900" i="0" kern="1200" dirty="0">
                <a:solidFill>
                  <a:srgbClr val="7030A0"/>
                </a:solidFill>
                <a:ea typeface="Calibri"/>
                <a:cs typeface="Arial"/>
              </a:rPr>
              <a:t> T, </a:t>
            </a:r>
            <a:r>
              <a:rPr lang="sr-Latn-RS" sz="900" i="0" kern="1200" dirty="0" err="1">
                <a:solidFill>
                  <a:srgbClr val="7030A0"/>
                </a:solidFill>
                <a:ea typeface="Calibri"/>
                <a:cs typeface="Arial"/>
              </a:rPr>
              <a:t>Kojic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Arsic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Garalejic</a:t>
            </a:r>
            <a:r>
              <a:rPr lang="sr-Latn-RS" sz="900" i="0" kern="1200" dirty="0">
                <a:solidFill>
                  <a:srgbClr val="7030A0"/>
                </a:solidFill>
                <a:ea typeface="Calibri"/>
                <a:cs typeface="Arial"/>
              </a:rPr>
              <a:t> E, </a:t>
            </a:r>
            <a:r>
              <a:rPr lang="sr-Latn-RS" sz="900" i="0" kern="1200" dirty="0" err="1">
                <a:solidFill>
                  <a:srgbClr val="7030A0"/>
                </a:solidFill>
                <a:ea typeface="Calibri"/>
                <a:cs typeface="Arial"/>
              </a:rPr>
              <a:t>Djukic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Stankovic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Licheniocin</a:t>
            </a:r>
            <a:r>
              <a:rPr lang="sr-Latn-RS" sz="900" i="0" kern="1200" dirty="0">
                <a:solidFill>
                  <a:srgbClr val="7030A0"/>
                </a:solidFill>
                <a:ea typeface="Calibri"/>
                <a:cs typeface="Arial"/>
              </a:rPr>
              <a:t> 50.2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Bacteriocins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from</a:t>
            </a:r>
            <a:r>
              <a:rPr lang="sr-Latn-RS" sz="900" i="0" kern="1200" dirty="0">
                <a:solidFill>
                  <a:srgbClr val="7030A0"/>
                </a:solidFill>
                <a:ea typeface="Calibri"/>
                <a:cs typeface="Arial"/>
              </a:rPr>
              <a:t> </a:t>
            </a:r>
            <a:r>
              <a:rPr lang="sr-Latn-RS" sz="900" kern="1200" dirty="0" err="1">
                <a:solidFill>
                  <a:srgbClr val="7030A0"/>
                </a:solidFill>
                <a:ea typeface="Calibri"/>
                <a:cs typeface="Arial"/>
              </a:rPr>
              <a:t>Lactococcus</a:t>
            </a:r>
            <a:r>
              <a:rPr lang="sr-Latn-RS" sz="900" kern="1200" dirty="0">
                <a:solidFill>
                  <a:srgbClr val="7030A0"/>
                </a:solidFill>
                <a:ea typeface="Calibri"/>
                <a:cs typeface="Arial"/>
              </a:rPr>
              <a:t> </a:t>
            </a:r>
            <a:r>
              <a:rPr lang="sr-Latn-RS" sz="900" kern="1200" dirty="0" err="1">
                <a:solidFill>
                  <a:srgbClr val="7030A0"/>
                </a:solidFill>
                <a:ea typeface="Calibri"/>
                <a:cs typeface="Arial"/>
              </a:rPr>
              <a:t>lactis</a:t>
            </a:r>
            <a:r>
              <a:rPr lang="sr-Latn-RS" sz="900" kern="1200" dirty="0">
                <a:solidFill>
                  <a:srgbClr val="7030A0"/>
                </a:solidFill>
                <a:ea typeface="Calibri"/>
                <a:cs typeface="Arial"/>
              </a:rPr>
              <a:t> </a:t>
            </a:r>
            <a:r>
              <a:rPr lang="sr-Latn-RS" sz="900" i="0" kern="1200" dirty="0">
                <a:solidFill>
                  <a:srgbClr val="7030A0"/>
                </a:solidFill>
                <a:ea typeface="Calibri"/>
                <a:cs typeface="Arial"/>
              </a:rPr>
              <a:t>subsp. </a:t>
            </a:r>
            <a:r>
              <a:rPr lang="sr-Latn-RS" sz="900" kern="1200" dirty="0" err="1">
                <a:solidFill>
                  <a:srgbClr val="7030A0"/>
                </a:solidFill>
                <a:ea typeface="Calibri"/>
                <a:cs typeface="Arial"/>
              </a:rPr>
              <a:t>lactis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biovar</a:t>
            </a:r>
            <a:r>
              <a:rPr lang="sr-Latn-RS" sz="900" i="0" kern="1200" dirty="0">
                <a:solidFill>
                  <a:srgbClr val="7030A0"/>
                </a:solidFill>
                <a:ea typeface="Calibri"/>
                <a:cs typeface="Arial"/>
              </a:rPr>
              <a:t>. </a:t>
            </a:r>
            <a:r>
              <a:rPr lang="sr-Latn-RS" sz="900" kern="1200" dirty="0">
                <a:solidFill>
                  <a:srgbClr val="7030A0"/>
                </a:solidFill>
                <a:ea typeface="Calibri"/>
                <a:cs typeface="Arial"/>
              </a:rPr>
              <a:t>diacetylactis</a:t>
            </a:r>
            <a:r>
              <a:rPr lang="sr-Latn-RS" sz="900" i="0" kern="1200" dirty="0">
                <a:solidFill>
                  <a:srgbClr val="7030A0"/>
                </a:solidFill>
                <a:ea typeface="Calibri"/>
                <a:cs typeface="Arial"/>
              </a:rPr>
              <a:t> BGBU1-4 inhibit biofilms of coagulase negative Staphylococci and </a:t>
            </a:r>
            <a:r>
              <a:rPr lang="sr-Latn-RS" sz="900" kern="1200" dirty="0">
                <a:solidFill>
                  <a:srgbClr val="7030A0"/>
                </a:solidFill>
                <a:ea typeface="Calibri"/>
                <a:cs typeface="Arial"/>
              </a:rPr>
              <a:t>Listeria monocytogenes </a:t>
            </a:r>
            <a:r>
              <a:rPr lang="sr-Latn-RS" sz="900" i="0" kern="1200" dirty="0">
                <a:solidFill>
                  <a:srgbClr val="7030A0"/>
                </a:solidFill>
                <a:ea typeface="Calibri"/>
                <a:cs typeface="Arial"/>
              </a:rPr>
              <a:t>clinical isolates. </a:t>
            </a:r>
            <a:r>
              <a:rPr lang="sr-Latn-RS" sz="900" i="0" kern="1200" dirty="0" err="1">
                <a:solidFill>
                  <a:srgbClr val="7030A0"/>
                </a:solidFill>
                <a:ea typeface="Calibri"/>
                <a:cs typeface="Arial"/>
              </a:rPr>
              <a:t>PLoS</a:t>
            </a:r>
            <a:r>
              <a:rPr lang="sr-Latn-RS" sz="900" i="0" kern="1200" dirty="0">
                <a:solidFill>
                  <a:srgbClr val="7030A0"/>
                </a:solidFill>
                <a:ea typeface="Calibri"/>
                <a:cs typeface="Arial"/>
              </a:rPr>
              <a:t> One. 2016; 11(12):e0167995. </a:t>
            </a:r>
            <a:r>
              <a:rPr lang="sr-Latn-RS" sz="900" i="0" kern="1200" dirty="0" err="1">
                <a:solidFill>
                  <a:srgbClr val="7030A0"/>
                </a:solidFill>
                <a:ea typeface="Calibri"/>
                <a:cs typeface="Arial"/>
              </a:rPr>
              <a:t>doi</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10.1371/journal.pone.0167995</a:t>
            </a:r>
            <a:r>
              <a:rPr lang="sr-Latn-RS" sz="900" i="0" kern="1200" dirty="0">
                <a:solidFill>
                  <a:srgbClr val="7030A0"/>
                </a:solidFill>
                <a:ea typeface="Calibri"/>
                <a:cs typeface="Arial"/>
              </a:rPr>
              <a:t>.</a:t>
            </a:r>
          </a:p>
          <a:p>
            <a:pPr marL="182563" indent="-182563" algn="l">
              <a:lnSpc>
                <a:spcPct val="115000"/>
              </a:lnSpc>
            </a:pPr>
            <a:r>
              <a:rPr lang="sr-Latn-RS" sz="900" i="0" kern="1200" dirty="0">
                <a:solidFill>
                  <a:srgbClr val="003300"/>
                </a:solidFill>
                <a:ea typeface="Calibri"/>
                <a:cs typeface="Arial"/>
              </a:rPr>
              <a:t>Samardžić S, Arsenijević J, Božić D, Milenković M, </a:t>
            </a:r>
            <a:r>
              <a:rPr lang="sr-Latn-RS" sz="900" i="0" kern="1200" dirty="0" err="1">
                <a:solidFill>
                  <a:srgbClr val="003300"/>
                </a:solidFill>
                <a:ea typeface="Calibri"/>
                <a:cs typeface="Arial"/>
              </a:rPr>
              <a:t>Tešević</a:t>
            </a:r>
            <a:r>
              <a:rPr lang="sr-Latn-RS" sz="900" i="0" kern="1200" dirty="0">
                <a:solidFill>
                  <a:srgbClr val="003300"/>
                </a:solidFill>
                <a:ea typeface="Calibri"/>
                <a:cs typeface="Arial"/>
              </a:rPr>
              <a:t> V, Maksimović Z. </a:t>
            </a:r>
            <a:r>
              <a:rPr lang="sr-Latn-RS" sz="900" i="0" kern="1200" dirty="0" err="1">
                <a:solidFill>
                  <a:srgbClr val="003300"/>
                </a:solidFill>
                <a:ea typeface="Calibri"/>
                <a:cs typeface="Arial"/>
              </a:rPr>
              <a:t>Antioxidant</a:t>
            </a:r>
            <a:r>
              <a:rPr lang="sr-Latn-RS" sz="900" i="0" kern="1200" dirty="0">
                <a:solidFill>
                  <a:srgbClr val="003300"/>
                </a:solidFill>
                <a:ea typeface="Calibri"/>
                <a:cs typeface="Arial"/>
              </a:rPr>
              <a:t>, anti-</a:t>
            </a:r>
            <a:r>
              <a:rPr lang="sr-Latn-RS" sz="900" i="0" kern="1200" dirty="0" err="1">
                <a:solidFill>
                  <a:srgbClr val="003300"/>
                </a:solidFill>
                <a:ea typeface="Calibri"/>
                <a:cs typeface="Arial"/>
              </a:rPr>
              <a:t>inflammatory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gastroprotective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of </a:t>
            </a:r>
            <a:r>
              <a:rPr lang="sr-Latn-RS" sz="900" kern="1200" dirty="0" err="1">
                <a:solidFill>
                  <a:srgbClr val="003300"/>
                </a:solidFill>
                <a:ea typeface="Calibri"/>
                <a:cs typeface="Arial"/>
              </a:rPr>
              <a:t>Filipendula</a:t>
            </a:r>
            <a:r>
              <a:rPr lang="sr-Latn-RS" sz="900" kern="1200" dirty="0">
                <a:solidFill>
                  <a:srgbClr val="003300"/>
                </a:solidFill>
                <a:ea typeface="Calibri"/>
                <a:cs typeface="Arial"/>
              </a:rPr>
              <a:t> </a:t>
            </a:r>
            <a:r>
              <a:rPr lang="sr-Latn-RS" sz="900" kern="1200" dirty="0" err="1">
                <a:solidFill>
                  <a:srgbClr val="003300"/>
                </a:solidFill>
                <a:ea typeface="Calibri"/>
                <a:cs typeface="Arial"/>
              </a:rPr>
              <a:t>ulmaria</a:t>
            </a:r>
            <a:r>
              <a:rPr lang="sr-Latn-RS" sz="900" kern="1200" dirty="0">
                <a:solidFill>
                  <a:srgbClr val="003300"/>
                </a:solidFill>
                <a:ea typeface="Calibri"/>
                <a:cs typeface="Arial"/>
              </a:rPr>
              <a:t> </a:t>
            </a:r>
            <a:r>
              <a:rPr lang="sr-Latn-RS" sz="900" i="0" kern="1200" dirty="0">
                <a:solidFill>
                  <a:srgbClr val="003300"/>
                </a:solidFill>
                <a:ea typeface="Calibri"/>
                <a:cs typeface="Arial"/>
              </a:rPr>
              <a:t>(L.) </a:t>
            </a:r>
            <a:r>
              <a:rPr lang="sr-Latn-RS" sz="900" i="0" kern="1200" dirty="0" err="1">
                <a:solidFill>
                  <a:srgbClr val="003300"/>
                </a:solidFill>
                <a:ea typeface="Calibri"/>
                <a:cs typeface="Arial"/>
              </a:rPr>
              <a:t>Maxim</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kern="1200" dirty="0" err="1">
                <a:solidFill>
                  <a:srgbClr val="003300"/>
                </a:solidFill>
                <a:ea typeface="Calibri"/>
                <a:cs typeface="Arial"/>
              </a:rPr>
              <a:t>Filipendula</a:t>
            </a:r>
            <a:r>
              <a:rPr lang="sr-Latn-RS" sz="900" kern="1200" dirty="0">
                <a:solidFill>
                  <a:srgbClr val="003300"/>
                </a:solidFill>
                <a:ea typeface="Calibri"/>
                <a:cs typeface="Arial"/>
              </a:rPr>
              <a:t> </a:t>
            </a:r>
            <a:r>
              <a:rPr lang="sr-Latn-RS" sz="900" kern="1200" dirty="0" err="1">
                <a:solidFill>
                  <a:srgbClr val="003300"/>
                </a:solidFill>
                <a:ea typeface="Calibri"/>
                <a:cs typeface="Arial"/>
              </a:rPr>
              <a:t>vulgaris</a:t>
            </a:r>
            <a:r>
              <a:rPr lang="sr-Latn-RS" sz="900" kern="1200" dirty="0">
                <a:solidFill>
                  <a:srgbClr val="003300"/>
                </a:solidFill>
                <a:ea typeface="Calibri"/>
                <a:cs typeface="Arial"/>
              </a:rPr>
              <a:t> </a:t>
            </a:r>
            <a:r>
              <a:rPr lang="sr-Latn-RS" sz="900" i="0" kern="1200" dirty="0" err="1">
                <a:solidFill>
                  <a:srgbClr val="003300"/>
                </a:solidFill>
                <a:ea typeface="Calibri"/>
                <a:cs typeface="Arial"/>
              </a:rPr>
              <a:t>Moench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Journal</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Ethnopharmacology</a:t>
            </a:r>
            <a:r>
              <a:rPr lang="sr-Latn-RS" sz="900" i="0" kern="1200" dirty="0">
                <a:solidFill>
                  <a:srgbClr val="003300"/>
                </a:solidFill>
                <a:ea typeface="Calibri"/>
                <a:cs typeface="Arial"/>
              </a:rPr>
              <a:t> 2018;213:132-137. DOI </a:t>
            </a:r>
            <a:r>
              <a:rPr lang="sr-Latn-RS" sz="900" i="0" kern="1200" dirty="0" err="1">
                <a:solidFill>
                  <a:srgbClr val="003300"/>
                </a:solidFill>
                <a:ea typeface="Calibri"/>
                <a:cs typeface="Arial"/>
              </a:rPr>
              <a:t>10.1016/j.jep.2017.11.013</a:t>
            </a:r>
            <a:endParaRPr lang="sr-Latn-RS" sz="900" i="0" kern="1200" dirty="0">
              <a:solidFill>
                <a:srgbClr val="003300"/>
              </a:solidFill>
              <a:ea typeface="Calibri"/>
              <a:cs typeface="Arial"/>
            </a:endParaRPr>
          </a:p>
          <a:p>
            <a:pPr marL="182563" indent="-182563" algn="l">
              <a:lnSpc>
                <a:spcPct val="115000"/>
              </a:lnSpc>
            </a:pPr>
            <a:r>
              <a:rPr lang="sr-Latn-RS" sz="900" i="0" kern="1200" dirty="0" err="1">
                <a:solidFill>
                  <a:srgbClr val="7030A0"/>
                </a:solidFill>
                <a:ea typeface="Calibri"/>
                <a:cs typeface="Arial"/>
              </a:rPr>
              <a:t>Cirkovic</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Pavlovic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Bozic</a:t>
            </a:r>
            <a:r>
              <a:rPr lang="sr-Latn-RS" sz="900" i="0" kern="1200" dirty="0">
                <a:solidFill>
                  <a:srgbClr val="7030A0"/>
                </a:solidFill>
                <a:ea typeface="Calibri"/>
                <a:cs typeface="Arial"/>
              </a:rPr>
              <a:t> DD, </a:t>
            </a:r>
            <a:r>
              <a:rPr lang="sr-Latn-RS" sz="900" i="0" kern="1200" dirty="0" err="1">
                <a:solidFill>
                  <a:srgbClr val="7030A0"/>
                </a:solidFill>
                <a:ea typeface="Calibri"/>
                <a:cs typeface="Arial"/>
              </a:rPr>
              <a:t>Jotic</a:t>
            </a:r>
            <a:r>
              <a:rPr lang="sr-Latn-RS" sz="900" i="0" kern="1200" dirty="0">
                <a:solidFill>
                  <a:srgbClr val="7030A0"/>
                </a:solidFill>
                <a:ea typeface="Calibri"/>
                <a:cs typeface="Arial"/>
              </a:rPr>
              <a:t> A, </a:t>
            </a:r>
            <a:r>
              <a:rPr lang="sr-Latn-RS" sz="900" i="0" kern="1200" dirty="0" err="1">
                <a:solidFill>
                  <a:srgbClr val="7030A0"/>
                </a:solidFill>
                <a:ea typeface="Calibri"/>
                <a:cs typeface="Arial"/>
              </a:rPr>
              <a:t>Bakic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Lj</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Milovanovic</a:t>
            </a:r>
            <a:r>
              <a:rPr lang="sr-Latn-RS" sz="900" i="0" kern="1200" dirty="0">
                <a:solidFill>
                  <a:srgbClr val="7030A0"/>
                </a:solidFill>
                <a:ea typeface="Calibri"/>
                <a:cs typeface="Arial"/>
              </a:rPr>
              <a:t> J. </a:t>
            </a:r>
            <a:r>
              <a:rPr lang="sr-Latn-RS" sz="900" i="0" kern="1200" dirty="0" err="1">
                <a:solidFill>
                  <a:srgbClr val="7030A0"/>
                </a:solidFill>
                <a:ea typeface="Calibri"/>
                <a:cs typeface="Arial"/>
              </a:rPr>
              <a:t>Antibiofilm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effects</a:t>
            </a:r>
            <a:r>
              <a:rPr lang="sr-Latn-RS" sz="900" i="0" kern="1200" dirty="0">
                <a:solidFill>
                  <a:srgbClr val="7030A0"/>
                </a:solidFill>
                <a:ea typeface="Calibri"/>
                <a:cs typeface="Arial"/>
              </a:rPr>
              <a:t> of </a:t>
            </a:r>
            <a:r>
              <a:rPr lang="sr-Latn-RS" sz="900" i="0" kern="1200" dirty="0" err="1">
                <a:solidFill>
                  <a:srgbClr val="7030A0"/>
                </a:solidFill>
                <a:ea typeface="Calibri"/>
                <a:cs typeface="Arial"/>
              </a:rPr>
              <a:t>topical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corticosteroids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intranasal</a:t>
            </a:r>
            <a:r>
              <a:rPr lang="sr-Latn-RS" sz="900" i="0" kern="1200" dirty="0">
                <a:solidFill>
                  <a:srgbClr val="7030A0"/>
                </a:solidFill>
                <a:ea typeface="Calibri"/>
                <a:cs typeface="Arial"/>
              </a:rPr>
              <a:t> saline in </a:t>
            </a:r>
            <a:r>
              <a:rPr lang="sr-Latn-RS" sz="900" i="0" kern="1200" dirty="0" err="1">
                <a:solidFill>
                  <a:srgbClr val="7030A0"/>
                </a:solidFill>
                <a:ea typeface="Calibri"/>
                <a:cs typeface="Arial"/>
              </a:rPr>
              <a:t>patients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chronic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rhinosinusitis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nasal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polyps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depend</a:t>
            </a:r>
            <a:r>
              <a:rPr lang="sr-Latn-RS" sz="900" i="0" kern="1200" dirty="0">
                <a:solidFill>
                  <a:srgbClr val="7030A0"/>
                </a:solidFill>
                <a:ea typeface="Calibri"/>
                <a:cs typeface="Arial"/>
              </a:rPr>
              <a:t> on </a:t>
            </a:r>
            <a:r>
              <a:rPr lang="sr-Latn-RS" sz="900" i="0" kern="1200" dirty="0" err="1">
                <a:solidFill>
                  <a:srgbClr val="7030A0"/>
                </a:solidFill>
                <a:ea typeface="Calibri"/>
                <a:cs typeface="Arial"/>
              </a:rPr>
              <a:t>bacterial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species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their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biofilm</a:t>
            </a:r>
            <a:r>
              <a:rPr lang="sr-Latn-RS" sz="900" i="0" kern="1200" dirty="0">
                <a:solidFill>
                  <a:srgbClr val="7030A0"/>
                </a:solidFill>
                <a:ea typeface="Calibri"/>
                <a:cs typeface="Arial"/>
              </a:rPr>
              <a:t>-</a:t>
            </a:r>
            <a:r>
              <a:rPr lang="sr-Latn-RS" sz="900" i="0" kern="1200" dirty="0" err="1">
                <a:solidFill>
                  <a:srgbClr val="7030A0"/>
                </a:solidFill>
                <a:ea typeface="Calibri"/>
                <a:cs typeface="Arial"/>
              </a:rPr>
              <a:t>forming</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capacity</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Eur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Arch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Otorhinolaryngol</a:t>
            </a:r>
            <a:r>
              <a:rPr lang="sr-Latn-RS" sz="900" i="0" kern="1200" dirty="0">
                <a:solidFill>
                  <a:srgbClr val="7030A0"/>
                </a:solidFill>
                <a:ea typeface="Calibri"/>
                <a:cs typeface="Arial"/>
              </a:rPr>
              <a:t> 2017 274:1897–1903. DOI </a:t>
            </a:r>
            <a:r>
              <a:rPr lang="sr-Latn-RS" sz="900" i="0" kern="1200" dirty="0" err="1">
                <a:solidFill>
                  <a:srgbClr val="7030A0"/>
                </a:solidFill>
                <a:ea typeface="Calibri"/>
                <a:cs typeface="Arial"/>
              </a:rPr>
              <a:t>10.1007/s00405</a:t>
            </a:r>
            <a:r>
              <a:rPr lang="sr-Latn-RS" sz="900" i="0" kern="1200" dirty="0">
                <a:solidFill>
                  <a:srgbClr val="7030A0"/>
                </a:solidFill>
                <a:ea typeface="Calibri"/>
                <a:cs typeface="Arial"/>
              </a:rPr>
              <a:t>-017-4454-6</a:t>
            </a:r>
          </a:p>
          <a:p>
            <a:pPr marL="182563" indent="-182563" algn="l">
              <a:lnSpc>
                <a:spcPct val="115000"/>
              </a:lnSpc>
            </a:pPr>
            <a:r>
              <a:rPr lang="sr-Latn-RS" sz="900" i="0" kern="1200" dirty="0" err="1">
                <a:solidFill>
                  <a:srgbClr val="003300"/>
                </a:solidFill>
                <a:ea typeface="Calibri"/>
                <a:cs typeface="Arial"/>
              </a:rPr>
              <a:t>Cirkovic</a:t>
            </a:r>
            <a:r>
              <a:rPr lang="sr-Latn-RS" sz="900" i="0" kern="1200" dirty="0">
                <a:solidFill>
                  <a:srgbClr val="003300"/>
                </a:solidFill>
                <a:ea typeface="Calibri"/>
                <a:cs typeface="Arial"/>
              </a:rPr>
              <a:t> I, </a:t>
            </a:r>
            <a:r>
              <a:rPr lang="sr-Latn-RS" sz="900" i="0" kern="1200" dirty="0" err="1">
                <a:solidFill>
                  <a:srgbClr val="003300"/>
                </a:solidFill>
                <a:ea typeface="Calibri"/>
                <a:cs typeface="Arial"/>
              </a:rPr>
              <a:t>Jocic</a:t>
            </a:r>
            <a:r>
              <a:rPr lang="sr-Latn-RS" sz="900" i="0" kern="1200" dirty="0">
                <a:solidFill>
                  <a:srgbClr val="003300"/>
                </a:solidFill>
                <a:ea typeface="Calibri"/>
                <a:cs typeface="Arial"/>
              </a:rPr>
              <a:t> D, </a:t>
            </a:r>
            <a:r>
              <a:rPr lang="sr-Latn-RS" sz="900" i="0" kern="1200" dirty="0" err="1">
                <a:solidFill>
                  <a:srgbClr val="003300"/>
                </a:solidFill>
                <a:ea typeface="Calibri"/>
                <a:cs typeface="Arial"/>
              </a:rPr>
              <a:t>Bozic</a:t>
            </a:r>
            <a:r>
              <a:rPr lang="sr-Latn-RS" sz="900" i="0" kern="1200" dirty="0">
                <a:solidFill>
                  <a:srgbClr val="003300"/>
                </a:solidFill>
                <a:ea typeface="Calibri"/>
                <a:cs typeface="Arial"/>
              </a:rPr>
              <a:t> DD, </a:t>
            </a:r>
            <a:r>
              <a:rPr lang="sr-Latn-RS" sz="900" i="0" kern="1200" dirty="0" err="1">
                <a:solidFill>
                  <a:srgbClr val="003300"/>
                </a:solidFill>
                <a:ea typeface="Calibri"/>
                <a:cs typeface="Arial"/>
              </a:rPr>
              <a:t>Djukic</a:t>
            </a:r>
            <a:r>
              <a:rPr lang="sr-Latn-RS" sz="900" i="0" kern="1200" dirty="0">
                <a:solidFill>
                  <a:srgbClr val="003300"/>
                </a:solidFill>
                <a:ea typeface="Calibri"/>
                <a:cs typeface="Arial"/>
              </a:rPr>
              <a:t> S, </a:t>
            </a:r>
            <a:r>
              <a:rPr lang="sr-Latn-RS" sz="900" i="0" kern="1200" dirty="0" err="1">
                <a:solidFill>
                  <a:srgbClr val="003300"/>
                </a:solidFill>
                <a:ea typeface="Calibri"/>
                <a:cs typeface="Arial"/>
              </a:rPr>
              <a:t>Konstantinovic</a:t>
            </a:r>
            <a:r>
              <a:rPr lang="sr-Latn-RS" sz="900" i="0" kern="1200" dirty="0">
                <a:solidFill>
                  <a:srgbClr val="003300"/>
                </a:solidFill>
                <a:ea typeface="Calibri"/>
                <a:cs typeface="Arial"/>
              </a:rPr>
              <a:t> N, </a:t>
            </a:r>
            <a:r>
              <a:rPr lang="sr-Latn-RS" sz="900" i="0" kern="1200" dirty="0" err="1">
                <a:solidFill>
                  <a:srgbClr val="003300"/>
                </a:solidFill>
                <a:ea typeface="Calibri"/>
                <a:cs typeface="Arial"/>
              </a:rPr>
              <a:t>Radak</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Dj</a:t>
            </a:r>
            <a:r>
              <a:rPr lang="sr-Latn-RS" sz="900" i="0" kern="1200" dirty="0">
                <a:solidFill>
                  <a:srgbClr val="003300"/>
                </a:solidFill>
                <a:ea typeface="Calibri"/>
                <a:cs typeface="Arial"/>
              </a:rPr>
              <a:t>. The </a:t>
            </a:r>
            <a:r>
              <a:rPr lang="sr-Latn-RS" sz="900" i="0" kern="1200" dirty="0" err="1">
                <a:solidFill>
                  <a:srgbClr val="003300"/>
                </a:solidFill>
                <a:ea typeface="Calibri"/>
                <a:cs typeface="Arial"/>
              </a:rPr>
              <a:t>Effect</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Vacuum</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Assisted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Closure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Therapy</a:t>
            </a:r>
            <a:r>
              <a:rPr lang="sr-Latn-RS" sz="900" i="0" kern="1200" dirty="0">
                <a:solidFill>
                  <a:srgbClr val="003300"/>
                </a:solidFill>
                <a:ea typeface="Calibri"/>
                <a:cs typeface="Arial"/>
              </a:rPr>
              <a:t> on </a:t>
            </a:r>
            <a:r>
              <a:rPr lang="sr-Latn-RS" sz="900" i="0" kern="1200" dirty="0" err="1">
                <a:solidFill>
                  <a:srgbClr val="003300"/>
                </a:solidFill>
                <a:ea typeface="Calibri"/>
                <a:cs typeface="Arial"/>
              </a:rPr>
              <a:t>Methicillin</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Resistant</a:t>
            </a:r>
            <a:r>
              <a:rPr lang="sr-Latn-RS" sz="900" i="0" kern="1200" dirty="0">
                <a:solidFill>
                  <a:srgbClr val="003300"/>
                </a:solidFill>
                <a:ea typeface="Calibri"/>
                <a:cs typeface="Arial"/>
              </a:rPr>
              <a:t> </a:t>
            </a:r>
            <a:r>
              <a:rPr lang="sr-Latn-RS" sz="900" kern="1200" dirty="0">
                <a:solidFill>
                  <a:srgbClr val="003300"/>
                </a:solidFill>
                <a:ea typeface="Calibri"/>
                <a:cs typeface="Arial"/>
              </a:rPr>
              <a:t>Staphylococcus aureus </a:t>
            </a:r>
            <a:r>
              <a:rPr lang="sr-Latn-RS" sz="900" i="0" kern="1200" dirty="0" err="1">
                <a:solidFill>
                  <a:srgbClr val="003300"/>
                </a:solidFill>
                <a:ea typeface="Calibri"/>
                <a:cs typeface="Arial"/>
              </a:rPr>
              <a:t>Wound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Biofilms</a:t>
            </a:r>
            <a:r>
              <a:rPr lang="sr-Latn-RS" sz="900" i="0" kern="1200" dirty="0">
                <a:solidFill>
                  <a:srgbClr val="003300"/>
                </a:solidFill>
                <a:ea typeface="Calibri"/>
                <a:cs typeface="Arial"/>
              </a:rPr>
              <a:t>. ADV SKIN WOUND CARE 2018; 31(8):361-364.</a:t>
            </a:r>
          </a:p>
          <a:p>
            <a:pPr marL="182563" indent="-182563" algn="l">
              <a:lnSpc>
                <a:spcPct val="115000"/>
              </a:lnSpc>
            </a:pPr>
            <a:r>
              <a:rPr lang="sr-Latn-RS" sz="900" i="0" kern="1200" spc="-20" dirty="0" err="1">
                <a:solidFill>
                  <a:srgbClr val="7030A0"/>
                </a:solidFill>
                <a:ea typeface="Calibri"/>
                <a:cs typeface="Arial"/>
              </a:rPr>
              <a:t>Usjak</a:t>
            </a:r>
            <a:r>
              <a:rPr lang="sr-Latn-RS" sz="900" i="0" kern="1200" spc="-20" dirty="0">
                <a:solidFill>
                  <a:srgbClr val="7030A0"/>
                </a:solidFill>
                <a:ea typeface="Calibri"/>
                <a:cs typeface="Arial"/>
              </a:rPr>
              <a:t> D, </a:t>
            </a:r>
            <a:r>
              <a:rPr lang="sr-Latn-RS" sz="900" i="0" kern="1200" spc="-20" dirty="0" err="1">
                <a:solidFill>
                  <a:srgbClr val="7030A0"/>
                </a:solidFill>
                <a:ea typeface="Calibri"/>
                <a:cs typeface="Arial"/>
              </a:rPr>
              <a:t>Ivkovic</a:t>
            </a:r>
            <a:r>
              <a:rPr lang="sr-Latn-RS" sz="900" i="0" kern="1200" spc="-20" dirty="0">
                <a:solidFill>
                  <a:srgbClr val="7030A0"/>
                </a:solidFill>
                <a:ea typeface="Calibri"/>
                <a:cs typeface="Arial"/>
              </a:rPr>
              <a:t> B, </a:t>
            </a:r>
            <a:r>
              <a:rPr lang="sr-Latn-RS" sz="900" i="0" kern="1200" spc="-20" dirty="0" err="1">
                <a:solidFill>
                  <a:srgbClr val="7030A0"/>
                </a:solidFill>
                <a:ea typeface="Calibri"/>
                <a:cs typeface="Arial"/>
              </a:rPr>
              <a:t>Bozic</a:t>
            </a:r>
            <a:r>
              <a:rPr lang="sr-Latn-RS" sz="900" i="0" kern="1200" spc="-20" dirty="0">
                <a:solidFill>
                  <a:srgbClr val="7030A0"/>
                </a:solidFill>
                <a:ea typeface="Calibri"/>
                <a:cs typeface="Arial"/>
              </a:rPr>
              <a:t> DD, </a:t>
            </a:r>
            <a:r>
              <a:rPr lang="sr-Latn-RS" sz="900" i="0" kern="1200" spc="-20" dirty="0" err="1">
                <a:solidFill>
                  <a:srgbClr val="7030A0"/>
                </a:solidFill>
                <a:ea typeface="Calibri"/>
                <a:cs typeface="Arial"/>
              </a:rPr>
              <a:t>Boslovic</a:t>
            </a:r>
            <a:r>
              <a:rPr lang="sr-Latn-RS" sz="900" i="0" kern="1200" spc="-20" dirty="0">
                <a:solidFill>
                  <a:srgbClr val="7030A0"/>
                </a:solidFill>
                <a:ea typeface="Calibri"/>
                <a:cs typeface="Arial"/>
              </a:rPr>
              <a:t> L, </a:t>
            </a:r>
            <a:r>
              <a:rPr lang="sr-Latn-RS" sz="900" i="0" kern="1200" spc="-20" dirty="0" err="1">
                <a:solidFill>
                  <a:srgbClr val="7030A0"/>
                </a:solidFill>
                <a:ea typeface="Calibri"/>
                <a:cs typeface="Arial"/>
              </a:rPr>
              <a:t>Milenkovic</a:t>
            </a:r>
            <a:r>
              <a:rPr lang="sr-Latn-RS" sz="900" i="0" kern="1200" spc="-20" dirty="0">
                <a:solidFill>
                  <a:srgbClr val="7030A0"/>
                </a:solidFill>
                <a:ea typeface="Calibri"/>
                <a:cs typeface="Arial"/>
              </a:rPr>
              <a:t> M. </a:t>
            </a:r>
            <a:r>
              <a:rPr lang="sr-Latn-RS" sz="900" i="0" kern="1200" spc="-20" dirty="0" err="1">
                <a:solidFill>
                  <a:srgbClr val="7030A0"/>
                </a:solidFill>
                <a:ea typeface="Calibri"/>
                <a:cs typeface="Arial"/>
              </a:rPr>
              <a:t>Antimicrobial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activity</a:t>
            </a:r>
            <a:r>
              <a:rPr lang="sr-Latn-RS" sz="900" i="0" kern="1200" spc="-20" dirty="0">
                <a:solidFill>
                  <a:srgbClr val="7030A0"/>
                </a:solidFill>
                <a:ea typeface="Calibri"/>
                <a:cs typeface="Arial"/>
              </a:rPr>
              <a:t> of </a:t>
            </a:r>
            <a:r>
              <a:rPr lang="sr-Latn-RS" sz="900" i="0" kern="1200" spc="-20" dirty="0" err="1">
                <a:solidFill>
                  <a:srgbClr val="7030A0"/>
                </a:solidFill>
                <a:ea typeface="Calibri"/>
                <a:cs typeface="Arial"/>
              </a:rPr>
              <a:t>novel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chalcones</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and</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modulation</a:t>
            </a:r>
            <a:r>
              <a:rPr lang="sr-Latn-RS" sz="900" i="0" kern="1200" spc="-20" dirty="0">
                <a:solidFill>
                  <a:srgbClr val="7030A0"/>
                </a:solidFill>
                <a:ea typeface="Calibri"/>
                <a:cs typeface="Arial"/>
              </a:rPr>
              <a:t> of </a:t>
            </a:r>
            <a:r>
              <a:rPr lang="sr-Latn-RS" sz="900" i="0" kern="1200" spc="-20" dirty="0" err="1">
                <a:solidFill>
                  <a:srgbClr val="7030A0"/>
                </a:solidFill>
                <a:ea typeface="Calibri"/>
                <a:cs typeface="Arial"/>
              </a:rPr>
              <a:t>virulence</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factors</a:t>
            </a:r>
            <a:r>
              <a:rPr lang="sr-Latn-RS" sz="900" i="0" kern="1200" spc="-20" dirty="0">
                <a:solidFill>
                  <a:srgbClr val="7030A0"/>
                </a:solidFill>
                <a:ea typeface="Calibri"/>
                <a:cs typeface="Arial"/>
              </a:rPr>
              <a:t> in </a:t>
            </a:r>
            <a:r>
              <a:rPr lang="sr-Latn-RS" sz="900" i="0" kern="1200" spc="-20" dirty="0" err="1">
                <a:solidFill>
                  <a:srgbClr val="7030A0"/>
                </a:solidFill>
                <a:ea typeface="Calibri"/>
                <a:cs typeface="Arial"/>
              </a:rPr>
              <a:t>hospital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strains</a:t>
            </a:r>
            <a:r>
              <a:rPr lang="sr-Latn-RS" sz="900" i="0" kern="1200" spc="-20" dirty="0">
                <a:solidFill>
                  <a:srgbClr val="7030A0"/>
                </a:solidFill>
                <a:ea typeface="Calibri"/>
                <a:cs typeface="Arial"/>
              </a:rPr>
              <a:t> of </a:t>
            </a:r>
            <a:r>
              <a:rPr lang="sr-Latn-RS" sz="900" kern="1200" spc="-20" dirty="0" err="1">
                <a:solidFill>
                  <a:srgbClr val="7030A0"/>
                </a:solidFill>
                <a:ea typeface="Calibri"/>
                <a:cs typeface="Arial"/>
              </a:rPr>
              <a:t>Acinetobacter</a:t>
            </a:r>
            <a:r>
              <a:rPr lang="sr-Latn-RS" sz="900" kern="1200" spc="-20" dirty="0">
                <a:solidFill>
                  <a:srgbClr val="7030A0"/>
                </a:solidFill>
                <a:ea typeface="Calibri"/>
                <a:cs typeface="Arial"/>
              </a:rPr>
              <a:t> </a:t>
            </a:r>
            <a:r>
              <a:rPr lang="sr-Latn-RS" sz="900" kern="1200" spc="-20" dirty="0" err="1">
                <a:solidFill>
                  <a:srgbClr val="7030A0"/>
                </a:solidFill>
                <a:ea typeface="Calibri"/>
                <a:cs typeface="Arial"/>
              </a:rPr>
              <a:t>baumannii</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and</a:t>
            </a:r>
            <a:r>
              <a:rPr lang="sr-Latn-RS" sz="900" i="0" kern="1200" spc="-20" dirty="0">
                <a:solidFill>
                  <a:srgbClr val="7030A0"/>
                </a:solidFill>
                <a:ea typeface="Calibri"/>
                <a:cs typeface="Arial"/>
              </a:rPr>
              <a:t> </a:t>
            </a:r>
            <a:r>
              <a:rPr lang="sr-Latn-RS" sz="900" kern="1200" spc="-20" dirty="0">
                <a:solidFill>
                  <a:srgbClr val="7030A0"/>
                </a:solidFill>
                <a:ea typeface="Calibri"/>
                <a:cs typeface="Arial"/>
              </a:rPr>
              <a:t>Pseudomonas aeruginosa</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Microbial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Pathogenesis</a:t>
            </a:r>
            <a:r>
              <a:rPr lang="sr-Latn-RS" sz="900" i="0" kern="1200" spc="-20" dirty="0">
                <a:solidFill>
                  <a:srgbClr val="7030A0"/>
                </a:solidFill>
                <a:ea typeface="Calibri"/>
                <a:cs typeface="Arial"/>
              </a:rPr>
              <a:t> 2019; 131:186-196.</a:t>
            </a:r>
          </a:p>
          <a:p>
            <a:pPr marL="182563" indent="-182563" algn="l">
              <a:lnSpc>
                <a:spcPct val="115000"/>
              </a:lnSpc>
            </a:pPr>
            <a:r>
              <a:rPr lang="sr-Latn-RS" sz="900" i="0" kern="1200" dirty="0">
                <a:solidFill>
                  <a:srgbClr val="003300"/>
                </a:solidFill>
                <a:ea typeface="Calibri"/>
                <a:cs typeface="Arial"/>
              </a:rPr>
              <a:t>Božić DD, Milenković MT, Ivković BM, </a:t>
            </a:r>
            <a:r>
              <a:rPr lang="sr-Latn-RS" sz="900" i="0" kern="1200" dirty="0" err="1">
                <a:solidFill>
                  <a:srgbClr val="003300"/>
                </a:solidFill>
                <a:ea typeface="Calibri"/>
                <a:cs typeface="Arial"/>
              </a:rPr>
              <a:t>Larsen</a:t>
            </a:r>
            <a:r>
              <a:rPr lang="sr-Latn-RS" sz="900" i="0" kern="1200" dirty="0">
                <a:solidFill>
                  <a:srgbClr val="003300"/>
                </a:solidFill>
                <a:ea typeface="Calibri"/>
                <a:cs typeface="Arial"/>
              </a:rPr>
              <a:t> AR, Ćirković IB. Inhibitory effect of newly-synthesized chalcones on hemolytic activity of methicillin-resistant </a:t>
            </a:r>
            <a:r>
              <a:rPr lang="sr-Latn-RS" sz="900" kern="1200" dirty="0">
                <a:solidFill>
                  <a:srgbClr val="003300"/>
                </a:solidFill>
                <a:ea typeface="Calibri"/>
                <a:cs typeface="Arial"/>
              </a:rPr>
              <a:t>Staphylococcus aureus</a:t>
            </a:r>
            <a:r>
              <a:rPr lang="sr-Latn-RS" sz="900" i="0" kern="1200" dirty="0">
                <a:solidFill>
                  <a:srgbClr val="003300"/>
                </a:solidFill>
                <a:ea typeface="Calibri"/>
                <a:cs typeface="Arial"/>
              </a:rPr>
              <a:t>. Polish Journal of Microbiology 2015; 64 (4): 379-382.</a:t>
            </a:r>
          </a:p>
          <a:p>
            <a:pPr marL="182563" indent="-182563" algn="l">
              <a:lnSpc>
                <a:spcPct val="115000"/>
              </a:lnSpc>
            </a:pPr>
            <a:r>
              <a:rPr lang="sr-Latn-RS" sz="900" i="0" kern="1200" dirty="0" err="1">
                <a:solidFill>
                  <a:srgbClr val="7030A0"/>
                </a:solidFill>
                <a:ea typeface="Calibri"/>
                <a:cs typeface="Arial"/>
              </a:rPr>
              <a:t>Miljkovic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Jovanovic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O'Connor</a:t>
            </a:r>
            <a:r>
              <a:rPr lang="sr-Latn-RS" sz="900" i="0" kern="1200" dirty="0">
                <a:solidFill>
                  <a:srgbClr val="7030A0"/>
                </a:solidFill>
                <a:ea typeface="Calibri"/>
                <a:cs typeface="Arial"/>
              </a:rPr>
              <a:t> PM, </a:t>
            </a:r>
            <a:r>
              <a:rPr lang="sr-Latn-RS" sz="900" i="0" kern="1200" dirty="0" err="1">
                <a:solidFill>
                  <a:srgbClr val="7030A0"/>
                </a:solidFill>
                <a:ea typeface="Calibri"/>
                <a:cs typeface="Arial"/>
              </a:rPr>
              <a:t>Mirkovic</a:t>
            </a:r>
            <a:r>
              <a:rPr lang="sr-Latn-RS" sz="900" i="0" kern="1200" dirty="0">
                <a:solidFill>
                  <a:srgbClr val="7030A0"/>
                </a:solidFill>
                <a:ea typeface="Calibri"/>
                <a:cs typeface="Arial"/>
              </a:rPr>
              <a:t> N, </a:t>
            </a:r>
            <a:r>
              <a:rPr lang="sr-Latn-RS" sz="900" i="0" kern="1200" dirty="0" err="1">
                <a:solidFill>
                  <a:srgbClr val="7030A0"/>
                </a:solidFill>
                <a:ea typeface="Calibri"/>
                <a:cs typeface="Arial"/>
              </a:rPr>
              <a:t>Jovcic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Filipic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Dinic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Studholme</a:t>
            </a:r>
            <a:r>
              <a:rPr lang="sr-Latn-RS" sz="900" i="0" kern="1200" dirty="0">
                <a:solidFill>
                  <a:srgbClr val="7030A0"/>
                </a:solidFill>
                <a:ea typeface="Calibri"/>
                <a:cs typeface="Arial"/>
              </a:rPr>
              <a:t> DJ, </a:t>
            </a:r>
            <a:r>
              <a:rPr lang="sr-Latn-RS" sz="900" i="0" kern="1200" dirty="0" err="1">
                <a:solidFill>
                  <a:srgbClr val="7030A0"/>
                </a:solidFill>
                <a:ea typeface="Calibri"/>
                <a:cs typeface="Arial"/>
              </a:rPr>
              <a:t>Fira</a:t>
            </a:r>
            <a:r>
              <a:rPr lang="sr-Latn-RS" sz="900" i="0" kern="1200" dirty="0">
                <a:solidFill>
                  <a:srgbClr val="7030A0"/>
                </a:solidFill>
                <a:ea typeface="Calibri"/>
                <a:cs typeface="Arial"/>
              </a:rPr>
              <a:t> D, </a:t>
            </a:r>
            <a:r>
              <a:rPr lang="sr-Latn-RS" sz="900" i="0" kern="1200" dirty="0" err="1">
                <a:solidFill>
                  <a:srgbClr val="7030A0"/>
                </a:solidFill>
                <a:ea typeface="Calibri"/>
                <a:cs typeface="Arial"/>
              </a:rPr>
              <a:t>Cotter</a:t>
            </a:r>
            <a:r>
              <a:rPr lang="sr-Latn-RS" sz="900" i="0" kern="1200" dirty="0">
                <a:solidFill>
                  <a:srgbClr val="7030A0"/>
                </a:solidFill>
                <a:ea typeface="Calibri"/>
                <a:cs typeface="Arial"/>
              </a:rPr>
              <a:t> PD, </a:t>
            </a:r>
            <a:r>
              <a:rPr lang="sr-Latn-RS" sz="900" i="0" kern="1200" dirty="0" err="1">
                <a:solidFill>
                  <a:srgbClr val="7030A0"/>
                </a:solidFill>
                <a:ea typeface="Calibri"/>
                <a:cs typeface="Arial"/>
              </a:rPr>
              <a:t>Kojic</a:t>
            </a:r>
            <a:r>
              <a:rPr lang="sr-Latn-RS" sz="900" i="0" kern="1200" dirty="0">
                <a:solidFill>
                  <a:srgbClr val="7030A0"/>
                </a:solidFill>
                <a:ea typeface="Calibri"/>
                <a:cs typeface="Arial"/>
              </a:rPr>
              <a:t> M. </a:t>
            </a:r>
            <a:r>
              <a:rPr lang="sr-Latn-RS" sz="900" kern="1200" dirty="0" err="1">
                <a:solidFill>
                  <a:srgbClr val="7030A0"/>
                </a:solidFill>
                <a:ea typeface="Calibri"/>
                <a:cs typeface="Arial"/>
              </a:rPr>
              <a:t>Brevibacillus</a:t>
            </a:r>
            <a:r>
              <a:rPr lang="sr-Latn-RS" sz="900" kern="1200" dirty="0">
                <a:solidFill>
                  <a:srgbClr val="7030A0"/>
                </a:solidFill>
                <a:ea typeface="Calibri"/>
                <a:cs typeface="Arial"/>
              </a:rPr>
              <a:t> </a:t>
            </a:r>
            <a:r>
              <a:rPr lang="sr-Latn-RS" sz="900" kern="1200" dirty="0" err="1">
                <a:solidFill>
                  <a:srgbClr val="7030A0"/>
                </a:solidFill>
                <a:ea typeface="Calibri"/>
                <a:cs typeface="Arial"/>
              </a:rPr>
              <a:t>laterosporus</a:t>
            </a:r>
            <a:r>
              <a:rPr lang="sr-Latn-RS" sz="900" kern="1200" dirty="0">
                <a:solidFill>
                  <a:srgbClr val="7030A0"/>
                </a:solidFill>
                <a:ea typeface="Calibri"/>
                <a:cs typeface="Arial"/>
              </a:rPr>
              <a:t> </a:t>
            </a:r>
            <a:r>
              <a:rPr lang="sr-Latn-RS" sz="900" i="0" kern="1200" dirty="0" err="1">
                <a:solidFill>
                  <a:srgbClr val="7030A0"/>
                </a:solidFill>
                <a:ea typeface="Calibri"/>
                <a:cs typeface="Arial"/>
              </a:rPr>
              <a:t>strains</a:t>
            </a:r>
            <a:r>
              <a:rPr lang="sr-Latn-RS" sz="900" i="0" kern="1200" dirty="0">
                <a:solidFill>
                  <a:srgbClr val="7030A0"/>
                </a:solidFill>
                <a:ea typeface="Calibri"/>
                <a:cs typeface="Arial"/>
              </a:rPr>
              <a:t> BGSP7, BGSP9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BGSP11 </a:t>
            </a:r>
            <a:r>
              <a:rPr lang="sr-Latn-RS" sz="900" i="0" kern="1200" dirty="0" err="1">
                <a:solidFill>
                  <a:srgbClr val="7030A0"/>
                </a:solidFill>
                <a:ea typeface="Calibri"/>
                <a:cs typeface="Arial"/>
              </a:rPr>
              <a:t>isolated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from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silage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produce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broad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spectrum</a:t>
            </a:r>
            <a:r>
              <a:rPr lang="sr-Latn-RS" sz="900" i="0" kern="1200" dirty="0">
                <a:solidFill>
                  <a:srgbClr val="7030A0"/>
                </a:solidFill>
                <a:ea typeface="Calibri"/>
                <a:cs typeface="Arial"/>
              </a:rPr>
              <a:t> multi-</a:t>
            </a:r>
            <a:r>
              <a:rPr lang="sr-Latn-RS" sz="900" i="0" kern="1200" dirty="0" err="1">
                <a:solidFill>
                  <a:srgbClr val="7030A0"/>
                </a:solidFill>
                <a:ea typeface="Calibri"/>
                <a:cs typeface="Arial"/>
              </a:rPr>
              <a:t>antimicrobials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PLoS</a:t>
            </a:r>
            <a:r>
              <a:rPr lang="sr-Latn-RS" sz="900" i="0" kern="1200" dirty="0">
                <a:solidFill>
                  <a:srgbClr val="7030A0"/>
                </a:solidFill>
                <a:ea typeface="Calibri"/>
                <a:cs typeface="Arial"/>
              </a:rPr>
              <a:t> One. 2019 </a:t>
            </a:r>
            <a:r>
              <a:rPr lang="sr-Latn-RS" sz="900" i="0" kern="1200" dirty="0" err="1">
                <a:solidFill>
                  <a:srgbClr val="7030A0"/>
                </a:solidFill>
                <a:ea typeface="Calibri"/>
                <a:cs typeface="Arial"/>
              </a:rPr>
              <a:t>May</a:t>
            </a:r>
            <a:r>
              <a:rPr lang="sr-Latn-RS" sz="900" i="0" kern="1200" dirty="0">
                <a:solidFill>
                  <a:srgbClr val="7030A0"/>
                </a:solidFill>
                <a:ea typeface="Calibri"/>
                <a:cs typeface="Arial"/>
              </a:rPr>
              <a:t> 10;14(5):e0216773. </a:t>
            </a:r>
            <a:r>
              <a:rPr lang="sr-Latn-RS" sz="900" i="0" kern="1200" dirty="0" err="1">
                <a:solidFill>
                  <a:srgbClr val="7030A0"/>
                </a:solidFill>
                <a:ea typeface="Calibri"/>
                <a:cs typeface="Arial"/>
              </a:rPr>
              <a:t>doi</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10.1371/journal.pone.0216773</a:t>
            </a:r>
            <a:r>
              <a:rPr lang="sr-Latn-RS" sz="900" i="0" kern="1200" dirty="0">
                <a:solidFill>
                  <a:srgbClr val="7030A0"/>
                </a:solidFill>
                <a:ea typeface="Calibri"/>
                <a:cs typeface="Arial"/>
              </a:rPr>
              <a:t>. PMID: 31075157; PMCID: PMC6510442.</a:t>
            </a:r>
          </a:p>
          <a:p>
            <a:pPr marL="182563" indent="-182563" algn="l">
              <a:lnSpc>
                <a:spcPct val="115000"/>
              </a:lnSpc>
            </a:pPr>
            <a:r>
              <a:rPr lang="sr-Latn-RS" sz="900" i="0" kern="1200" dirty="0">
                <a:solidFill>
                  <a:srgbClr val="003300"/>
                </a:solidFill>
                <a:ea typeface="Calibri"/>
                <a:cs typeface="Arial"/>
              </a:rPr>
              <a:t>Lukić J, </a:t>
            </a:r>
            <a:r>
              <a:rPr lang="sr-Latn-RS" sz="900" i="0" kern="1200" dirty="0" err="1">
                <a:solidFill>
                  <a:srgbClr val="003300"/>
                </a:solidFill>
                <a:ea typeface="Calibri"/>
                <a:cs typeface="Arial"/>
              </a:rPr>
              <a:t>Strahinić</a:t>
            </a:r>
            <a:r>
              <a:rPr lang="sr-Latn-RS" sz="900" i="0" kern="1200" dirty="0">
                <a:solidFill>
                  <a:srgbClr val="003300"/>
                </a:solidFill>
                <a:ea typeface="Calibri"/>
                <a:cs typeface="Arial"/>
              </a:rPr>
              <a:t> I, </a:t>
            </a:r>
            <a:r>
              <a:rPr lang="sr-Latn-RS" sz="900" i="0" kern="1200" dirty="0" err="1">
                <a:solidFill>
                  <a:srgbClr val="003300"/>
                </a:solidFill>
                <a:ea typeface="Calibri"/>
                <a:cs typeface="Arial"/>
              </a:rPr>
              <a:t>Jovčić</a:t>
            </a:r>
            <a:r>
              <a:rPr lang="sr-Latn-RS" sz="900" i="0" kern="1200" dirty="0">
                <a:solidFill>
                  <a:srgbClr val="003300"/>
                </a:solidFill>
                <a:ea typeface="Calibri"/>
                <a:cs typeface="Arial"/>
              </a:rPr>
              <a:t> B, </a:t>
            </a:r>
            <a:r>
              <a:rPr lang="sr-Latn-RS" sz="900" i="0" kern="1200" dirty="0" err="1">
                <a:solidFill>
                  <a:srgbClr val="003300"/>
                </a:solidFill>
                <a:ea typeface="Calibri"/>
                <a:cs typeface="Arial"/>
              </a:rPr>
              <a:t>Filipić</a:t>
            </a:r>
            <a:r>
              <a:rPr lang="sr-Latn-RS" sz="900" i="0" kern="1200" dirty="0">
                <a:solidFill>
                  <a:srgbClr val="003300"/>
                </a:solidFill>
                <a:ea typeface="Calibri"/>
                <a:cs typeface="Arial"/>
              </a:rPr>
              <a:t> B, </a:t>
            </a:r>
            <a:r>
              <a:rPr lang="sr-Latn-RS" sz="900" i="0" kern="1200" dirty="0" err="1">
                <a:solidFill>
                  <a:srgbClr val="003300"/>
                </a:solidFill>
                <a:ea typeface="Calibri"/>
                <a:cs typeface="Arial"/>
              </a:rPr>
              <a:t>Topisirović</a:t>
            </a:r>
            <a:r>
              <a:rPr lang="sr-Latn-RS" sz="900" i="0" kern="1200" dirty="0">
                <a:solidFill>
                  <a:srgbClr val="003300"/>
                </a:solidFill>
                <a:ea typeface="Calibri"/>
                <a:cs typeface="Arial"/>
              </a:rPr>
              <a:t> L, Kojić M, Begović J. </a:t>
            </a:r>
            <a:r>
              <a:rPr lang="sr-Latn-RS" sz="900" i="0" kern="1200" dirty="0" err="1">
                <a:solidFill>
                  <a:srgbClr val="003300"/>
                </a:solidFill>
                <a:ea typeface="Calibri"/>
                <a:cs typeface="Arial"/>
              </a:rPr>
              <a:t>Different</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roles</a:t>
            </a:r>
            <a:r>
              <a:rPr lang="sr-Latn-RS" sz="900" i="0" kern="1200" dirty="0">
                <a:solidFill>
                  <a:srgbClr val="003300"/>
                </a:solidFill>
                <a:ea typeface="Calibri"/>
                <a:cs typeface="Arial"/>
              </a:rPr>
              <a:t> for </a:t>
            </a:r>
            <a:r>
              <a:rPr lang="sr-Latn-RS" sz="900" i="0" kern="1200" dirty="0" err="1">
                <a:solidFill>
                  <a:srgbClr val="003300"/>
                </a:solidFill>
                <a:ea typeface="Calibri"/>
                <a:cs typeface="Arial"/>
              </a:rPr>
              <a:t>lactococcal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aggregation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factor</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mucin </a:t>
            </a:r>
            <a:r>
              <a:rPr lang="sr-Latn-RS" sz="900" i="0" kern="1200" dirty="0" err="1">
                <a:solidFill>
                  <a:srgbClr val="003300"/>
                </a:solidFill>
                <a:ea typeface="Calibri"/>
                <a:cs typeface="Arial"/>
              </a:rPr>
              <a:t>binding</a:t>
            </a:r>
            <a:r>
              <a:rPr lang="sr-Latn-RS" sz="900" i="0" kern="1200" dirty="0">
                <a:solidFill>
                  <a:srgbClr val="003300"/>
                </a:solidFill>
                <a:ea typeface="Calibri"/>
                <a:cs typeface="Arial"/>
              </a:rPr>
              <a:t> protein in </a:t>
            </a:r>
            <a:r>
              <a:rPr lang="sr-Latn-RS" sz="900" i="0" kern="1200" dirty="0" err="1">
                <a:solidFill>
                  <a:srgbClr val="003300"/>
                </a:solidFill>
                <a:ea typeface="Calibri"/>
                <a:cs typeface="Arial"/>
              </a:rPr>
              <a:t>adhesion</a:t>
            </a:r>
            <a:r>
              <a:rPr lang="sr-Latn-RS" sz="900" i="0" kern="1200" dirty="0">
                <a:solidFill>
                  <a:srgbClr val="003300"/>
                </a:solidFill>
                <a:ea typeface="Calibri"/>
                <a:cs typeface="Arial"/>
              </a:rPr>
              <a:t> to </a:t>
            </a:r>
            <a:r>
              <a:rPr lang="sr-Latn-RS" sz="900" i="0" kern="1200" dirty="0" err="1">
                <a:solidFill>
                  <a:srgbClr val="003300"/>
                </a:solidFill>
                <a:ea typeface="Calibri"/>
                <a:cs typeface="Arial"/>
              </a:rPr>
              <a:t>gastrointestinal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mucosa</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Appl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Environ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Microbiol</a:t>
            </a:r>
            <a:r>
              <a:rPr lang="sr-Latn-RS" sz="900" i="0" kern="1200" dirty="0">
                <a:solidFill>
                  <a:srgbClr val="003300"/>
                </a:solidFill>
                <a:ea typeface="Calibri"/>
                <a:cs typeface="Arial"/>
              </a:rPr>
              <a:t>. 2012 Nov;78(22):7993-8000.</a:t>
            </a: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4224212480"/>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1" y="503125"/>
            <a:ext cx="4119718"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Vladimir Savić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1" y="2967872"/>
            <a:ext cx="4122603" cy="394980"/>
          </a:xfrm>
        </p:spPr>
        <p:txBody>
          <a:bodyPr/>
          <a:lstStyle/>
          <a:p>
            <a:r>
              <a:rPr lang="sr-Latn-RS" dirty="0">
                <a:solidFill>
                  <a:srgbClr val="7030A0"/>
                </a:solidFill>
              </a:rPr>
              <a:t>Organska hemija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41481301"/>
              </p:ext>
            </p:extLst>
          </p:nvPr>
        </p:nvGraphicFramePr>
        <p:xfrm>
          <a:off x="932081" y="3514994"/>
          <a:ext cx="6299990" cy="7022592"/>
        </p:xfrm>
        <a:graphic>
          <a:graphicData uri="http://schemas.openxmlformats.org/drawingml/2006/table">
            <a:tbl>
              <a:tblPr firstRow="1" firstCol="1" bandRow="1">
                <a:tableStyleId>{5940675A-B579-460E-94D1-54222C63F5DA}</a:tableStyleId>
              </a:tblPr>
              <a:tblGrid>
                <a:gridCol w="1358660">
                  <a:extLst>
                    <a:ext uri="{9D8B030D-6E8A-4147-A177-3AD203B41FA5}">
                      <a16:colId xmlns:a16="http://schemas.microsoft.com/office/drawing/2014/main" xmlns="" val="20000"/>
                    </a:ext>
                  </a:extLst>
                </a:gridCol>
                <a:gridCol w="4941330">
                  <a:extLst>
                    <a:ext uri="{9D8B030D-6E8A-4147-A177-3AD203B41FA5}">
                      <a16:colId xmlns:a16="http://schemas.microsoft.com/office/drawing/2014/main" xmlns="" val="20001"/>
                    </a:ext>
                  </a:extLst>
                </a:gridCol>
              </a:tblGrid>
              <a:tr h="233644">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Nove sintetske metodologije i njihova primena u sintezi </a:t>
                      </a:r>
                      <a:br>
                        <a:rPr lang="sr-Latn-RS" sz="1200" kern="1200" dirty="0">
                          <a:solidFill>
                            <a:srgbClr val="7030A0"/>
                          </a:solidFill>
                          <a:effectLst/>
                          <a:latin typeface="Gill Sans Light (Body)"/>
                        </a:rPr>
                      </a:br>
                      <a:r>
                        <a:rPr lang="sr-Latn-RS" sz="1200" kern="1200" dirty="0">
                          <a:solidFill>
                            <a:srgbClr val="7030A0"/>
                          </a:solidFill>
                          <a:effectLst/>
                          <a:latin typeface="Gill Sans Light (Body)"/>
                        </a:rPr>
                        <a:t>prirodnih i biološko aktivnih jedinjenja</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520722">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Vladimir Savić, redovni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Milena </a:t>
                      </a:r>
                      <a:r>
                        <a:rPr lang="sr-Latn-RS" sz="1200" kern="1200" dirty="0">
                          <a:solidFill>
                            <a:srgbClr val="003300"/>
                          </a:solidFill>
                          <a:effectLst/>
                          <a:latin typeface="Gill Sans Light (Body)"/>
                        </a:rPr>
                        <a:t>Simić, </a:t>
                      </a:r>
                      <a:r>
                        <a:rPr lang="sr-Latn-RS" sz="1200" kern="1200" dirty="0" smtClean="0">
                          <a:solidFill>
                            <a:srgbClr val="003300"/>
                          </a:solidFill>
                          <a:effectLst/>
                          <a:latin typeface="Gill Sans Light (Body)"/>
                        </a:rPr>
                        <a:t>vanredni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Miloš </a:t>
                      </a:r>
                      <a:r>
                        <a:rPr lang="sr-Latn-RS" sz="1200" kern="1200" dirty="0">
                          <a:solidFill>
                            <a:srgbClr val="003300"/>
                          </a:solidFill>
                          <a:effectLst/>
                          <a:latin typeface="Gill Sans Light (Body)"/>
                        </a:rPr>
                        <a:t>Petković, </a:t>
                      </a:r>
                      <a:r>
                        <a:rPr lang="sr-Latn-RS" sz="1200" kern="1200" dirty="0" smtClean="0">
                          <a:solidFill>
                            <a:srgbClr val="003300"/>
                          </a:solidFill>
                          <a:effectLst/>
                          <a:latin typeface="Gill Sans Light (Body)"/>
                        </a:rPr>
                        <a:t>vanredni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Gordana </a:t>
                      </a:r>
                      <a:r>
                        <a:rPr lang="sr-Latn-RS" sz="1200" kern="1200" dirty="0">
                          <a:solidFill>
                            <a:srgbClr val="003300"/>
                          </a:solidFill>
                          <a:effectLst/>
                          <a:latin typeface="Gill Sans Light (Body)"/>
                        </a:rPr>
                        <a:t>Tasić, </a:t>
                      </a:r>
                      <a:r>
                        <a:rPr lang="sr-Latn-RS" sz="1200" kern="1200" dirty="0" smtClean="0">
                          <a:solidFill>
                            <a:srgbClr val="003300"/>
                          </a:solidFill>
                          <a:effectLst/>
                          <a:latin typeface="Gill Sans Light (Body)"/>
                        </a:rPr>
                        <a:t>docent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Miloš </a:t>
                      </a:r>
                      <a:r>
                        <a:rPr lang="sr-Latn-RS" sz="1200" kern="1200" dirty="0">
                          <a:solidFill>
                            <a:srgbClr val="003300"/>
                          </a:solidFill>
                          <a:effectLst/>
                          <a:latin typeface="Gill Sans Light (Body)"/>
                        </a:rPr>
                        <a:t>Jovanović, </a:t>
                      </a:r>
                      <a:r>
                        <a:rPr lang="sr-Latn-RS" sz="1200" kern="1200" dirty="0" smtClean="0">
                          <a:solidFill>
                            <a:srgbClr val="003300"/>
                          </a:solidFill>
                          <a:effectLst/>
                          <a:latin typeface="Gill Sans Light (Body)"/>
                        </a:rPr>
                        <a:t>asistent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Predrag </a:t>
                      </a:r>
                      <a:r>
                        <a:rPr lang="sr-Latn-RS" sz="1200" kern="1200" dirty="0">
                          <a:solidFill>
                            <a:srgbClr val="003300"/>
                          </a:solidFill>
                          <a:effectLst/>
                          <a:latin typeface="Gill Sans Light (Body)"/>
                        </a:rPr>
                        <a:t>Jovanović, </a:t>
                      </a:r>
                      <a:r>
                        <a:rPr lang="sr-Latn-RS" sz="1200" kern="1200" dirty="0" smtClean="0">
                          <a:solidFill>
                            <a:srgbClr val="003300"/>
                          </a:solidFill>
                          <a:effectLst/>
                          <a:latin typeface="Gill Sans Light (Body)"/>
                        </a:rPr>
                        <a:t>docent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Zorana </a:t>
                      </a:r>
                      <a:r>
                        <a:rPr lang="sr-Latn-RS" sz="1200" kern="1200" dirty="0">
                          <a:solidFill>
                            <a:srgbClr val="003300"/>
                          </a:solidFill>
                          <a:effectLst/>
                          <a:latin typeface="Gill Sans Light (Body)"/>
                        </a:rPr>
                        <a:t>Tokić Vujošević, </a:t>
                      </a:r>
                      <a:r>
                        <a:rPr lang="sr-Latn-RS" sz="1200" kern="1200" dirty="0" smtClean="0">
                          <a:solidFill>
                            <a:srgbClr val="003300"/>
                          </a:solidFill>
                          <a:effectLst/>
                          <a:latin typeface="Gill Sans Light (Body)"/>
                        </a:rPr>
                        <a:t>vanredni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Mag. </a:t>
                      </a:r>
                      <a:r>
                        <a:rPr lang="sr-Latn-RS" sz="1200" kern="1200" dirty="0" err="1" smtClean="0">
                          <a:solidFill>
                            <a:srgbClr val="003300"/>
                          </a:solidFill>
                          <a:effectLst/>
                          <a:latin typeface="Gill Sans Light (Body)"/>
                        </a:rPr>
                        <a:t>Farm</a:t>
                      </a:r>
                      <a:r>
                        <a:rPr lang="sr-Latn-RS" sz="1200" kern="1200" dirty="0" smtClean="0">
                          <a:solidFill>
                            <a:srgbClr val="003300"/>
                          </a:solidFill>
                          <a:effectLst/>
                          <a:latin typeface="Gill Sans Light (Body)"/>
                        </a:rPr>
                        <a:t>. Mladen </a:t>
                      </a:r>
                      <a:r>
                        <a:rPr lang="sr-Latn-RS" sz="1200" kern="1200" dirty="0">
                          <a:solidFill>
                            <a:srgbClr val="003300"/>
                          </a:solidFill>
                          <a:effectLst/>
                          <a:latin typeface="Gill Sans Light (Body)"/>
                        </a:rPr>
                        <a:t>Koravović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63392">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a:solidFill>
                            <a:srgbClr val="7030A0"/>
                          </a:solidFill>
                          <a:effectLst/>
                          <a:latin typeface="Gill Sans Light (Body)"/>
                        </a:rPr>
                        <a:t>Bruker Avance 400 (400 MHz NMR)</a:t>
                      </a:r>
                    </a:p>
                    <a:p>
                      <a:pPr algn="l">
                        <a:spcAft>
                          <a:spcPts val="0"/>
                        </a:spcAft>
                      </a:pPr>
                      <a:r>
                        <a:rPr lang="sr-Latn-RS" sz="1200" kern="1200" dirty="0">
                          <a:solidFill>
                            <a:srgbClr val="7030A0"/>
                          </a:solidFill>
                          <a:effectLst/>
                          <a:latin typeface="Gill Sans Light (Body)"/>
                        </a:rPr>
                        <a:t>Synthetic organic chemistry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6208">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a:solidFill>
                            <a:srgbClr val="003300"/>
                          </a:solidFill>
                          <a:latin typeface="Gill Sans Light (Body)"/>
                        </a:rPr>
                        <a:t>Design and synthesis of Hsp90 PROTAC degraders as potential anticancer agents (</a:t>
                      </a:r>
                      <a:r>
                        <a:rPr lang="en-US" sz="1200" b="0" dirty="0" err="1">
                          <a:solidFill>
                            <a:srgbClr val="003300"/>
                          </a:solidFill>
                          <a:latin typeface="Gill Sans Light (Body)"/>
                        </a:rPr>
                        <a:t>StJude</a:t>
                      </a:r>
                      <a:r>
                        <a:rPr lang="en-US" sz="1200" b="0" dirty="0">
                          <a:solidFill>
                            <a:srgbClr val="003300"/>
                          </a:solidFill>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200" b="0" dirty="0">
                          <a:solidFill>
                            <a:srgbClr val="003300"/>
                          </a:solidFill>
                          <a:latin typeface="Gill Sans Light (Body)"/>
                        </a:rPr>
                        <a:t>Next generation DNA encoded libraries platform (</a:t>
                      </a:r>
                      <a:r>
                        <a:rPr lang="en-US" sz="1200" b="0" dirty="0" err="1">
                          <a:solidFill>
                            <a:srgbClr val="003300"/>
                          </a:solidFill>
                          <a:latin typeface="Gill Sans Light (Body)"/>
                        </a:rPr>
                        <a:t>Totient</a:t>
                      </a:r>
                      <a:r>
                        <a:rPr lang="en-US" sz="1200" b="0" dirty="0">
                          <a:solidFill>
                            <a:srgbClr val="003300"/>
                          </a:solidFill>
                          <a:latin typeface="Gill Sans Light (Body)"/>
                        </a:rPr>
                        <a: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19086">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a:solidFill>
                            <a:srgbClr val="7030A0"/>
                          </a:solidFill>
                          <a:effectLst/>
                          <a:latin typeface="Gill Sans Light (Body)"/>
                        </a:rPr>
                        <a:t>St Jude Children Research Hospital, Memphis, USA</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a:solidFill>
                            <a:srgbClr val="7030A0"/>
                          </a:solidFill>
                          <a:effectLst/>
                          <a:latin typeface="Gill Sans Light (Body)"/>
                        </a:rPr>
                        <a:t>Totient</a:t>
                      </a:r>
                      <a:r>
                        <a:rPr lang="en-US" sz="1200" kern="1200" dirty="0">
                          <a:solidFill>
                            <a:srgbClr val="7030A0"/>
                          </a:solidFill>
                          <a:effectLst/>
                          <a:latin typeface="Gill Sans Light (Body)"/>
                        </a:rPr>
                        <a:t>, Beograd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62148">
                <a:tc>
                  <a:txBody>
                    <a:bodyPr/>
                    <a:lstStyle/>
                    <a:p>
                      <a:pPr algn="l">
                        <a:spcAft>
                          <a:spcPts val="0"/>
                        </a:spcAft>
                      </a:pPr>
                      <a:r>
                        <a:rPr lang="en-US" sz="1200" dirty="0" err="1">
                          <a:solidFill>
                            <a:srgbClr val="003300"/>
                          </a:solidFill>
                          <a:effectLst/>
                          <a:latin typeface="Gill Sans Light (Body)"/>
                          <a:ea typeface="Times New Roman"/>
                          <a:cs typeface="Times New Roman"/>
                        </a:rPr>
                        <a:t>Odabrane</a:t>
                      </a:r>
                      <a:r>
                        <a:rPr lang="en-US" sz="1200" dirty="0">
                          <a:solidFill>
                            <a:srgbClr val="003300"/>
                          </a:solidFill>
                          <a:effectLst/>
                          <a:latin typeface="Gill Sans Light (Body)"/>
                          <a:ea typeface="Times New Roman"/>
                          <a:cs typeface="Times New Roman"/>
                        </a:rPr>
                        <a:t> </a:t>
                      </a:r>
                      <a:r>
                        <a:rPr lang="en-US" sz="1200" dirty="0" err="1">
                          <a:solidFill>
                            <a:srgbClr val="003300"/>
                          </a:solidFill>
                          <a:effectLst/>
                          <a:latin typeface="Gill Sans Light (Body)"/>
                          <a:ea typeface="Times New Roman"/>
                          <a:cs typeface="Times New Roman"/>
                        </a:rPr>
                        <a:t>publikacije</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lgn="l">
                        <a:spcAft>
                          <a:spcPts val="0"/>
                        </a:spcAft>
                      </a:pPr>
                      <a:r>
                        <a:rPr lang="sr-Latn-RS" sz="1200" i="0" dirty="0">
                          <a:solidFill>
                            <a:srgbClr val="003300"/>
                          </a:solidFill>
                          <a:latin typeface="Gill Sans Light (Body)"/>
                          <a:sym typeface="Gill Sans"/>
                        </a:rPr>
                        <a:t>Cyclative Cascades of Allenamides Derived from Amino Acids: Synthesis of Annulated Indoxyl Derivatives; Milos Petkovic, Veselin Nasufovic, Dimitrije Djukanovic, Zorana Tokic Vujosevic, Milka Jadranin, Radomir Matovic, Vladimir Savic; Eur. J. Org. Chem. 2016, 1279–1282</a:t>
                      </a:r>
                    </a:p>
                    <a:p>
                      <a:pPr marL="177800" indent="-177800" algn="l">
                        <a:spcAft>
                          <a:spcPts val="0"/>
                        </a:spcAft>
                      </a:pPr>
                      <a:r>
                        <a:rPr lang="sr-Latn-RS" sz="1200" i="0" dirty="0">
                          <a:solidFill>
                            <a:srgbClr val="5A2781"/>
                          </a:solidFill>
                          <a:latin typeface="Gill Sans Light (Body)"/>
                          <a:sym typeface="Gill Sans"/>
                        </a:rPr>
                        <a:t>Stereocontrolled Synthesis of Highly Substituted trans </a:t>
                      </a:r>
                      <a:r>
                        <a:rPr lang="el-GR" sz="1200" i="0" dirty="0">
                          <a:solidFill>
                            <a:srgbClr val="5A2781"/>
                          </a:solidFill>
                          <a:latin typeface="Gill Sans Light (Body)"/>
                          <a:sym typeface="Gill Sans"/>
                        </a:rPr>
                        <a:t>α,β‐</a:t>
                      </a:r>
                      <a:r>
                        <a:rPr lang="sr-Latn-RS" sz="1200" i="0" dirty="0">
                          <a:solidFill>
                            <a:srgbClr val="5A2781"/>
                          </a:solidFill>
                          <a:latin typeface="Gill Sans Light (Body)"/>
                          <a:sym typeface="Gill Sans"/>
                        </a:rPr>
                        <a:t>Unsaturated Ketones with Potent Anticancer Properties from Glycals; Predrag Jovanovic, Milos Petkovic, Milena Simic, Milos Jovanovic, Gordana Tasic, Marija Djordjic Crnogorac, Zeljko Zizak, Vladimir Savic; Eur. J. Org. Chem. 2019, 4701–4709</a:t>
                      </a:r>
                    </a:p>
                    <a:p>
                      <a:pPr marL="177800" indent="-177800" algn="l">
                        <a:spcAft>
                          <a:spcPts val="0"/>
                        </a:spcAft>
                      </a:pPr>
                      <a:r>
                        <a:rPr lang="sr-Latn-RS" sz="1200" i="0" dirty="0">
                          <a:solidFill>
                            <a:srgbClr val="003300"/>
                          </a:solidFill>
                          <a:latin typeface="Gill Sans Light (Body)"/>
                          <a:sym typeface="Gill Sans"/>
                        </a:rPr>
                        <a:t>Proline Derived Bicyclic Derivatives through Metal Catalysed Cyclisations of Allenes: Synthesis of Longamide B, Stylisine D and their </a:t>
                      </a:r>
                      <a:r>
                        <a:rPr lang="sr-Latn-RS" sz="1200" i="0" dirty="0" smtClean="0">
                          <a:solidFill>
                            <a:srgbClr val="003300"/>
                          </a:solidFill>
                          <a:latin typeface="Gill Sans Light (Body)"/>
                          <a:sym typeface="Gill Sans"/>
                        </a:rPr>
                        <a:t>Derivatives</a:t>
                      </a:r>
                      <a:r>
                        <a:rPr lang="sr-Latn-RS" sz="1200" i="0" baseline="0" dirty="0" smtClean="0">
                          <a:solidFill>
                            <a:srgbClr val="003300"/>
                          </a:solidFill>
                          <a:latin typeface="Gill Sans Light (Body)"/>
                          <a:sym typeface="Gill Sans"/>
                        </a:rPr>
                        <a:t>; </a:t>
                      </a:r>
                      <a:r>
                        <a:rPr lang="sr-Latn-RS" sz="1200" i="0" dirty="0" smtClean="0">
                          <a:solidFill>
                            <a:srgbClr val="003300"/>
                          </a:solidFill>
                          <a:latin typeface="Gill Sans Light (Body)"/>
                          <a:sym typeface="Gill Sans"/>
                        </a:rPr>
                        <a:t>Milos </a:t>
                      </a:r>
                      <a:r>
                        <a:rPr lang="sr-Latn-RS" sz="1200" i="0" dirty="0">
                          <a:solidFill>
                            <a:srgbClr val="003300"/>
                          </a:solidFill>
                          <a:latin typeface="Gill Sans Light (Body)"/>
                          <a:sym typeface="Gill Sans"/>
                        </a:rPr>
                        <a:t>Jovanovic,Milos Petkovic, Predrag Jovanovic, Milena Simic, Gordana Tasic, Slavica Eric,Vladimir Savic; Eur. J. Org. Chem. 2020, 295–305</a:t>
                      </a:r>
                    </a:p>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617" y="1420912"/>
            <a:ext cx="1060490" cy="1484633"/>
          </a:xfrm>
          <a:prstGeom prst="rect">
            <a:avLst/>
          </a:prstGeom>
          <a:ln w="57150">
            <a:solidFill>
              <a:srgbClr val="ADCD99"/>
            </a:solidFill>
          </a:ln>
        </p:spPr>
      </p:pic>
    </p:spTree>
    <p:extLst>
      <p:ext uri="{BB962C8B-B14F-4D97-AF65-F5344CB8AC3E}">
        <p14:creationId xmlns:p14="http://schemas.microsoft.com/office/powerpoint/2010/main" val="86707477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8701" y="857972"/>
            <a:ext cx="6410409"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Biljana Spremo-Potparević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18701" y="3720812"/>
            <a:ext cx="3505703" cy="394980"/>
          </a:xfrm>
        </p:spPr>
        <p:txBody>
          <a:bodyPr/>
          <a:lstStyle/>
          <a:p>
            <a:r>
              <a:rPr lang="sr-Latn-RS" dirty="0" smtClean="0">
                <a:solidFill>
                  <a:srgbClr val="7030A0"/>
                </a:solidFill>
              </a:rPr>
              <a:t>PATOBIOLOGIJA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31529846"/>
              </p:ext>
            </p:extLst>
          </p:nvPr>
        </p:nvGraphicFramePr>
        <p:xfrm>
          <a:off x="918701" y="4437090"/>
          <a:ext cx="6195405" cy="5833564"/>
        </p:xfrm>
        <a:graphic>
          <a:graphicData uri="http://schemas.openxmlformats.org/drawingml/2006/table">
            <a:tbl>
              <a:tblPr firstRow="1" firstCol="1" bandRow="1">
                <a:tableStyleId>{5940675A-B579-460E-94D1-54222C63F5DA}</a:tableStyleId>
              </a:tblPr>
              <a:tblGrid>
                <a:gridCol w="1074848">
                  <a:extLst>
                    <a:ext uri="{9D8B030D-6E8A-4147-A177-3AD203B41FA5}">
                      <a16:colId xmlns:a16="http://schemas.microsoft.com/office/drawing/2014/main" xmlns="" val="20000"/>
                    </a:ext>
                  </a:extLst>
                </a:gridCol>
                <a:gridCol w="5120557">
                  <a:extLst>
                    <a:ext uri="{9D8B030D-6E8A-4147-A177-3AD203B41FA5}">
                      <a16:colId xmlns:a16="http://schemas.microsoft.com/office/drawing/2014/main" xmlns="" val="20001"/>
                    </a:ext>
                  </a:extLst>
                </a:gridCol>
              </a:tblGrid>
              <a:tr h="518643">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Evaluacija stepena DNK oštećenja i parametara oksidativnog stresa u izmenjenim fiziološkim uslovima i različitim patološkim stanjima</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00999">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Biljana Spremo-</a:t>
                      </a:r>
                      <a:r>
                        <a:rPr lang="sr-Latn-RS" sz="1200" kern="1200" dirty="0" err="1" smtClean="0">
                          <a:solidFill>
                            <a:srgbClr val="003300"/>
                          </a:solidFill>
                          <a:effectLst/>
                          <a:latin typeface="Gill Sans Light (Body)"/>
                        </a:rPr>
                        <a:t>Potparević</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redovni</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Lada Živković</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vanredni</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Dijana Topalović</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asistent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Marija </a:t>
                      </a:r>
                      <a:r>
                        <a:rPr lang="sr-Latn-RS" sz="1200" kern="1200" dirty="0" err="1" smtClean="0">
                          <a:solidFill>
                            <a:srgbClr val="003300"/>
                          </a:solidFill>
                          <a:effectLst/>
                          <a:latin typeface="Gill Sans Light (Body)"/>
                        </a:rPr>
                        <a:t>Bruić</a:t>
                      </a:r>
                      <a:r>
                        <a:rPr lang="en-US" sz="1200" kern="1200" dirty="0" smtClean="0">
                          <a:solidFill>
                            <a:srgbClr val="003300"/>
                          </a:solidFill>
                          <a:effectLst/>
                          <a:latin typeface="Gill Sans Light (Body)"/>
                        </a:rPr>
                        <a:t>, </a:t>
                      </a:r>
                      <a:r>
                        <a:rPr lang="en-US" sz="1200" kern="1200" dirty="0" err="1" smtClean="0">
                          <a:solidFill>
                            <a:srgbClr val="003300"/>
                          </a:solidFill>
                          <a:effectLst/>
                          <a:latin typeface="Gill Sans Light (Body)"/>
                        </a:rPr>
                        <a:t>istra</a:t>
                      </a:r>
                      <a:r>
                        <a:rPr lang="sr-Latn-RS" sz="1200" kern="1200" dirty="0" err="1" smtClean="0">
                          <a:solidFill>
                            <a:srgbClr val="003300"/>
                          </a:solidFill>
                          <a:effectLst/>
                          <a:latin typeface="Gill Sans Light (Body)"/>
                        </a:rPr>
                        <a:t>živač</a:t>
                      </a:r>
                      <a:r>
                        <a:rPr lang="sr-Latn-RS" sz="1200" kern="1200" baseline="0" dirty="0" smtClean="0">
                          <a:solidFill>
                            <a:srgbClr val="003300"/>
                          </a:solidFill>
                          <a:effectLst/>
                          <a:latin typeface="Gill Sans Light (Body)"/>
                        </a:rPr>
                        <a:t> saradnik</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4858">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a:solidFill>
                            <a:srgbClr val="7030A0"/>
                          </a:solidFill>
                          <a:effectLst/>
                          <a:latin typeface="Gill Sans Light (Body)"/>
                        </a:rPr>
                        <a:t>Laboratorija za rad sa ćelijskim kulturama i aparatura za komet test (horizontalna elektroforeza)</a:t>
                      </a:r>
                    </a:p>
                    <a:p>
                      <a:pPr algn="l">
                        <a:spcAft>
                          <a:spcPts val="0"/>
                        </a:spcAft>
                      </a:pPr>
                      <a:r>
                        <a:rPr lang="sr-Latn-RS" sz="1200" kern="1200" dirty="0">
                          <a:solidFill>
                            <a:srgbClr val="7030A0"/>
                          </a:solidFill>
                          <a:effectLst/>
                          <a:latin typeface="Gill Sans Light (Body)"/>
                        </a:rPr>
                        <a:t>Metoda komet testa za praćenje DNK oštećenja i procene efikasnosti reparacije oštećenja, u različitim vrstama ćelija. </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5218">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62148">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Fakultet Veterinarske Medicine UB;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Institut za Medicinska Istraživaja UB;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Institut za Nuklearne Nauke „Vinča“;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INEP-Zemun;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 PM, Ancona, Italy;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King Abdullah University of Science and Technology, SA;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UTSA-Dept. of Biology, Texas, USA</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62148">
                <a:tc>
                  <a:txBody>
                    <a:bodyPr/>
                    <a:lstStyle/>
                    <a:p>
                      <a:pPr algn="l">
                        <a:spcAft>
                          <a:spcPts val="0"/>
                        </a:spcAft>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1028" name="Picture 4" descr="Dr sc. Biljana Potpar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0839" y="1794764"/>
            <a:ext cx="1506978" cy="1747817"/>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9278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9629" y="1904041"/>
            <a:ext cx="6042004" cy="5278368"/>
          </a:xfrm>
          <a:prstGeom prst="rect">
            <a:avLst/>
          </a:prstGeom>
        </p:spPr>
        <p:txBody>
          <a:bodyPr wrap="square">
            <a:spAutoFit/>
          </a:bodyPr>
          <a:lstStyle/>
          <a:p>
            <a:pPr algn="l">
              <a:spcAft>
                <a:spcPts val="600"/>
              </a:spcAft>
            </a:pPr>
            <a:r>
              <a:rPr lang="sr-Latn-RS" sz="1200" i="0" kern="1200" dirty="0">
                <a:solidFill>
                  <a:srgbClr val="7030A0"/>
                </a:solidFill>
                <a:latin typeface="Gill Sans Light (Body)"/>
                <a:ea typeface="Times New Roman"/>
                <a:cs typeface="Arial"/>
              </a:rPr>
              <a:t>Odabrane publikacije</a:t>
            </a:r>
            <a:endParaRPr lang="sr-Latn-RS" sz="1200" i="0" dirty="0">
              <a:solidFill>
                <a:srgbClr val="7030A0"/>
              </a:solidFill>
              <a:latin typeface="Gill Sans Light (Body)"/>
              <a:sym typeface="Gill Sans"/>
            </a:endParaRPr>
          </a:p>
          <a:p>
            <a:pPr marL="177800" indent="-177800" algn="l">
              <a:spcAft>
                <a:spcPts val="600"/>
              </a:spcAft>
            </a:pPr>
            <a:r>
              <a:rPr lang="sr-Latn-RS" sz="1200" i="0" dirty="0">
                <a:solidFill>
                  <a:srgbClr val="7030A0"/>
                </a:solidFill>
                <a:latin typeface="Gill Sans Light (Body)"/>
                <a:sym typeface="Gill Sans"/>
              </a:rPr>
              <a:t>Antigenotoxic and antioxidant potential of medicinal mushrooms (Immune Assist) against DNA damage induced by free radicals-an </a:t>
            </a:r>
            <a:r>
              <a:rPr lang="sr-Latn-RS" sz="1200" dirty="0">
                <a:solidFill>
                  <a:srgbClr val="7030A0"/>
                </a:solidFill>
                <a:latin typeface="Gill Sans Light (Body)"/>
                <a:sym typeface="Gill Sans"/>
              </a:rPr>
              <a:t>in vitro </a:t>
            </a:r>
            <a:r>
              <a:rPr lang="sr-Latn-RS" sz="1200" i="0" dirty="0">
                <a:solidFill>
                  <a:srgbClr val="7030A0"/>
                </a:solidFill>
                <a:latin typeface="Gill Sans Light (Body)"/>
                <a:sym typeface="Gill Sans"/>
              </a:rPr>
              <a:t>study.</a:t>
            </a:r>
            <a:br>
              <a:rPr lang="sr-Latn-RS" sz="1200" i="0" dirty="0">
                <a:solidFill>
                  <a:srgbClr val="7030A0"/>
                </a:solidFill>
                <a:latin typeface="Gill Sans Light (Body)"/>
                <a:sym typeface="Gill Sans"/>
              </a:rPr>
            </a:br>
            <a:r>
              <a:rPr lang="sr-Latn-RS" sz="1200" i="0" dirty="0">
                <a:solidFill>
                  <a:srgbClr val="7030A0"/>
                </a:solidFill>
                <a:latin typeface="Gill Sans Light (Body)"/>
                <a:sym typeface="Gill Sans"/>
              </a:rPr>
              <a:t>Živković L, Bajić V, Bruić M, Borozan S, Popić K, Topalović D, Santibanez J, Spremo-Potparević B. Mutat Res. 2019 Sep;845:403078. doi: 10.1016/j.mrgentox.2019.06.008. Epub 2019 Aug 1.</a:t>
            </a:r>
          </a:p>
          <a:p>
            <a:pPr marL="177800" indent="-177800" algn="l">
              <a:spcAft>
                <a:spcPts val="600"/>
              </a:spcAft>
            </a:pPr>
            <a:r>
              <a:rPr lang="sr-Latn-RS" sz="1200" i="0" dirty="0">
                <a:solidFill>
                  <a:srgbClr val="003300"/>
                </a:solidFill>
                <a:latin typeface="Gill Sans Light (Body)"/>
                <a:sym typeface="Gill Sans"/>
              </a:rPr>
              <a:t>Dry olive leaf extract attenuates DNA damage induced by estradiol and diethylstilbestrol in human peripheral blood cells </a:t>
            </a:r>
            <a:r>
              <a:rPr lang="sr-Latn-RS" sz="1200" dirty="0">
                <a:solidFill>
                  <a:srgbClr val="003300"/>
                </a:solidFill>
                <a:latin typeface="Gill Sans Light (Body)"/>
                <a:sym typeface="Gill Sans"/>
              </a:rPr>
              <a:t>in vitro</a:t>
            </a:r>
            <a:r>
              <a:rPr lang="sr-Latn-RS" sz="1200" i="0" dirty="0">
                <a:solidFill>
                  <a:srgbClr val="003300"/>
                </a:solidFill>
                <a:latin typeface="Gill Sans Light (Body)"/>
                <a:sym typeface="Gill Sans"/>
              </a:rPr>
              <a:t>.</a:t>
            </a:r>
            <a:br>
              <a:rPr lang="sr-Latn-RS" sz="1200" i="0" dirty="0">
                <a:solidFill>
                  <a:srgbClr val="003300"/>
                </a:solidFill>
                <a:latin typeface="Gill Sans Light (Body)"/>
                <a:sym typeface="Gill Sans"/>
              </a:rPr>
            </a:br>
            <a:r>
              <a:rPr lang="sr-Latn-RS" sz="1200" i="0" dirty="0">
                <a:solidFill>
                  <a:srgbClr val="003300"/>
                </a:solidFill>
                <a:latin typeface="Gill Sans Light (Body)"/>
                <a:sym typeface="Gill Sans"/>
              </a:rPr>
              <a:t>Topalović D, Dekanski D, Spremo-Potparević B, Pirković A, Borozan S, Bajić V, Stojanović D, Giampieri F, Gasparrini M, Živković L. Mutat Res. 2019 Sep;845:402993. doi: 10.1016/j.mrgentox.2018.12.001. Epub 2018 Dec 21.</a:t>
            </a:r>
          </a:p>
          <a:p>
            <a:pPr marL="177800" indent="-177800" algn="l">
              <a:spcAft>
                <a:spcPts val="600"/>
              </a:spcAft>
            </a:pPr>
            <a:r>
              <a:rPr lang="sr-Latn-RS" sz="1200" i="0" dirty="0">
                <a:solidFill>
                  <a:srgbClr val="7030A0"/>
                </a:solidFill>
                <a:latin typeface="Gill Sans Light (Body)"/>
                <a:sym typeface="Gill Sans"/>
              </a:rPr>
              <a:t>The X Files: "The Mystery of X Chromosome Instability in Alzheimer's Disease".</a:t>
            </a:r>
            <a:br>
              <a:rPr lang="sr-Latn-RS" sz="1200" i="0" dirty="0">
                <a:solidFill>
                  <a:srgbClr val="7030A0"/>
                </a:solidFill>
                <a:latin typeface="Gill Sans Light (Body)"/>
                <a:sym typeface="Gill Sans"/>
              </a:rPr>
            </a:br>
            <a:r>
              <a:rPr lang="sr-Latn-RS" sz="1200" i="0" dirty="0">
                <a:solidFill>
                  <a:srgbClr val="7030A0"/>
                </a:solidFill>
                <a:latin typeface="Gill Sans Light (Body)"/>
                <a:sym typeface="Gill Sans"/>
              </a:rPr>
              <a:t>Bajic VP, Essack M, Zivkovic L, Stewart A, Zafirovic S, Bajic VB, Gojobori T, Isenovic E, Spremo-Potparevic B. Front Genet. 2020 Jan 28;10:1368. doi: 10.3389/fgene.2019.01368. eCollection 2019. PMID: 32047510 Free PMC article. Review.</a:t>
            </a:r>
          </a:p>
          <a:p>
            <a:pPr marL="177800" indent="-177800" algn="l">
              <a:spcAft>
                <a:spcPts val="600"/>
              </a:spcAft>
            </a:pPr>
            <a:r>
              <a:rPr lang="sr-Latn-RS" sz="1200" i="0" dirty="0">
                <a:solidFill>
                  <a:srgbClr val="003300"/>
                </a:solidFill>
                <a:latin typeface="Gill Sans Light (Body)"/>
                <a:sym typeface="Gill Sans"/>
              </a:rPr>
              <a:t>Review: cell cycle aberrations and neurodegeneration.</a:t>
            </a:r>
            <a:br>
              <a:rPr lang="sr-Latn-RS" sz="1200" i="0" dirty="0">
                <a:solidFill>
                  <a:srgbClr val="003300"/>
                </a:solidFill>
                <a:latin typeface="Gill Sans Light (Body)"/>
                <a:sym typeface="Gill Sans"/>
              </a:rPr>
            </a:br>
            <a:r>
              <a:rPr lang="sr-Latn-RS" sz="1200" i="0" dirty="0">
                <a:solidFill>
                  <a:srgbClr val="003300"/>
                </a:solidFill>
                <a:latin typeface="Gill Sans Light (Body)"/>
                <a:sym typeface="Gill Sans"/>
              </a:rPr>
              <a:t>Bonda DJ, Bajić VP, Spremo-Potparevic B, Casadesus G, Zhu X, Smith MA, Lee HG. Neuropathol Appl Neurobiol. 2010 Apr;36(2):157-63. doi: 10.1111/j.1365-2990.2010.01064.x. Epub 2010 Jan</a:t>
            </a:r>
          </a:p>
          <a:p>
            <a:pPr marL="177800" indent="-177800" algn="l">
              <a:spcAft>
                <a:spcPts val="600"/>
              </a:spcAft>
            </a:pPr>
            <a:r>
              <a:rPr lang="sr-Latn-RS" sz="1200" i="0" dirty="0">
                <a:solidFill>
                  <a:srgbClr val="7030A0"/>
                </a:solidFill>
                <a:latin typeface="Gill Sans Light (Body)"/>
                <a:sym typeface="Gill Sans"/>
              </a:rPr>
              <a:t>Surface-modified TiO2 nanoparticles with ascorbic acid: Antioxidant properties and efficiency against DNA damage in vitro.</a:t>
            </a:r>
            <a:br>
              <a:rPr lang="sr-Latn-RS" sz="1200" i="0" dirty="0">
                <a:solidFill>
                  <a:srgbClr val="7030A0"/>
                </a:solidFill>
                <a:latin typeface="Gill Sans Light (Body)"/>
                <a:sym typeface="Gill Sans"/>
              </a:rPr>
            </a:br>
            <a:r>
              <a:rPr lang="sr-Latn-RS" sz="1200" i="0" dirty="0">
                <a:solidFill>
                  <a:srgbClr val="7030A0"/>
                </a:solidFill>
                <a:latin typeface="Gill Sans Light (Body)"/>
                <a:sym typeface="Gill Sans"/>
              </a:rPr>
              <a:t>Bajić V, Spremo-Potparević B, Živković L, Čabarkapa A, Kotur-Stevuljević J, Isenović E, Sredojević D, Vukoje I, Lazić V, Ahrenkiel SP, Nedeljković JM.Colloids Surf B Biointerfaces. 2017 Jul 1;155:323-331. doi: 10.1016/j.colsurfb.2017.04.032. Epub 2017 Apr 14.PMID: 28448902</a:t>
            </a:r>
          </a:p>
        </p:txBody>
      </p:sp>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575427" y="857972"/>
            <a:ext cx="6410409"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Biljana Spremo-Potparević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58511487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17910" y="857972"/>
            <a:ext cx="5043047"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Gordana Leposavić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1" y="3420168"/>
            <a:ext cx="3505703" cy="394980"/>
          </a:xfrm>
        </p:spPr>
        <p:txBody>
          <a:bodyPr/>
          <a:lstStyle/>
          <a:p>
            <a:r>
              <a:rPr lang="sr-Latn-RS" dirty="0" smtClean="0">
                <a:solidFill>
                  <a:srgbClr val="7030A0"/>
                </a:solidFill>
              </a:rPr>
              <a:t>PATOBIOLOGIJA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00889705"/>
              </p:ext>
            </p:extLst>
          </p:nvPr>
        </p:nvGraphicFramePr>
        <p:xfrm>
          <a:off x="932081" y="3957657"/>
          <a:ext cx="6086236" cy="4809744"/>
        </p:xfrm>
        <a:graphic>
          <a:graphicData uri="http://schemas.openxmlformats.org/drawingml/2006/table">
            <a:tbl>
              <a:tblPr firstRow="1" firstCol="1" bandRow="1">
                <a:tableStyleId>{5940675A-B579-460E-94D1-54222C63F5DA}</a:tableStyleId>
              </a:tblPr>
              <a:tblGrid>
                <a:gridCol w="1205477">
                  <a:extLst>
                    <a:ext uri="{9D8B030D-6E8A-4147-A177-3AD203B41FA5}">
                      <a16:colId xmlns:a16="http://schemas.microsoft.com/office/drawing/2014/main" xmlns="" val="20000"/>
                    </a:ext>
                  </a:extLst>
                </a:gridCol>
                <a:gridCol w="4880759">
                  <a:extLst>
                    <a:ext uri="{9D8B030D-6E8A-4147-A177-3AD203B41FA5}">
                      <a16:colId xmlns:a16="http://schemas.microsoft.com/office/drawing/2014/main" xmlns="" val="20001"/>
                    </a:ext>
                  </a:extLst>
                </a:gridCol>
              </a:tblGrid>
              <a:tr h="198672">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Plastičnost imunskog sistema tokom starenja: imunomodulatorni potencijal estrogena</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61093">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Gordana </a:t>
                      </a:r>
                      <a:r>
                        <a:rPr lang="sr-Latn-RS" sz="1200" kern="1200" dirty="0">
                          <a:solidFill>
                            <a:srgbClr val="003300"/>
                          </a:solidFill>
                          <a:effectLst/>
                          <a:latin typeface="Gill Sans Light (Body)"/>
                        </a:rPr>
                        <a:t>Leposavić, </a:t>
                      </a:r>
                      <a:r>
                        <a:rPr lang="sr-Latn-RS" sz="1200" kern="1200" dirty="0" smtClean="0">
                          <a:solidFill>
                            <a:srgbClr val="003300"/>
                          </a:solidFill>
                          <a:effectLst/>
                          <a:latin typeface="Gill Sans Light (Body)"/>
                        </a:rPr>
                        <a:t>redovni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Nevena </a:t>
                      </a:r>
                      <a:r>
                        <a:rPr lang="sr-Latn-RS" sz="1200" kern="1200" dirty="0">
                          <a:solidFill>
                            <a:srgbClr val="003300"/>
                          </a:solidFill>
                          <a:effectLst/>
                          <a:latin typeface="Gill Sans Light (Body)"/>
                        </a:rPr>
                        <a:t>Arsenović-Ranin, </a:t>
                      </a:r>
                      <a:r>
                        <a:rPr lang="sr-Latn-RS" sz="1200" kern="1200" dirty="0" smtClean="0">
                          <a:solidFill>
                            <a:srgbClr val="003300"/>
                          </a:solidFill>
                          <a:effectLst/>
                          <a:latin typeface="Gill Sans Light (Body)"/>
                        </a:rPr>
                        <a:t>redovni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Zorica </a:t>
                      </a:r>
                      <a:r>
                        <a:rPr lang="sr-Latn-RS" sz="1200" kern="1200" dirty="0">
                          <a:solidFill>
                            <a:srgbClr val="003300"/>
                          </a:solidFill>
                          <a:effectLst/>
                          <a:latin typeface="Gill Sans Light (Body)"/>
                        </a:rPr>
                        <a:t>Stojić-</a:t>
                      </a:r>
                      <a:r>
                        <a:rPr lang="sr-Latn-RS" sz="1200" kern="1200" dirty="0" err="1">
                          <a:solidFill>
                            <a:srgbClr val="003300"/>
                          </a:solidFill>
                          <a:effectLst/>
                          <a:latin typeface="Gill Sans Light (Body)"/>
                        </a:rPr>
                        <a:t>Vukanić</a:t>
                      </a:r>
                      <a:r>
                        <a:rPr lang="sr-Latn-RS" sz="1200" kern="1200" dirty="0" smtClean="0">
                          <a:solidFill>
                            <a:srgbClr val="003300"/>
                          </a:solidFill>
                          <a:effectLst/>
                          <a:latin typeface="Gill Sans Light (Body)"/>
                        </a:rPr>
                        <a:t>, redovni profesor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Biljana </a:t>
                      </a:r>
                      <a:r>
                        <a:rPr lang="sr-Latn-RS" sz="1200" kern="1200" dirty="0">
                          <a:solidFill>
                            <a:srgbClr val="003300"/>
                          </a:solidFill>
                          <a:effectLst/>
                          <a:latin typeface="Gill Sans Light (Body)"/>
                        </a:rPr>
                        <a:t>Bufan, </a:t>
                      </a:r>
                      <a:r>
                        <a:rPr lang="sr-Latn-RS" sz="1200" kern="1200" dirty="0" smtClean="0">
                          <a:solidFill>
                            <a:srgbClr val="003300"/>
                          </a:solidFill>
                          <a:effectLst/>
                          <a:latin typeface="Gill Sans Light (Body)"/>
                        </a:rPr>
                        <a:t>vanredni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Mirjana </a:t>
                      </a:r>
                      <a:r>
                        <a:rPr lang="sr-Latn-RS" sz="1200" kern="1200" dirty="0">
                          <a:solidFill>
                            <a:srgbClr val="003300"/>
                          </a:solidFill>
                          <a:effectLst/>
                          <a:latin typeface="Gill Sans Light (Body)"/>
                        </a:rPr>
                        <a:t>Nacka-Aleksić, </a:t>
                      </a:r>
                      <a:r>
                        <a:rPr lang="sr-Latn-RS" sz="1200" kern="1200" dirty="0" smtClean="0">
                          <a:solidFill>
                            <a:srgbClr val="003300"/>
                          </a:solidFill>
                          <a:effectLst/>
                          <a:latin typeface="Gill Sans Light (Body)"/>
                        </a:rPr>
                        <a:t>docent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med. Jasmina </a:t>
                      </a:r>
                      <a:r>
                        <a:rPr lang="sr-Latn-RS" sz="1200" kern="1200" dirty="0">
                          <a:solidFill>
                            <a:srgbClr val="003300"/>
                          </a:solidFill>
                          <a:effectLst/>
                          <a:latin typeface="Gill Sans Light (Body)"/>
                        </a:rPr>
                        <a:t>Đuretić, </a:t>
                      </a:r>
                      <a:r>
                        <a:rPr lang="sr-Latn-RS" sz="1200" kern="1200" dirty="0" smtClean="0">
                          <a:solidFill>
                            <a:srgbClr val="003300"/>
                          </a:solidFill>
                          <a:effectLst/>
                          <a:latin typeface="Gill Sans Light (Body)"/>
                        </a:rPr>
                        <a:t>saradnik u nastavi</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med. Marija Stojanović, saradnik u nastavi</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200" kern="1200" dirty="0">
                          <a:solidFill>
                            <a:srgbClr val="7030A0"/>
                          </a:solidFill>
                          <a:effectLst/>
                          <a:latin typeface="Gill Sans Light (Body)"/>
                        </a:rPr>
                        <a:t>Real-time PCR za specifično određivanje i kvantifikaciju nukleinskih kiselina u ćelijama i tkivima. </a:t>
                      </a:r>
                      <a:endParaRPr lang="sr-Latn-RS" sz="1200" kern="1200" dirty="0">
                        <a:solidFill>
                          <a:srgbClr val="7030A0"/>
                        </a:solidFill>
                        <a:effectLst/>
                        <a:latin typeface="Gill Sans Light (Body)"/>
                      </a:endParaRPr>
                    </a:p>
                    <a:p>
                      <a:pPr algn="l">
                        <a:spcAft>
                          <a:spcPts val="0"/>
                        </a:spcAft>
                      </a:pPr>
                      <a:r>
                        <a:rPr lang="vi-VN" sz="1200" kern="1200" dirty="0">
                          <a:solidFill>
                            <a:srgbClr val="7030A0"/>
                          </a:solidFill>
                          <a:effectLst/>
                          <a:latin typeface="Gill Sans Light (Body)"/>
                        </a:rPr>
                        <a:t>Protočni citofluorimetar za imunofenotipizaciju, određivanje broja i vijabilnosti ćelija, ćelijskog ciklusa i funkcije ćelija. </a:t>
                      </a:r>
                      <a:endParaRPr lang="sr-Latn-RS" sz="1200" kern="1200" dirty="0">
                        <a:solidFill>
                          <a:srgbClr val="7030A0"/>
                        </a:solidFill>
                        <a:effectLst/>
                        <a:latin typeface="Gill Sans Light (Body)"/>
                      </a:endParaRPr>
                    </a:p>
                    <a:p>
                      <a:pPr algn="l">
                        <a:spcAft>
                          <a:spcPts val="0"/>
                        </a:spcAft>
                      </a:pPr>
                      <a:r>
                        <a:rPr lang="vi-VN" sz="1200" kern="1200" dirty="0">
                          <a:solidFill>
                            <a:srgbClr val="7030A0"/>
                          </a:solidFill>
                          <a:effectLst/>
                          <a:latin typeface="Gill Sans Light (Body)"/>
                        </a:rPr>
                        <a:t>Inkubator sa CO</a:t>
                      </a:r>
                      <a:r>
                        <a:rPr lang="vi-VN" sz="1200" kern="1200" baseline="-25000" dirty="0">
                          <a:solidFill>
                            <a:srgbClr val="7030A0"/>
                          </a:solidFill>
                          <a:effectLst/>
                          <a:latin typeface="Gill Sans Light (Body)"/>
                        </a:rPr>
                        <a:t>2</a:t>
                      </a:r>
                      <a:r>
                        <a:rPr lang="vi-VN" sz="1200" kern="1200" dirty="0">
                          <a:solidFill>
                            <a:srgbClr val="7030A0"/>
                          </a:solidFill>
                          <a:effectLst/>
                          <a:latin typeface="Gill Sans Light (Body)"/>
                        </a:rPr>
                        <a:t> i laminarna komora za </a:t>
                      </a:r>
                      <a:r>
                        <a:rPr lang="vi-VN" sz="1200" i="1" kern="1200" dirty="0">
                          <a:solidFill>
                            <a:srgbClr val="7030A0"/>
                          </a:solidFill>
                          <a:effectLst/>
                          <a:latin typeface="Gill Sans Light (Body)"/>
                        </a:rPr>
                        <a:t>in vitro </a:t>
                      </a:r>
                      <a:r>
                        <a:rPr lang="vi-VN" sz="1200" kern="1200" dirty="0">
                          <a:solidFill>
                            <a:srgbClr val="7030A0"/>
                          </a:solidFill>
                          <a:effectLst/>
                          <a:latin typeface="Gill Sans Light (Body)"/>
                        </a:rPr>
                        <a:t>rad sa ćelijskim i tkivnim kulturama. </a:t>
                      </a:r>
                      <a:endParaRPr lang="sr-Latn-RS" sz="1200" kern="1200" dirty="0">
                        <a:solidFill>
                          <a:srgbClr val="7030A0"/>
                        </a:solidFill>
                        <a:effectLst/>
                        <a:latin typeface="Gill Sans Light (Body)"/>
                      </a:endParaRPr>
                    </a:p>
                    <a:p>
                      <a:pPr algn="l">
                        <a:spcAft>
                          <a:spcPts val="0"/>
                        </a:spcAft>
                      </a:pPr>
                      <a:r>
                        <a:rPr lang="vi-VN" sz="1200" kern="1200" dirty="0">
                          <a:solidFill>
                            <a:srgbClr val="7030A0"/>
                          </a:solidFill>
                          <a:effectLst/>
                          <a:latin typeface="Gill Sans Light (Body)"/>
                        </a:rPr>
                        <a:t>Čitač za mikrotitar ploče za enzimske imunotestove (ELISA)</a:t>
                      </a:r>
                      <a:r>
                        <a:rPr lang="sr-Latn-RS" sz="1200" kern="1200" dirty="0">
                          <a:solidFill>
                            <a:srgbClr val="7030A0"/>
                          </a:solidFill>
                          <a:effectLst/>
                          <a:latin typeface="Gill Sans Light (Body)"/>
                        </a:rPr>
                        <a: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a:solidFill>
                            <a:srgbClr val="7030A0"/>
                          </a:solidFill>
                          <a:effectLst/>
                          <a:latin typeface="Gill Sans Light (Body)"/>
                        </a:rPr>
                        <a:t>U </a:t>
                      </a:r>
                      <a:r>
                        <a:rPr lang="en-US" sz="1200" kern="1200" dirty="0" err="1">
                          <a:solidFill>
                            <a:srgbClr val="7030A0"/>
                          </a:solidFill>
                          <a:effectLst/>
                          <a:latin typeface="Gill Sans Light (Body)"/>
                        </a:rPr>
                        <a:t>okviru</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programa</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saradnje</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srpske</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nauke</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sa</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dijasporom</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saradnja</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sa</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Institutom</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za</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neurodegenerativne</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bolesti</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Univerziteta</a:t>
                      </a:r>
                      <a:r>
                        <a:rPr lang="en-US" sz="1200" kern="1200" dirty="0">
                          <a:solidFill>
                            <a:srgbClr val="7030A0"/>
                          </a:solidFill>
                          <a:effectLst/>
                          <a:latin typeface="Gill Sans Light (Body)"/>
                        </a:rPr>
                        <a:t> u </a:t>
                      </a:r>
                      <a:r>
                        <a:rPr lang="en-US" sz="1200" kern="1200" dirty="0" err="1">
                          <a:solidFill>
                            <a:srgbClr val="7030A0"/>
                          </a:solidFill>
                          <a:effectLst/>
                          <a:latin typeface="Gill Sans Light (Body)"/>
                        </a:rPr>
                        <a:t>Bordou</a:t>
                      </a:r>
                      <a:r>
                        <a:rPr lang="en-US" sz="1200" kern="1200" dirty="0">
                          <a:solidFill>
                            <a:srgbClr val="7030A0"/>
                          </a:solidFill>
                          <a:effectLst/>
                          <a:latin typeface="Gill Sans Light (Body)"/>
                        </a:rPr>
                        <a:t>, </a:t>
                      </a:r>
                      <a:r>
                        <a:rPr lang="en-US" sz="1200" kern="1200" dirty="0" err="1">
                          <a:solidFill>
                            <a:srgbClr val="7030A0"/>
                          </a:solidFill>
                          <a:effectLst/>
                          <a:latin typeface="Gill Sans Light (Body)"/>
                        </a:rPr>
                        <a:t>Francuska</a:t>
                      </a:r>
                      <a:endParaRPr lang="en-U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1026" name="Picture 2" descr="Dr sc. Gordana Leposa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845" y="1753820"/>
            <a:ext cx="1219152" cy="1548249"/>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4771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3562052"/>
              </p:ext>
            </p:extLst>
          </p:nvPr>
        </p:nvGraphicFramePr>
        <p:xfrm>
          <a:off x="878073" y="2192152"/>
          <a:ext cx="5805116" cy="4782312"/>
        </p:xfrm>
        <a:graphic>
          <a:graphicData uri="http://schemas.openxmlformats.org/drawingml/2006/table">
            <a:tbl>
              <a:tblPr firstRow="1" firstCol="1" bandRow="1">
                <a:tableStyleId>{5940675A-B579-460E-94D1-54222C63F5DA}</a:tableStyleId>
              </a:tblPr>
              <a:tblGrid>
                <a:gridCol w="5805116">
                  <a:extLst>
                    <a:ext uri="{9D8B030D-6E8A-4147-A177-3AD203B41FA5}">
                      <a16:colId xmlns:a16="http://schemas.microsoft.com/office/drawing/2014/main" xmlns="" val="20000"/>
                    </a:ext>
                  </a:extLst>
                </a:gridCol>
              </a:tblGrid>
              <a:tr h="1362148">
                <a:tc>
                  <a:txBody>
                    <a:bodyPr/>
                    <a:lstStyle/>
                    <a:p>
                      <a:pPr marL="177800" marR="0" indent="-177800" algn="l" defTabSz="584200" eaLnBrk="1" fontAlgn="auto" latinLnBrk="0" hangingPunct="1">
                        <a:lnSpc>
                          <a:spcPct val="100000"/>
                        </a:lnSpc>
                        <a:spcBef>
                          <a:spcPts val="0"/>
                        </a:spcBef>
                        <a:spcAft>
                          <a:spcPts val="600"/>
                        </a:spcAft>
                        <a:buClrTx/>
                        <a:buSzTx/>
                        <a:buFontTx/>
                        <a:buNone/>
                        <a:tabLst/>
                        <a:defRPr/>
                      </a:pPr>
                      <a:r>
                        <a:rPr lang="en-US" sz="1200" dirty="0" err="1">
                          <a:solidFill>
                            <a:srgbClr val="003300"/>
                          </a:solidFill>
                          <a:effectLst/>
                          <a:latin typeface="Gill Sans Light (Body)"/>
                          <a:ea typeface="Times New Roman"/>
                          <a:cs typeface="Times New Roman"/>
                        </a:rPr>
                        <a:t>Odabrane</a:t>
                      </a:r>
                      <a:r>
                        <a:rPr lang="en-US" sz="1200" dirty="0">
                          <a:solidFill>
                            <a:srgbClr val="003300"/>
                          </a:solidFill>
                          <a:effectLst/>
                          <a:latin typeface="Gill Sans Light (Body)"/>
                          <a:ea typeface="Times New Roman"/>
                          <a:cs typeface="Times New Roman"/>
                        </a:rPr>
                        <a:t> </a:t>
                      </a:r>
                      <a:r>
                        <a:rPr lang="en-US" sz="1200" dirty="0" err="1">
                          <a:solidFill>
                            <a:srgbClr val="003300"/>
                          </a:solidFill>
                          <a:effectLst/>
                          <a:latin typeface="Gill Sans Light (Body)"/>
                          <a:ea typeface="Times New Roman"/>
                          <a:cs typeface="Times New Roman"/>
                        </a:rPr>
                        <a:t>publikacije</a:t>
                      </a:r>
                      <a:endParaRPr lang="en-US" sz="1200" dirty="0">
                        <a:solidFill>
                          <a:srgbClr val="003300"/>
                        </a:solidFill>
                        <a:effectLst/>
                        <a:latin typeface="Gill Sans Light (Body)"/>
                        <a:ea typeface="Times New Roman"/>
                        <a:cs typeface="Times New Roman"/>
                      </a:endParaRPr>
                    </a:p>
                    <a:p>
                      <a:pPr marL="177800" indent="-177800" algn="l">
                        <a:spcAft>
                          <a:spcPts val="600"/>
                        </a:spcAft>
                      </a:pPr>
                      <a:r>
                        <a:rPr lang="sr-Latn-RS" sz="1200" i="0" dirty="0">
                          <a:solidFill>
                            <a:srgbClr val="003300"/>
                          </a:solidFill>
                          <a:latin typeface="Gill Sans Light (Body)"/>
                          <a:sym typeface="Gill Sans"/>
                        </a:rPr>
                        <a:t>Pilipović I, Stojić-Vukanić Z, Prijić I, Jasnić N, Leposavić Gordana. Propranolol diminished severity of rat EAE by enhancing immunoregulatory/protective properties of spinal cord microglia. Neurobiology of Disease 2020, 134: 104665. https://doi.org/10.1016/j.nbd.2019.104665</a:t>
                      </a:r>
                    </a:p>
                    <a:p>
                      <a:pPr marL="177800" indent="-177800" algn="l">
                        <a:spcAft>
                          <a:spcPts val="600"/>
                        </a:spcAft>
                      </a:pPr>
                      <a:r>
                        <a:rPr lang="sr-Latn-RS" sz="1200" i="0" dirty="0">
                          <a:solidFill>
                            <a:srgbClr val="7030A0"/>
                          </a:solidFill>
                          <a:latin typeface="Gill Sans Light (Body)"/>
                          <a:sym typeface="Gill Sans"/>
                        </a:rPr>
                        <a:t>Dimitrijević M, Arsenović-Ranin N, Kosec D, Bufan B, Nacka-Aleksić M, Pilipović I, Leposavić G. Sexual dimorphism in Th17/Treg axis in lymph nodes draining inflamed joints in rats with collagen-induced arthritis. Brain Behavior and Immunity 2019, 76:198-214. doi: 10.1016/j.bbi.2018.11.311</a:t>
                      </a:r>
                    </a:p>
                    <a:p>
                      <a:pPr marL="177800" indent="-177800" algn="l">
                        <a:spcAft>
                          <a:spcPts val="600"/>
                        </a:spcAft>
                      </a:pPr>
                      <a:r>
                        <a:rPr lang="sr-Latn-RS" sz="1200" i="0" dirty="0">
                          <a:solidFill>
                            <a:srgbClr val="003300"/>
                          </a:solidFill>
                          <a:latin typeface="Gill Sans Light (Body)"/>
                          <a:sym typeface="Gill Sans"/>
                        </a:rPr>
                        <a:t>Nacka-Aleksić M, Stojanović M, Pilipović I, Stojić-Vukanić Z, Kosec D, Leposavić G. Strain differences in thymic atrophy in rats immunized for EAE correlate with the clinical outcome of immunization. PLoS ONE 2018, 13(8): e0201848. doi: 10.1371/journal.pone.0201848 </a:t>
                      </a:r>
                    </a:p>
                    <a:p>
                      <a:pPr marL="177800" indent="-177800" algn="l">
                        <a:spcAft>
                          <a:spcPts val="600"/>
                        </a:spcAft>
                      </a:pPr>
                      <a:r>
                        <a:rPr lang="sr-Latn-RS" sz="1200" i="0" dirty="0">
                          <a:solidFill>
                            <a:srgbClr val="7030A0"/>
                          </a:solidFill>
                          <a:latin typeface="Gill Sans Light (Body)"/>
                          <a:sym typeface="Gill Sans"/>
                        </a:rPr>
                        <a:t>Stojić-Vukanić Z, Kotur-Stevuljević J, Nacka-Aleksić M, Kosec D, Vujnović I, Pilipović I, Dimitrijević M, Leposavić G. Sex Bias in Pathogenesis of Autoimmune Neuroinflammation: Relevance for Dimethyl Fumarate Immunomodulatory/Anti-oxidant Action. Molecular Neurobiology  2018, 55(5):3755-3774.  doi: 10.1007/s12035-017-0595-2. </a:t>
                      </a:r>
                    </a:p>
                    <a:p>
                      <a:pPr marL="177800" indent="-177800" algn="l">
                        <a:spcAft>
                          <a:spcPts val="600"/>
                        </a:spcAft>
                      </a:pPr>
                      <a:r>
                        <a:rPr lang="sr-Latn-RS" sz="1200" i="0" dirty="0">
                          <a:solidFill>
                            <a:srgbClr val="003300"/>
                          </a:solidFill>
                          <a:latin typeface="Gill Sans Light (Body)"/>
                          <a:sym typeface="Gill Sans"/>
                        </a:rPr>
                        <a:t>Živković I, Bufan B, Petrušić V, Minić R, Arsenović-Ranin N, Petrović R, Leposavić G. Sexual diergism in antibody response to whole virus trivalent inactivated influenza vaccine in outbred mice. Vaccine 2015,  33(42):5546-5552. doi: 10.1016/j.vaccine.2015.09.006.</a:t>
                      </a:r>
                    </a:p>
                    <a:p>
                      <a:pPr marL="0" marR="0" indent="0" algn="l" defTabSz="584200" eaLnBrk="1" fontAlgn="auto" latinLnBrk="0" hangingPunct="1">
                        <a:lnSpc>
                          <a:spcPct val="115000"/>
                        </a:lnSpc>
                        <a:spcBef>
                          <a:spcPts val="0"/>
                        </a:spcBef>
                        <a:spcAft>
                          <a:spcPts val="60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9"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259108" y="857972"/>
            <a:ext cx="5043047" cy="841256"/>
          </a:xfrm>
        </p:spPr>
        <p:txBody>
          <a:bodyPr/>
          <a:lstStyle/>
          <a:p>
            <a:pPr algn="ctr"/>
            <a:r>
              <a:rPr lang="sr-Latn-RS" sz="2400" dirty="0">
                <a:solidFill>
                  <a:srgbClr val="7030A0"/>
                </a:solidFill>
              </a:rPr>
              <a:t>Istraživačka </a:t>
            </a:r>
            <a:r>
              <a:rPr lang="sr-Latn-RS" sz="2400" dirty="0" smtClean="0">
                <a:solidFill>
                  <a:srgbClr val="7030A0"/>
                </a:solidFill>
              </a:rPr>
              <a:t>grupa</a:t>
            </a:r>
          </a:p>
          <a:p>
            <a:pPr algn="ctr"/>
            <a:r>
              <a:rPr lang="sr-Latn-RS" sz="2400" dirty="0" smtClean="0">
                <a:solidFill>
                  <a:srgbClr val="7030A0"/>
                </a:solidFill>
              </a:rPr>
              <a:t>prof</a:t>
            </a:r>
            <a:r>
              <a:rPr lang="sr-Latn-RS" sz="2400" dirty="0">
                <a:solidFill>
                  <a:srgbClr val="7030A0"/>
                </a:solidFill>
              </a:rPr>
              <a:t>. dr Gordana Leposavić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59862485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870933" y="462180"/>
            <a:ext cx="5163273"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smtClean="0">
                <a:solidFill>
                  <a:srgbClr val="7030A0"/>
                </a:solidFill>
              </a:rPr>
              <a:t>PROF. dr </a:t>
            </a:r>
            <a:r>
              <a:rPr lang="sr-Latn-RS" sz="2400" dirty="0">
                <a:solidFill>
                  <a:srgbClr val="7030A0"/>
                </a:solidFill>
              </a:rPr>
              <a:t>Dušanka </a:t>
            </a:r>
            <a:r>
              <a:rPr lang="sr-Latn-RS" sz="2400" dirty="0" smtClean="0">
                <a:solidFill>
                  <a:srgbClr val="7030A0"/>
                </a:solidFill>
              </a:rPr>
              <a:t>Krajnović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870933" y="2797206"/>
            <a:ext cx="5032596" cy="394980"/>
          </a:xfrm>
        </p:spPr>
        <p:txBody>
          <a:bodyPr/>
          <a:lstStyle/>
          <a:p>
            <a:r>
              <a:rPr lang="sr-Latn-RS" dirty="0">
                <a:solidFill>
                  <a:srgbClr val="7030A0"/>
                </a:solidFill>
              </a:rPr>
              <a:t>Socijalna farmacija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01087078"/>
              </p:ext>
            </p:extLst>
          </p:nvPr>
        </p:nvGraphicFramePr>
        <p:xfrm>
          <a:off x="870933" y="3282909"/>
          <a:ext cx="6489996" cy="7224142"/>
        </p:xfrm>
        <a:graphic>
          <a:graphicData uri="http://schemas.openxmlformats.org/drawingml/2006/table">
            <a:tbl>
              <a:tblPr firstRow="1" firstCol="1" bandRow="1">
                <a:tableStyleId>{5940675A-B579-460E-94D1-54222C63F5DA}</a:tableStyleId>
              </a:tblPr>
              <a:tblGrid>
                <a:gridCol w="1001556">
                  <a:extLst>
                    <a:ext uri="{9D8B030D-6E8A-4147-A177-3AD203B41FA5}">
                      <a16:colId xmlns:a16="http://schemas.microsoft.com/office/drawing/2014/main" xmlns="" val="20000"/>
                    </a:ext>
                  </a:extLst>
                </a:gridCol>
                <a:gridCol w="5488440">
                  <a:extLst>
                    <a:ext uri="{9D8B030D-6E8A-4147-A177-3AD203B41FA5}">
                      <a16:colId xmlns:a16="http://schemas.microsoft.com/office/drawing/2014/main" xmlns="" val="20001"/>
                    </a:ext>
                  </a:extLst>
                </a:gridCol>
              </a:tblGrid>
              <a:tr h="518643">
                <a:tc>
                  <a:txBody>
                    <a:bodyPr/>
                    <a:lstStyle/>
                    <a:p>
                      <a:pPr algn="l">
                        <a:spcAft>
                          <a:spcPts val="0"/>
                        </a:spcAft>
                      </a:pPr>
                      <a:r>
                        <a:rPr lang="sr-Latn-RS" sz="1070" kern="1200" dirty="0">
                          <a:solidFill>
                            <a:srgbClr val="7030A0"/>
                          </a:solidFill>
                          <a:effectLst/>
                          <a:latin typeface="Gill Sans Light (Body)"/>
                        </a:rPr>
                        <a:t>Naslov istraživačke teme:</a:t>
                      </a:r>
                      <a:endParaRPr lang="en-US" sz="107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smtClean="0">
                          <a:solidFill>
                            <a:srgbClr val="7030A0"/>
                          </a:solidFill>
                          <a:effectLst/>
                          <a:latin typeface="Gill Sans Light (Body)"/>
                        </a:rPr>
                        <a:t>Istraživanje upotrebe lekova u kontekstu unapređenja farmaceutskih usluga i zdravstvenih ishoda kod pacijenata</a:t>
                      </a:r>
                      <a:endParaRPr lang="en-US" sz="107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00999">
                <a:tc>
                  <a:txBody>
                    <a:bodyPr/>
                    <a:lstStyle/>
                    <a:p>
                      <a:pPr algn="l">
                        <a:spcAft>
                          <a:spcPts val="0"/>
                        </a:spcAft>
                      </a:pPr>
                      <a:r>
                        <a:rPr lang="sr-Latn-RS" sz="1070" kern="1200" dirty="0">
                          <a:solidFill>
                            <a:srgbClr val="003300"/>
                          </a:solidFill>
                          <a:effectLst/>
                          <a:latin typeface="Gill Sans Light (Body)"/>
                        </a:rPr>
                        <a:t>Članovi tima:</a:t>
                      </a:r>
                      <a:endParaRPr lang="en-US" sz="107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Dušanka </a:t>
                      </a:r>
                      <a:r>
                        <a:rPr lang="sr-Latn-RS" sz="1070" kern="1200" dirty="0" err="1" smtClean="0">
                          <a:solidFill>
                            <a:srgbClr val="003300"/>
                          </a:solidFill>
                          <a:effectLst/>
                          <a:latin typeface="Gill Sans Light (Body)"/>
                        </a:rPr>
                        <a:t>Krajnović</a:t>
                      </a:r>
                      <a:r>
                        <a:rPr lang="sr-Latn-RS" sz="1070" kern="1200" dirty="0" smtClean="0">
                          <a:solidFill>
                            <a:srgbClr val="003300"/>
                          </a:solidFill>
                          <a:effectLst/>
                          <a:latin typeface="Gill Sans Light (Body)"/>
                        </a:rPr>
                        <a:t>,</a:t>
                      </a:r>
                      <a:r>
                        <a:rPr lang="sr-Latn-RS" sz="1070" kern="1200" baseline="0" dirty="0" smtClean="0">
                          <a:solidFill>
                            <a:srgbClr val="003300"/>
                          </a:solidFill>
                          <a:effectLst/>
                          <a:latin typeface="Gill Sans Light (Body)"/>
                        </a:rPr>
                        <a:t> redovni profesor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Valentina Marinković,</a:t>
                      </a:r>
                      <a:r>
                        <a:rPr lang="sr-Latn-RS" sz="1070" kern="1200" baseline="0" dirty="0" smtClean="0">
                          <a:solidFill>
                            <a:srgbClr val="003300"/>
                          </a:solidFill>
                          <a:effectLst/>
                          <a:latin typeface="Gill Sans Light (Body)"/>
                        </a:rPr>
                        <a:t> redovni profesor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a:t>
                      </a:r>
                      <a:r>
                        <a:rPr lang="sr-Latn-RS" sz="1070" kern="1200" baseline="0" dirty="0" smtClean="0">
                          <a:solidFill>
                            <a:srgbClr val="003300"/>
                          </a:solidFill>
                          <a:effectLst/>
                          <a:latin typeface="Gill Sans Light (Body)"/>
                        </a:rPr>
                        <a:t> </a:t>
                      </a:r>
                      <a:r>
                        <a:rPr lang="sr-Latn-RS" sz="1070" kern="1200" dirty="0" smtClean="0">
                          <a:solidFill>
                            <a:srgbClr val="003300"/>
                          </a:solidFill>
                          <a:effectLst/>
                          <a:latin typeface="Gill Sans Light (Body)"/>
                        </a:rPr>
                        <a:t>Ivana Tadić, vanredni</a:t>
                      </a:r>
                      <a:r>
                        <a:rPr lang="sr-Latn-RS" sz="1070" kern="1200" baseline="0" dirty="0" smtClean="0">
                          <a:solidFill>
                            <a:srgbClr val="003300"/>
                          </a:solidFill>
                          <a:effectLst/>
                          <a:latin typeface="Gill Sans Light (Body)"/>
                        </a:rPr>
                        <a:t> profesor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Marina Odalović, vanredni</a:t>
                      </a:r>
                      <a:r>
                        <a:rPr lang="sr-Latn-RS" sz="1070" kern="1200" baseline="0" dirty="0" smtClean="0">
                          <a:solidFill>
                            <a:srgbClr val="003300"/>
                          </a:solidFill>
                          <a:effectLst/>
                          <a:latin typeface="Gill Sans Light (Body)"/>
                        </a:rPr>
                        <a:t> profesor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Dragana Lakić, vanredni</a:t>
                      </a:r>
                      <a:r>
                        <a:rPr lang="sr-Latn-RS" sz="1070" kern="1200" baseline="0" dirty="0" smtClean="0">
                          <a:solidFill>
                            <a:srgbClr val="003300"/>
                          </a:solidFill>
                          <a:effectLst/>
                          <a:latin typeface="Gill Sans Light (Body)"/>
                        </a:rPr>
                        <a:t> profesor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a:t>
                      </a:r>
                      <a:r>
                        <a:rPr lang="sr-Latn-RS" sz="1070" kern="1200" baseline="0" dirty="0" smtClean="0">
                          <a:solidFill>
                            <a:srgbClr val="003300"/>
                          </a:solidFill>
                          <a:effectLst/>
                          <a:latin typeface="Gill Sans Light (Body)"/>
                        </a:rPr>
                        <a:t> </a:t>
                      </a:r>
                      <a:r>
                        <a:rPr lang="sr-Latn-RS" sz="1070" kern="1200" dirty="0" smtClean="0">
                          <a:solidFill>
                            <a:srgbClr val="003300"/>
                          </a:solidFill>
                          <a:effectLst/>
                          <a:latin typeface="Gill Sans Light (Body)"/>
                        </a:rPr>
                        <a:t>Andrijana Milošević </a:t>
                      </a:r>
                      <a:r>
                        <a:rPr lang="sr-Latn-RS" sz="1070" kern="1200" dirty="0" err="1" smtClean="0">
                          <a:solidFill>
                            <a:srgbClr val="003300"/>
                          </a:solidFill>
                          <a:effectLst/>
                          <a:latin typeface="Gill Sans Light (Body)"/>
                        </a:rPr>
                        <a:t>Georgiev</a:t>
                      </a:r>
                      <a:r>
                        <a:rPr lang="sr-Latn-RS" sz="1070" kern="1200" dirty="0" smtClean="0">
                          <a:solidFill>
                            <a:srgbClr val="003300"/>
                          </a:solidFill>
                          <a:effectLst/>
                          <a:latin typeface="Gill Sans Light (Body)"/>
                        </a:rPr>
                        <a:t>,</a:t>
                      </a:r>
                      <a:r>
                        <a:rPr lang="sr-Latn-RS" sz="1070" kern="1200" baseline="0" dirty="0" smtClean="0">
                          <a:solidFill>
                            <a:srgbClr val="003300"/>
                          </a:solidFill>
                          <a:effectLst/>
                          <a:latin typeface="Gill Sans Light (Body)"/>
                        </a:rPr>
                        <a:t> asistent</a:t>
                      </a:r>
                      <a:r>
                        <a:rPr lang="sr-Latn-RS" sz="1070" kern="1200" dirty="0" smtClean="0">
                          <a:solidFill>
                            <a:srgbClr val="003300"/>
                          </a:solidFill>
                          <a:effectLst/>
                          <a:latin typeface="Gill Sans Light (Body)"/>
                        </a:rPr>
                        <a:t> </a:t>
                      </a: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Mag. farm. Sofija Šesto,</a:t>
                      </a:r>
                      <a:r>
                        <a:rPr lang="sr-Latn-RS" sz="1070" kern="1200" baseline="0" dirty="0" smtClean="0">
                          <a:solidFill>
                            <a:srgbClr val="003300"/>
                          </a:solidFill>
                          <a:effectLst/>
                          <a:latin typeface="Gill Sans Light (Body)"/>
                        </a:rPr>
                        <a:t> asistent</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Mag. farm. Ivana Stević</a:t>
                      </a:r>
                      <a:endParaRPr lang="sr-Latn-RS" sz="107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4858">
                <a:tc>
                  <a:txBody>
                    <a:bodyPr/>
                    <a:lstStyle/>
                    <a:p>
                      <a:pPr algn="l">
                        <a:spcAft>
                          <a:spcPts val="0"/>
                        </a:spcAft>
                      </a:pPr>
                      <a:r>
                        <a:rPr lang="sr-Latn-RS" sz="1070" kern="1200" dirty="0">
                          <a:solidFill>
                            <a:srgbClr val="7030A0"/>
                          </a:solidFill>
                          <a:effectLst/>
                          <a:latin typeface="Gill Sans Light (Body)"/>
                        </a:rPr>
                        <a:t>Oprema i metode:</a:t>
                      </a:r>
                      <a:endParaRPr lang="en-US" sz="107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070" kern="1200" dirty="0">
                          <a:solidFill>
                            <a:srgbClr val="7030A0"/>
                          </a:solidFill>
                          <a:effectLst/>
                          <a:latin typeface="Gill Sans Light (Body)"/>
                        </a:rPr>
                        <a:t>Oprema: Software SPSS ver. 25, TreeAge</a:t>
                      </a:r>
                    </a:p>
                    <a:p>
                      <a:pPr algn="l">
                        <a:spcAft>
                          <a:spcPts val="0"/>
                        </a:spcAft>
                      </a:pPr>
                      <a:r>
                        <a:rPr lang="sr-Latn-RS" sz="1070" kern="1200" dirty="0">
                          <a:solidFill>
                            <a:srgbClr val="7030A0"/>
                          </a:solidFill>
                          <a:effectLst/>
                          <a:latin typeface="Gill Sans Light (Body)"/>
                        </a:rPr>
                        <a:t>Metode: kvalitativna i kvantitativna istraživanja u farmaceutskoj praksi (uključujući farmakoepidemiološka, farmakoekonomska istraživanja, istraživanja upotrebe lekova i mnoga druga)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5218">
                <a:tc>
                  <a:txBody>
                    <a:bodyPr/>
                    <a:lstStyle/>
                    <a:p>
                      <a:pPr algn="l">
                        <a:spcAft>
                          <a:spcPts val="0"/>
                        </a:spcAft>
                      </a:pPr>
                      <a:r>
                        <a:rPr lang="sr-Latn-RS" sz="1070" b="0" kern="1200" dirty="0">
                          <a:solidFill>
                            <a:srgbClr val="003300"/>
                          </a:solidFill>
                          <a:effectLst/>
                          <a:latin typeface="Gill Sans Light (Body)"/>
                        </a:rPr>
                        <a:t>Projekti/ finansiranje:</a:t>
                      </a:r>
                      <a:endParaRPr lang="en-US" sz="107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070" b="0" dirty="0">
                          <a:solidFill>
                            <a:srgbClr val="003300"/>
                          </a:solidFill>
                          <a:latin typeface="Gill Sans Light (Body)"/>
                        </a:rPr>
                        <a:t>Institucionalno finansiranje putem Ugovora sa MPNTR-om, evidencioni br. 451-03-9/2021-14/200161.</a:t>
                      </a:r>
                      <a:endParaRPr lang="sr-Latn-RS" sz="1070" b="0" dirty="0">
                        <a:solidFill>
                          <a:srgbClr val="003300"/>
                        </a:solidFill>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err="1" smtClean="0">
                          <a:solidFill>
                            <a:srgbClr val="003300"/>
                          </a:solidFill>
                          <a:latin typeface="Gill Sans Light (Body)"/>
                        </a:rPr>
                        <a:t>Farmaceutska</a:t>
                      </a:r>
                      <a:r>
                        <a:rPr lang="en-US" sz="1070" b="0" dirty="0" smtClean="0">
                          <a:solidFill>
                            <a:srgbClr val="003300"/>
                          </a:solidFill>
                          <a:latin typeface="Gill Sans Light (Body)"/>
                        </a:rPr>
                        <a:t> </a:t>
                      </a:r>
                      <a:r>
                        <a:rPr lang="en-US" sz="1070" b="0" dirty="0" err="1" smtClean="0">
                          <a:solidFill>
                            <a:srgbClr val="003300"/>
                          </a:solidFill>
                          <a:latin typeface="Gill Sans Light (Body)"/>
                        </a:rPr>
                        <a:t>usluga</a:t>
                      </a:r>
                      <a:r>
                        <a:rPr lang="en-US" sz="1070" b="0" dirty="0" smtClean="0">
                          <a:solidFill>
                            <a:srgbClr val="003300"/>
                          </a:solidFill>
                          <a:latin typeface="Gill Sans Light (Body)"/>
                        </a:rPr>
                        <a:t> </a:t>
                      </a:r>
                      <a:r>
                        <a:rPr lang="en-US" sz="1070" b="0" dirty="0" err="1" smtClean="0">
                          <a:solidFill>
                            <a:srgbClr val="003300"/>
                          </a:solidFill>
                          <a:latin typeface="Gill Sans Light (Body)"/>
                        </a:rPr>
                        <a:t>za</a:t>
                      </a:r>
                      <a:r>
                        <a:rPr lang="en-US" sz="1070" b="0" dirty="0" smtClean="0">
                          <a:solidFill>
                            <a:srgbClr val="003300"/>
                          </a:solidFill>
                          <a:latin typeface="Gill Sans Light (Body)"/>
                        </a:rPr>
                        <a:t> </a:t>
                      </a:r>
                      <a:r>
                        <a:rPr lang="en-US" sz="1070" b="0" dirty="0" err="1" smtClean="0">
                          <a:solidFill>
                            <a:srgbClr val="003300"/>
                          </a:solidFill>
                          <a:latin typeface="Gill Sans Light (Body)"/>
                        </a:rPr>
                        <a:t>pacijente</a:t>
                      </a:r>
                      <a:r>
                        <a:rPr lang="en-US" sz="1070" b="0" dirty="0" smtClean="0">
                          <a:solidFill>
                            <a:srgbClr val="003300"/>
                          </a:solidFill>
                          <a:latin typeface="Gill Sans Light (Body)"/>
                        </a:rPr>
                        <a:t> </a:t>
                      </a:r>
                      <a:r>
                        <a:rPr lang="en-US" sz="1070" b="0" dirty="0" err="1" smtClean="0">
                          <a:solidFill>
                            <a:srgbClr val="003300"/>
                          </a:solidFill>
                          <a:latin typeface="Gill Sans Light (Body)"/>
                        </a:rPr>
                        <a:t>sa</a:t>
                      </a:r>
                      <a:r>
                        <a:rPr lang="en-US" sz="1070" b="0" dirty="0" smtClean="0">
                          <a:solidFill>
                            <a:srgbClr val="003300"/>
                          </a:solidFill>
                          <a:latin typeface="Gill Sans Light (Body)"/>
                        </a:rPr>
                        <a:t> </a:t>
                      </a:r>
                      <a:r>
                        <a:rPr lang="en-US" sz="1070" b="0" dirty="0" err="1" smtClean="0">
                          <a:solidFill>
                            <a:srgbClr val="003300"/>
                          </a:solidFill>
                          <a:latin typeface="Gill Sans Light (Body)"/>
                        </a:rPr>
                        <a:t>dijabetesom</a:t>
                      </a:r>
                      <a:r>
                        <a:rPr lang="en-US" sz="1070" b="0" dirty="0" smtClean="0">
                          <a:solidFill>
                            <a:srgbClr val="003300"/>
                          </a:solidFill>
                          <a:latin typeface="Gill Sans Light (Body)"/>
                        </a:rPr>
                        <a:t> – </a:t>
                      </a:r>
                      <a:r>
                        <a:rPr lang="en-US" sz="1070" b="0" dirty="0" err="1" smtClean="0">
                          <a:solidFill>
                            <a:srgbClr val="003300"/>
                          </a:solidFill>
                          <a:latin typeface="Gill Sans Light (Body)"/>
                        </a:rPr>
                        <a:t>razvoj</a:t>
                      </a:r>
                      <a:r>
                        <a:rPr lang="en-US" sz="1070" b="0" dirty="0" smtClean="0">
                          <a:solidFill>
                            <a:srgbClr val="003300"/>
                          </a:solidFill>
                          <a:latin typeface="Gill Sans Light (Body)"/>
                        </a:rPr>
                        <a:t> e-</a:t>
                      </a:r>
                      <a:r>
                        <a:rPr lang="en-US" sz="1070" b="0" dirty="0" err="1" smtClean="0">
                          <a:solidFill>
                            <a:srgbClr val="003300"/>
                          </a:solidFill>
                          <a:latin typeface="Gill Sans Light (Body)"/>
                        </a:rPr>
                        <a:t>portala</a:t>
                      </a:r>
                      <a:r>
                        <a:rPr lang="en-US" sz="1070" b="0" dirty="0" smtClean="0">
                          <a:solidFill>
                            <a:srgbClr val="003300"/>
                          </a:solidFill>
                          <a:latin typeface="Gill Sans Light (Body)"/>
                        </a:rPr>
                        <a:t> i </a:t>
                      </a:r>
                      <a:r>
                        <a:rPr lang="en-US" sz="1070" b="0" dirty="0" err="1" smtClean="0">
                          <a:solidFill>
                            <a:srgbClr val="003300"/>
                          </a:solidFill>
                          <a:latin typeface="Gill Sans Light (Body)"/>
                        </a:rPr>
                        <a:t>mobilne</a:t>
                      </a:r>
                      <a:r>
                        <a:rPr lang="en-US" sz="1070" b="0" dirty="0" smtClean="0">
                          <a:solidFill>
                            <a:srgbClr val="003300"/>
                          </a:solidFill>
                          <a:latin typeface="Gill Sans Light (Body)"/>
                        </a:rPr>
                        <a:t> </a:t>
                      </a:r>
                      <a:r>
                        <a:rPr lang="en-US" sz="1070" b="0" dirty="0" err="1" smtClean="0">
                          <a:solidFill>
                            <a:srgbClr val="003300"/>
                          </a:solidFill>
                          <a:latin typeface="Gill Sans Light (Body)"/>
                        </a:rPr>
                        <a:t>aplikacije</a:t>
                      </a:r>
                      <a:r>
                        <a:rPr lang="en-US" sz="1070" b="0" dirty="0" smtClean="0">
                          <a:solidFill>
                            <a:srgbClr val="003300"/>
                          </a:solidFill>
                          <a:latin typeface="Gill Sans Light (Body)"/>
                        </a:rPr>
                        <a:t> </a:t>
                      </a:r>
                      <a:r>
                        <a:rPr lang="en-US" sz="1070" b="0" dirty="0" err="1" smtClean="0">
                          <a:solidFill>
                            <a:srgbClr val="003300"/>
                          </a:solidFill>
                          <a:latin typeface="Gill Sans Light (Body)"/>
                        </a:rPr>
                        <a:t>kao</a:t>
                      </a:r>
                      <a:r>
                        <a:rPr lang="en-US" sz="1070" b="0" dirty="0" smtClean="0">
                          <a:solidFill>
                            <a:srgbClr val="003300"/>
                          </a:solidFill>
                          <a:latin typeface="Gill Sans Light (Body)"/>
                        </a:rPr>
                        <a:t> </a:t>
                      </a:r>
                      <a:r>
                        <a:rPr lang="en-US" sz="1070" b="0" dirty="0" err="1" smtClean="0">
                          <a:solidFill>
                            <a:srgbClr val="003300"/>
                          </a:solidFill>
                          <a:latin typeface="Gill Sans Light (Body)"/>
                        </a:rPr>
                        <a:t>koncepta</a:t>
                      </a:r>
                      <a:r>
                        <a:rPr lang="en-US" sz="1070" b="0" dirty="0" smtClean="0">
                          <a:solidFill>
                            <a:srgbClr val="003300"/>
                          </a:solidFill>
                          <a:latin typeface="Gill Sans Light (Body)"/>
                        </a:rPr>
                        <a:t> </a:t>
                      </a:r>
                      <a:r>
                        <a:rPr lang="en-US" sz="1070" b="0" dirty="0" err="1" smtClean="0">
                          <a:solidFill>
                            <a:srgbClr val="003300"/>
                          </a:solidFill>
                          <a:latin typeface="Gill Sans Light (Body)"/>
                        </a:rPr>
                        <a:t>za</a:t>
                      </a:r>
                      <a:r>
                        <a:rPr lang="en-US" sz="1070" b="0" dirty="0" smtClean="0">
                          <a:solidFill>
                            <a:srgbClr val="003300"/>
                          </a:solidFill>
                          <a:latin typeface="Gill Sans Light (Body)"/>
                        </a:rPr>
                        <a:t> </a:t>
                      </a:r>
                      <a:r>
                        <a:rPr lang="en-US" sz="1070" b="0" dirty="0" err="1" smtClean="0">
                          <a:solidFill>
                            <a:srgbClr val="003300"/>
                          </a:solidFill>
                          <a:latin typeface="Gill Sans Light (Body)"/>
                        </a:rPr>
                        <a:t>podršku</a:t>
                      </a:r>
                      <a:r>
                        <a:rPr lang="en-US" sz="1070" b="0" dirty="0" smtClean="0">
                          <a:solidFill>
                            <a:srgbClr val="003300"/>
                          </a:solidFill>
                          <a:latin typeface="Gill Sans Light (Body)"/>
                        </a:rPr>
                        <a:t> </a:t>
                      </a:r>
                      <a:r>
                        <a:rPr lang="en-US" sz="1070" b="0" dirty="0" err="1" smtClean="0">
                          <a:solidFill>
                            <a:srgbClr val="003300"/>
                          </a:solidFill>
                          <a:latin typeface="Gill Sans Light (Body)"/>
                        </a:rPr>
                        <a:t>zasnovanog</a:t>
                      </a:r>
                      <a:r>
                        <a:rPr lang="en-US" sz="1070" b="0" dirty="0" smtClean="0">
                          <a:solidFill>
                            <a:srgbClr val="003300"/>
                          </a:solidFill>
                          <a:latin typeface="Gill Sans Light (Body)"/>
                        </a:rPr>
                        <a:t> </a:t>
                      </a:r>
                      <a:r>
                        <a:rPr lang="en-US" sz="1070" b="0" dirty="0" err="1" smtClean="0">
                          <a:solidFill>
                            <a:srgbClr val="003300"/>
                          </a:solidFill>
                          <a:latin typeface="Gill Sans Light (Body)"/>
                        </a:rPr>
                        <a:t>na</a:t>
                      </a:r>
                      <a:r>
                        <a:rPr lang="en-US" sz="1070" b="0" dirty="0" smtClean="0">
                          <a:solidFill>
                            <a:srgbClr val="003300"/>
                          </a:solidFill>
                          <a:latin typeface="Gill Sans Light (Body)"/>
                        </a:rPr>
                        <a:t> </a:t>
                      </a:r>
                      <a:r>
                        <a:rPr lang="en-US" sz="1070" b="0" dirty="0" err="1" smtClean="0">
                          <a:solidFill>
                            <a:srgbClr val="003300"/>
                          </a:solidFill>
                          <a:latin typeface="Gill Sans Light (Body)"/>
                        </a:rPr>
                        <a:t>potrebama</a:t>
                      </a:r>
                      <a:r>
                        <a:rPr lang="en-US" sz="1070" b="0" dirty="0" smtClean="0">
                          <a:solidFill>
                            <a:srgbClr val="003300"/>
                          </a:solidFill>
                          <a:latin typeface="Gill Sans Light (Body)"/>
                        </a:rPr>
                        <a:t> </a:t>
                      </a:r>
                      <a:r>
                        <a:rPr lang="en-US" sz="1070" b="0" dirty="0" err="1" smtClean="0">
                          <a:solidFill>
                            <a:srgbClr val="003300"/>
                          </a:solidFill>
                          <a:latin typeface="Gill Sans Light (Body)"/>
                        </a:rPr>
                        <a:t>korisnika</a:t>
                      </a:r>
                      <a:r>
                        <a:rPr lang="en-US" sz="1070" b="0" dirty="0" smtClean="0">
                          <a:solidFill>
                            <a:srgbClr val="003300"/>
                          </a:solidFill>
                          <a:latin typeface="Gill Sans Light (Body)"/>
                        </a:rPr>
                        <a:t> / Fond </a:t>
                      </a:r>
                      <a:r>
                        <a:rPr lang="en-US" sz="1070" b="0" dirty="0" err="1" smtClean="0">
                          <a:solidFill>
                            <a:srgbClr val="003300"/>
                          </a:solidFill>
                          <a:latin typeface="Gill Sans Light (Body)"/>
                        </a:rPr>
                        <a:t>za</a:t>
                      </a:r>
                      <a:r>
                        <a:rPr lang="en-US" sz="1070" b="0" dirty="0" smtClean="0">
                          <a:solidFill>
                            <a:srgbClr val="003300"/>
                          </a:solidFill>
                          <a:latin typeface="Gill Sans Light (Body)"/>
                        </a:rPr>
                        <a:t> </a:t>
                      </a:r>
                      <a:r>
                        <a:rPr lang="en-US" sz="1070" b="0" dirty="0" err="1" smtClean="0">
                          <a:solidFill>
                            <a:srgbClr val="003300"/>
                          </a:solidFill>
                          <a:latin typeface="Gill Sans Light (Body)"/>
                        </a:rPr>
                        <a:t>inovacionu</a:t>
                      </a:r>
                      <a:r>
                        <a:rPr lang="en-US" sz="1070" b="0" dirty="0" smtClean="0">
                          <a:solidFill>
                            <a:srgbClr val="003300"/>
                          </a:solidFill>
                          <a:latin typeface="Gill Sans Light (Body)"/>
                        </a:rPr>
                        <a:t> </a:t>
                      </a:r>
                      <a:r>
                        <a:rPr lang="en-US" sz="1070" b="0" dirty="0" err="1" smtClean="0">
                          <a:solidFill>
                            <a:srgbClr val="003300"/>
                          </a:solidFill>
                          <a:latin typeface="Gill Sans Light (Body)"/>
                        </a:rPr>
                        <a:t>delatnost</a:t>
                      </a:r>
                      <a:r>
                        <a:rPr lang="en-US" sz="1070" b="0" dirty="0" smtClean="0">
                          <a:solidFill>
                            <a:srgbClr val="003300"/>
                          </a:solidFill>
                          <a:latin typeface="Gill Sans Light (Body)"/>
                        </a:rPr>
                        <a:t> </a:t>
                      </a:r>
                      <a:r>
                        <a:rPr lang="en-US" sz="1070" b="0" dirty="0" err="1" smtClean="0">
                          <a:solidFill>
                            <a:srgbClr val="003300"/>
                          </a:solidFill>
                          <a:latin typeface="Gill Sans Light (Body)"/>
                        </a:rPr>
                        <a:t>Republike</a:t>
                      </a:r>
                      <a:r>
                        <a:rPr lang="en-US" sz="1070" b="0" dirty="0" smtClean="0">
                          <a:solidFill>
                            <a:srgbClr val="003300"/>
                          </a:solidFill>
                          <a:latin typeface="Gill Sans Light (Body)"/>
                        </a:rPr>
                        <a:t> </a:t>
                      </a:r>
                      <a:r>
                        <a:rPr lang="en-US" sz="1070" b="0" dirty="0" err="1" smtClean="0">
                          <a:solidFill>
                            <a:srgbClr val="003300"/>
                          </a:solidFill>
                          <a:latin typeface="Gill Sans Light (Body)"/>
                        </a:rPr>
                        <a:t>Srbije</a:t>
                      </a:r>
                      <a:r>
                        <a:rPr lang="en-US" sz="1070" b="0" dirty="0" smtClean="0">
                          <a:solidFill>
                            <a:srgbClr val="003300"/>
                          </a:solidFill>
                          <a:latin typeface="Gill Sans Light (Body)"/>
                        </a:rPr>
                        <a:t>,</a:t>
                      </a:r>
                      <a:r>
                        <a:rPr lang="sr-Latn-RS" sz="1070" b="0" dirty="0" smtClean="0">
                          <a:solidFill>
                            <a:srgbClr val="003300"/>
                          </a:solidFill>
                          <a:latin typeface="Gill Sans Light (Body)"/>
                        </a:rPr>
                        <a:t> </a:t>
                      </a:r>
                      <a:r>
                        <a:rPr lang="en-US" sz="1070" b="0" dirty="0" err="1" smtClean="0">
                          <a:solidFill>
                            <a:srgbClr val="003300"/>
                          </a:solidFill>
                          <a:latin typeface="Gill Sans Light (Body)"/>
                        </a:rPr>
                        <a:t>Rukovodilac</a:t>
                      </a:r>
                      <a:r>
                        <a:rPr lang="en-US" sz="1070" b="0" dirty="0" smtClean="0">
                          <a:solidFill>
                            <a:srgbClr val="003300"/>
                          </a:solidFill>
                          <a:latin typeface="Gill Sans Light (Body)"/>
                        </a:rPr>
                        <a:t> </a:t>
                      </a:r>
                      <a:r>
                        <a:rPr lang="en-US" sz="1070" b="0" dirty="0" err="1" smtClean="0">
                          <a:solidFill>
                            <a:srgbClr val="003300"/>
                          </a:solidFill>
                          <a:latin typeface="Gill Sans Light (Body)"/>
                        </a:rPr>
                        <a:t>projekta</a:t>
                      </a:r>
                      <a:r>
                        <a:rPr lang="en-US" sz="1070" b="0" dirty="0" smtClean="0">
                          <a:solidFill>
                            <a:srgbClr val="003300"/>
                          </a:solidFill>
                          <a:latin typeface="Gill Sans Light (Body)"/>
                        </a:rPr>
                        <a:t> dr. sc. Marina </a:t>
                      </a:r>
                      <a:r>
                        <a:rPr lang="en-US" sz="1070" b="0" dirty="0" err="1" smtClean="0">
                          <a:solidFill>
                            <a:srgbClr val="003300"/>
                          </a:solidFill>
                          <a:latin typeface="Gill Sans Light (Body)"/>
                        </a:rPr>
                        <a:t>Odalović</a:t>
                      </a:r>
                      <a:r>
                        <a:rPr lang="en-US" sz="1070" b="0" dirty="0" smtClean="0">
                          <a:solidFill>
                            <a:srgbClr val="003300"/>
                          </a:solidFill>
                          <a:latin typeface="Gill Sans Light (Body)"/>
                        </a:rPr>
                        <a:t>,</a:t>
                      </a:r>
                      <a:r>
                        <a:rPr lang="sr-Latn-RS" sz="1070" b="0" dirty="0" smtClean="0">
                          <a:solidFill>
                            <a:srgbClr val="003300"/>
                          </a:solidFill>
                          <a:latin typeface="Gill Sans Light (Body)"/>
                        </a:rPr>
                        <a:t> </a:t>
                      </a:r>
                      <a:r>
                        <a:rPr lang="en-US" sz="1070" b="0" dirty="0" err="1" smtClean="0">
                          <a:solidFill>
                            <a:srgbClr val="003300"/>
                          </a:solidFill>
                          <a:latin typeface="Gill Sans Light (Body)"/>
                        </a:rPr>
                        <a:t>vanr</a:t>
                      </a:r>
                      <a:r>
                        <a:rPr lang="en-US" sz="1070" b="0" dirty="0" smtClean="0">
                          <a:solidFill>
                            <a:srgbClr val="003300"/>
                          </a:solidFill>
                          <a:latin typeface="Gill Sans Light (Body)"/>
                        </a:rPr>
                        <a:t>. prof.</a:t>
                      </a: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COST CA 19132 „European network to advance best practices &amp; technology on medication adherence“, 2020-2024</a:t>
                      </a: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COST CA 19113 „The European Researchers' Network Working on Second Victims“, 2020-2024</a:t>
                      </a:r>
                      <a:endParaRPr lang="en-US" sz="107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62148">
                <a:tc>
                  <a:txBody>
                    <a:bodyPr/>
                    <a:lstStyle/>
                    <a:p>
                      <a:pPr algn="l">
                        <a:spcAft>
                          <a:spcPts val="0"/>
                        </a:spcAft>
                      </a:pPr>
                      <a:r>
                        <a:rPr lang="sr-Latn-RS" sz="1070" kern="1200" dirty="0">
                          <a:solidFill>
                            <a:srgbClr val="7030A0"/>
                          </a:solidFill>
                          <a:effectLst/>
                          <a:latin typeface="Gill Sans Light (Body)"/>
                        </a:rPr>
                        <a:t>Saradnje: </a:t>
                      </a:r>
                      <a:endParaRPr lang="en-US" sz="107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a:solidFill>
                            <a:srgbClr val="7030A0"/>
                          </a:solidFill>
                          <a:effectLst/>
                          <a:latin typeface="Gill Sans Light (Body)"/>
                        </a:rPr>
                        <a:t>-</a:t>
                      </a:r>
                      <a:r>
                        <a:rPr lang="vi-VN" sz="1070" kern="1200" dirty="0">
                          <a:solidFill>
                            <a:srgbClr val="7030A0"/>
                          </a:solidFill>
                          <a:effectLst/>
                          <a:latin typeface="Gill Sans Light (Body)"/>
                        </a:rPr>
                        <a:t>Međunarodna saradnja i saradnja sa drugim akademskim institucijama: </a:t>
                      </a:r>
                      <a:r>
                        <a:rPr lang="sr-Latn-RS" sz="1070" kern="1200" dirty="0">
                          <a:solidFill>
                            <a:srgbClr val="7030A0"/>
                          </a:solidFill>
                          <a:effectLst/>
                          <a:latin typeface="Gill Sans Light (Body)"/>
                        </a:rPr>
                        <a:t/>
                      </a:r>
                      <a:br>
                        <a:rPr lang="sr-Latn-RS" sz="1070" kern="1200" dirty="0">
                          <a:solidFill>
                            <a:srgbClr val="7030A0"/>
                          </a:solidFill>
                          <a:effectLst/>
                          <a:latin typeface="Gill Sans Light (Body)"/>
                        </a:rPr>
                      </a:br>
                      <a:r>
                        <a:rPr lang="vi-VN" sz="1070" kern="1200" dirty="0">
                          <a:solidFill>
                            <a:srgbClr val="7030A0"/>
                          </a:solidFill>
                          <a:effectLst/>
                          <a:latin typeface="Gill Sans Light (Body)"/>
                        </a:rPr>
                        <a:t>Univerzitet medicinskih nauka u Kaunasu-Farmaceutski fakultet,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Univerzitet u Sarajevu-Farmaceutski fakultet,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Triniti collage Dublin-Farmaceutski fakultet,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Medicinski Univerzitet u Sofiji-Farmaceutski fakultet,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Karlov Univerzitet u Pragu-Farmaceutski fakultet,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Medicinski Univerzitet u Bukureštu-Farmaceutski fakultet</a:t>
                      </a: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-Saradnja sa drugim akademskim institucijama: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Medicinski fakultet Univerziteta u Novom Sadu </a:t>
                      </a: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-Saradnja sa drugim ministarstvima i organizacijama: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Farmaceutska komora Srbije, </a:t>
                      </a:r>
                      <a:r>
                        <a:rPr lang="vi-VN" sz="1070" kern="1200" dirty="0" smtClean="0">
                          <a:solidFill>
                            <a:srgbClr val="7030A0"/>
                          </a:solidFill>
                          <a:effectLst/>
                          <a:latin typeface="Gill Sans Light (Body)"/>
                        </a:rPr>
                        <a:t>Privredna </a:t>
                      </a:r>
                      <a:r>
                        <a:rPr lang="vi-VN" sz="1070" kern="1200" dirty="0">
                          <a:solidFill>
                            <a:srgbClr val="7030A0"/>
                          </a:solidFill>
                          <a:effectLst/>
                          <a:latin typeface="Gill Sans Light (Body)"/>
                        </a:rPr>
                        <a:t>komora Srbije, </a:t>
                      </a:r>
                      <a:r>
                        <a:rPr lang="vi-VN" sz="1070" kern="1200" dirty="0" smtClean="0">
                          <a:solidFill>
                            <a:srgbClr val="7030A0"/>
                          </a:solidFill>
                          <a:effectLst/>
                          <a:latin typeface="Gill Sans Light (Body)"/>
                        </a:rPr>
                        <a:t>Ministarstvo </a:t>
                      </a:r>
                      <a:r>
                        <a:rPr lang="vi-VN" sz="1070" kern="1200" dirty="0">
                          <a:solidFill>
                            <a:srgbClr val="7030A0"/>
                          </a:solidFill>
                          <a:effectLst/>
                          <a:latin typeface="Gill Sans Light (Body)"/>
                        </a:rPr>
                        <a:t>zdravlja,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Republički institut za javno zdravlje “Dr Milan Jovanović Batut“, </a:t>
                      </a:r>
                      <a:endParaRPr lang="sr-Latn-RS" sz="107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70" kern="1200" dirty="0">
                          <a:solidFill>
                            <a:srgbClr val="7030A0"/>
                          </a:solidFill>
                          <a:effectLst/>
                          <a:latin typeface="Gill Sans Light (Body)"/>
                        </a:rPr>
                        <a:t>Agencija za akreditaciju zdravstvenih ustanova Srbije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1026" name="Picture 2" descr="Dr sc. Dušanka Krajn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1697" y="1326823"/>
            <a:ext cx="1118952" cy="142786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6885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99954" y="1007449"/>
            <a:ext cx="5761355" cy="432054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4" name="object 4"/>
          <p:cNvSpPr/>
          <p:nvPr/>
        </p:nvSpPr>
        <p:spPr>
          <a:xfrm>
            <a:off x="726281" y="5393351"/>
            <a:ext cx="6108700" cy="4292600"/>
          </a:xfrm>
          <a:prstGeom prst="rect">
            <a:avLst/>
          </a:prstGeom>
          <a:blipFill>
            <a:blip r:embed="rId3"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pic>
        <p:nvPicPr>
          <p:cNvPr id="5" name="Picture 4">
            <a:extLst>
              <a:ext uri="{FF2B5EF4-FFF2-40B4-BE49-F238E27FC236}">
                <a16:creationId xmlns:a16="http://schemas.microsoft.com/office/drawing/2014/main" xmlns="" id="{5CEBFA4A-52BE-F847-892D-EE50429DEC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6" name="Picture 5">
            <a:extLst>
              <a:ext uri="{FF2B5EF4-FFF2-40B4-BE49-F238E27FC236}">
                <a16:creationId xmlns:a16="http://schemas.microsoft.com/office/drawing/2014/main" xmlns="" id="{BC777561-BAC0-7247-B887-06FA06A5E3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315362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311" y="1835033"/>
            <a:ext cx="6484641" cy="8274573"/>
          </a:xfrm>
          <a:prstGeom prst="rect">
            <a:avLst/>
          </a:prstGeom>
        </p:spPr>
        <p:txBody>
          <a:bodyPr wrap="square">
            <a:spAutoFit/>
          </a:bodyPr>
          <a:lstStyle/>
          <a:p>
            <a:pPr algn="l">
              <a:spcAft>
                <a:spcPts val="300"/>
              </a:spcAft>
            </a:pPr>
            <a:r>
              <a:rPr lang="sr-Latn-RS" sz="1100" i="0" kern="1200" dirty="0">
                <a:solidFill>
                  <a:srgbClr val="7030A0"/>
                </a:solidFill>
                <a:latin typeface="Gill Sans Light (Body)"/>
                <a:ea typeface="Times New Roman"/>
                <a:cs typeface="Arial"/>
              </a:rPr>
              <a:t>Odabrane </a:t>
            </a:r>
            <a:r>
              <a:rPr lang="sr-Latn-RS" sz="1100" i="0" kern="1200" dirty="0" smtClean="0">
                <a:solidFill>
                  <a:srgbClr val="7030A0"/>
                </a:solidFill>
                <a:latin typeface="Gill Sans Light (Body)"/>
                <a:ea typeface="Times New Roman"/>
                <a:cs typeface="Arial"/>
              </a:rPr>
              <a:t>publikacije</a:t>
            </a:r>
          </a:p>
          <a:p>
            <a:pPr marL="180975" lvl="0" indent="-180975" algn="l"/>
            <a:r>
              <a:rPr lang="en-US" sz="840" dirty="0" err="1">
                <a:solidFill>
                  <a:srgbClr val="7030A0"/>
                </a:solidFill>
                <a:latin typeface="Gill Sans Light (Body)"/>
              </a:rPr>
              <a:t>Timic</a:t>
            </a:r>
            <a:r>
              <a:rPr lang="en-US" sz="840" dirty="0">
                <a:solidFill>
                  <a:srgbClr val="7030A0"/>
                </a:solidFill>
                <a:latin typeface="Gill Sans Light (Body)"/>
              </a:rPr>
              <a:t> J, </a:t>
            </a:r>
            <a:r>
              <a:rPr lang="en-US" sz="840" dirty="0" err="1">
                <a:solidFill>
                  <a:srgbClr val="7030A0"/>
                </a:solidFill>
                <a:latin typeface="Gill Sans Light (Body)"/>
              </a:rPr>
              <a:t>Kotur-Stevuljevic</a:t>
            </a:r>
            <a:r>
              <a:rPr lang="en-US" sz="840" dirty="0">
                <a:solidFill>
                  <a:srgbClr val="7030A0"/>
                </a:solidFill>
                <a:latin typeface="Gill Sans Light (Body)"/>
              </a:rPr>
              <a:t> J,</a:t>
            </a:r>
            <a:r>
              <a:rPr lang="en-US" sz="840" baseline="30000" dirty="0">
                <a:solidFill>
                  <a:srgbClr val="7030A0"/>
                </a:solidFill>
                <a:latin typeface="Gill Sans Light (Body)"/>
              </a:rPr>
              <a:t> </a:t>
            </a:r>
            <a:r>
              <a:rPr lang="en-US" sz="840" dirty="0">
                <a:solidFill>
                  <a:srgbClr val="7030A0"/>
                </a:solidFill>
                <a:latin typeface="Gill Sans Light (Body)"/>
              </a:rPr>
              <a:t>Boeing H, </a:t>
            </a:r>
            <a:r>
              <a:rPr lang="en-US" sz="840" b="1" dirty="0" err="1">
                <a:solidFill>
                  <a:srgbClr val="7030A0"/>
                </a:solidFill>
                <a:latin typeface="Gill Sans Light (Body)"/>
              </a:rPr>
              <a:t>Krajnovic</a:t>
            </a:r>
            <a:r>
              <a:rPr lang="en-US" sz="840" b="1" dirty="0">
                <a:solidFill>
                  <a:srgbClr val="7030A0"/>
                </a:solidFill>
                <a:latin typeface="Gill Sans Light (Body)"/>
              </a:rPr>
              <a:t> D,</a:t>
            </a:r>
            <a:r>
              <a:rPr lang="en-US" sz="840" dirty="0">
                <a:solidFill>
                  <a:srgbClr val="7030A0"/>
                </a:solidFill>
                <a:latin typeface="Gill Sans Light (Body)"/>
              </a:rPr>
              <a:t> </a:t>
            </a:r>
            <a:r>
              <a:rPr lang="en-US" sz="840" dirty="0" err="1">
                <a:solidFill>
                  <a:srgbClr val="7030A0"/>
                </a:solidFill>
                <a:latin typeface="Gill Sans Light (Body)"/>
              </a:rPr>
              <a:t>Djordjevic</a:t>
            </a:r>
            <a:r>
              <a:rPr lang="en-US" sz="840" dirty="0">
                <a:solidFill>
                  <a:srgbClr val="7030A0"/>
                </a:solidFill>
                <a:latin typeface="Gill Sans Light (Body)"/>
              </a:rPr>
              <a:t> B, </a:t>
            </a:r>
            <a:r>
              <a:rPr lang="en-US" sz="840" dirty="0" err="1">
                <a:solidFill>
                  <a:srgbClr val="7030A0"/>
                </a:solidFill>
                <a:latin typeface="Gill Sans Light (Body)"/>
              </a:rPr>
              <a:t>Sobajic</a:t>
            </a:r>
            <a:r>
              <a:rPr lang="en-US" sz="840" dirty="0">
                <a:solidFill>
                  <a:srgbClr val="7030A0"/>
                </a:solidFill>
                <a:latin typeface="Gill Sans Light (Body)"/>
              </a:rPr>
              <a:t> </a:t>
            </a:r>
            <a:r>
              <a:rPr lang="en-US" sz="840" dirty="0" smtClean="0">
                <a:solidFill>
                  <a:srgbClr val="7030A0"/>
                </a:solidFill>
                <a:latin typeface="Gill Sans Light (Body)"/>
              </a:rPr>
              <a:t>S</a:t>
            </a:r>
            <a:r>
              <a:rPr lang="sr-Latn-RS" sz="840" dirty="0" smtClean="0">
                <a:solidFill>
                  <a:srgbClr val="7030A0"/>
                </a:solidFill>
                <a:latin typeface="Gill Sans Light (Body)"/>
              </a:rPr>
              <a:t>.</a:t>
            </a:r>
            <a:r>
              <a:rPr lang="en-US" sz="840" baseline="30000" dirty="0" smtClean="0">
                <a:solidFill>
                  <a:srgbClr val="7030A0"/>
                </a:solidFill>
                <a:latin typeface="Gill Sans Light (Body)"/>
              </a:rPr>
              <a:t> </a:t>
            </a:r>
            <a:r>
              <a:rPr lang="en-US" sz="840" dirty="0">
                <a:solidFill>
                  <a:srgbClr val="7030A0"/>
                </a:solidFill>
                <a:latin typeface="Gill Sans Light (Body)"/>
              </a:rPr>
              <a:t>A cross-sectional survey of salty snack consumption among Serbian urban-living students and their contribution to salt intake. Nutrients 2020; 12, 3290; doi:10.3390/nu12113290 </a:t>
            </a:r>
          </a:p>
          <a:p>
            <a:pPr marL="180975" lvl="0" indent="-180975" algn="l"/>
            <a:r>
              <a:rPr lang="en-US" sz="840" b="1" dirty="0" err="1">
                <a:solidFill>
                  <a:srgbClr val="003300"/>
                </a:solidFill>
                <a:latin typeface="Gill Sans Light (Body)"/>
              </a:rPr>
              <a:t>Krajnović</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Jocić</a:t>
            </a:r>
            <a:r>
              <a:rPr lang="en-US" sz="840" dirty="0">
                <a:solidFill>
                  <a:srgbClr val="003300"/>
                </a:solidFill>
                <a:latin typeface="Gill Sans Light (Body)"/>
              </a:rPr>
              <a:t> D. Experience and Attitudes Toward Informed Consent in Pharmacy Practice Research: Do Pharmacists Care? Science and Engineering Ethics. </a:t>
            </a:r>
            <a:r>
              <a:rPr lang="en-US" sz="840" dirty="0" err="1">
                <a:solidFill>
                  <a:srgbClr val="003300"/>
                </a:solidFill>
                <a:latin typeface="Gill Sans Light (Body)"/>
              </a:rPr>
              <a:t>Sci</a:t>
            </a:r>
            <a:r>
              <a:rPr lang="en-US" sz="840" dirty="0">
                <a:solidFill>
                  <a:srgbClr val="003300"/>
                </a:solidFill>
                <a:latin typeface="Gill Sans Light (Body)"/>
              </a:rPr>
              <a:t> </a:t>
            </a:r>
            <a:r>
              <a:rPr lang="en-US" sz="840" dirty="0" err="1">
                <a:solidFill>
                  <a:srgbClr val="003300"/>
                </a:solidFill>
                <a:latin typeface="Gill Sans Light (Body)"/>
              </a:rPr>
              <a:t>Eng</a:t>
            </a:r>
            <a:r>
              <a:rPr lang="en-US" sz="840" dirty="0">
                <a:solidFill>
                  <a:srgbClr val="003300"/>
                </a:solidFill>
                <a:latin typeface="Gill Sans Light (Body)"/>
              </a:rPr>
              <a:t> Ethics 2017; Dec;23(6):1529-1539. </a:t>
            </a:r>
            <a:r>
              <a:rPr lang="en-US" sz="840" dirty="0" err="1">
                <a:solidFill>
                  <a:srgbClr val="003300"/>
                </a:solidFill>
                <a:latin typeface="Gill Sans Light (Body)"/>
              </a:rPr>
              <a:t>doi</a:t>
            </a:r>
            <a:r>
              <a:rPr lang="en-US" sz="840" dirty="0">
                <a:solidFill>
                  <a:srgbClr val="003300"/>
                </a:solidFill>
                <a:latin typeface="Gill Sans Light (Body)"/>
              </a:rPr>
              <a:t>: 10.1007/s11948-016-9853-3. </a:t>
            </a:r>
            <a:r>
              <a:rPr lang="en-US" sz="840" dirty="0" err="1">
                <a:solidFill>
                  <a:srgbClr val="003300"/>
                </a:solidFill>
                <a:latin typeface="Gill Sans Light (Body)"/>
              </a:rPr>
              <a:t>Epub</a:t>
            </a:r>
            <a:r>
              <a:rPr lang="en-US" sz="840" dirty="0">
                <a:solidFill>
                  <a:srgbClr val="003300"/>
                </a:solidFill>
                <a:latin typeface="Gill Sans Light (Body)"/>
              </a:rPr>
              <a:t> 2016 </a:t>
            </a:r>
          </a:p>
          <a:p>
            <a:pPr marL="180975" lvl="0" indent="-180975" algn="l"/>
            <a:r>
              <a:rPr lang="en-US" sz="840" b="1" dirty="0" err="1">
                <a:solidFill>
                  <a:srgbClr val="7030A0"/>
                </a:solidFill>
                <a:latin typeface="Gill Sans Light (Body)"/>
              </a:rPr>
              <a:t>Krajnović</a:t>
            </a:r>
            <a:r>
              <a:rPr lang="en-US" sz="840" b="1" dirty="0">
                <a:solidFill>
                  <a:srgbClr val="7030A0"/>
                </a:solidFill>
                <a:latin typeface="Gill Sans Light (Body)"/>
              </a:rPr>
              <a:t> D,</a:t>
            </a:r>
            <a:r>
              <a:rPr lang="en-US" sz="840" dirty="0">
                <a:solidFill>
                  <a:srgbClr val="7030A0"/>
                </a:solidFill>
                <a:latin typeface="Gill Sans Light (Body)"/>
              </a:rPr>
              <a:t> </a:t>
            </a:r>
            <a:r>
              <a:rPr lang="en-US" sz="840" dirty="0" err="1">
                <a:solidFill>
                  <a:srgbClr val="7030A0"/>
                </a:solidFill>
                <a:latin typeface="Gill Sans Light (Body)"/>
              </a:rPr>
              <a:t>Ubavić</a:t>
            </a:r>
            <a:r>
              <a:rPr lang="en-US" sz="840" dirty="0">
                <a:solidFill>
                  <a:srgbClr val="7030A0"/>
                </a:solidFill>
                <a:latin typeface="Gill Sans Light (Body)"/>
              </a:rPr>
              <a:t> S, </a:t>
            </a:r>
            <a:r>
              <a:rPr lang="en-US" sz="840" dirty="0" err="1">
                <a:solidFill>
                  <a:srgbClr val="7030A0"/>
                </a:solidFill>
                <a:latin typeface="Gill Sans Light (Body)"/>
              </a:rPr>
              <a:t>Bogavac-Stanojević</a:t>
            </a:r>
            <a:r>
              <a:rPr lang="en-US" sz="840" dirty="0">
                <a:solidFill>
                  <a:srgbClr val="7030A0"/>
                </a:solidFill>
                <a:latin typeface="Gill Sans Light (Body)"/>
              </a:rPr>
              <a:t> N. Pharmacotherapy Literacy and Parental Practice in Use of Over-the-Counter Pediatric Medicines. </a:t>
            </a:r>
            <a:r>
              <a:rPr lang="en-US" sz="840" dirty="0" err="1">
                <a:solidFill>
                  <a:srgbClr val="7030A0"/>
                </a:solidFill>
                <a:latin typeface="Gill Sans Light (Body)"/>
              </a:rPr>
              <a:t>Medicina</a:t>
            </a:r>
            <a:r>
              <a:rPr lang="en-US" sz="840" dirty="0">
                <a:solidFill>
                  <a:srgbClr val="7030A0"/>
                </a:solidFill>
                <a:latin typeface="Gill Sans Light (Body)"/>
              </a:rPr>
              <a:t> 2019; 55: 80. </a:t>
            </a:r>
            <a:r>
              <a:rPr lang="en-US" sz="840" dirty="0" err="1">
                <a:solidFill>
                  <a:srgbClr val="7030A0"/>
                </a:solidFill>
                <a:latin typeface="Gill Sans Light (Body)"/>
              </a:rPr>
              <a:t>doi</a:t>
            </a:r>
            <a:r>
              <a:rPr lang="en-US" sz="840" dirty="0">
                <a:solidFill>
                  <a:srgbClr val="7030A0"/>
                </a:solidFill>
                <a:latin typeface="Gill Sans Light (Body)"/>
              </a:rPr>
              <a:t>: 10.3390/medicina55030080 </a:t>
            </a:r>
          </a:p>
          <a:p>
            <a:pPr marL="180975" lvl="0" indent="-180975" algn="l"/>
            <a:r>
              <a:rPr lang="en-US" sz="840" b="1" dirty="0" err="1">
                <a:solidFill>
                  <a:srgbClr val="003300"/>
                </a:solidFill>
                <a:latin typeface="Gill Sans Light (Body)"/>
              </a:rPr>
              <a:t>Krajnović</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Ubavić</a:t>
            </a:r>
            <a:r>
              <a:rPr lang="en-US" sz="840" dirty="0">
                <a:solidFill>
                  <a:srgbClr val="003300"/>
                </a:solidFill>
                <a:latin typeface="Gill Sans Light (Body)"/>
              </a:rPr>
              <a:t>, S.; </a:t>
            </a:r>
            <a:r>
              <a:rPr lang="en-US" sz="840" dirty="0" err="1">
                <a:solidFill>
                  <a:srgbClr val="003300"/>
                </a:solidFill>
                <a:latin typeface="Gill Sans Light (Body)"/>
              </a:rPr>
              <a:t>Bogavac-Stanojević</a:t>
            </a:r>
            <a:r>
              <a:rPr lang="en-US" sz="840" dirty="0">
                <a:solidFill>
                  <a:srgbClr val="003300"/>
                </a:solidFill>
                <a:latin typeface="Gill Sans Light (Body)"/>
              </a:rPr>
              <a:t>, N. Pharmacotherapy Literacy of Parents in the Rural and Urban Areas of Serbia—Are There Any Differences? </a:t>
            </a:r>
            <a:r>
              <a:rPr lang="en-US" sz="840" dirty="0" err="1">
                <a:solidFill>
                  <a:srgbClr val="003300"/>
                </a:solidFill>
                <a:latin typeface="Gill Sans Light (Body)"/>
              </a:rPr>
              <a:t>Medicina</a:t>
            </a:r>
            <a:r>
              <a:rPr lang="en-US" sz="840" dirty="0">
                <a:solidFill>
                  <a:srgbClr val="003300"/>
                </a:solidFill>
                <a:latin typeface="Gill Sans Light (Body)"/>
              </a:rPr>
              <a:t> 2019; 55, 590. </a:t>
            </a:r>
            <a:r>
              <a:rPr lang="en-US" sz="840" dirty="0" err="1">
                <a:solidFill>
                  <a:srgbClr val="003300"/>
                </a:solidFill>
                <a:latin typeface="Gill Sans Light (Body)"/>
              </a:rPr>
              <a:t>doi</a:t>
            </a:r>
            <a:r>
              <a:rPr lang="en-US" sz="840" dirty="0">
                <a:solidFill>
                  <a:srgbClr val="003300"/>
                </a:solidFill>
                <a:latin typeface="Gill Sans Light (Body)"/>
              </a:rPr>
              <a:t>: 10.3390/medicina55090590 </a:t>
            </a:r>
          </a:p>
          <a:p>
            <a:pPr marL="180975" lvl="0" indent="-180975" algn="l"/>
            <a:r>
              <a:rPr lang="en-US" sz="840" dirty="0">
                <a:solidFill>
                  <a:srgbClr val="7030A0"/>
                </a:solidFill>
                <a:latin typeface="Gill Sans Light (Body)"/>
              </a:rPr>
              <a:t>M. </a:t>
            </a:r>
            <a:r>
              <a:rPr lang="en-US" sz="840" dirty="0" err="1">
                <a:solidFill>
                  <a:srgbClr val="7030A0"/>
                </a:solidFill>
                <a:latin typeface="Gill Sans Light (Body)"/>
              </a:rPr>
              <a:t>Zekovic</a:t>
            </a:r>
            <a:r>
              <a:rPr lang="en-US" sz="840" dirty="0">
                <a:solidFill>
                  <a:srgbClr val="7030A0"/>
                </a:solidFill>
                <a:latin typeface="Gill Sans Light (Body)"/>
              </a:rPr>
              <a:t>, M. </a:t>
            </a:r>
            <a:r>
              <a:rPr lang="en-US" sz="840" dirty="0" err="1">
                <a:solidFill>
                  <a:srgbClr val="7030A0"/>
                </a:solidFill>
                <a:latin typeface="Gill Sans Light (Body)"/>
              </a:rPr>
              <a:t>Djekic-Ivankovic</a:t>
            </a:r>
            <a:r>
              <a:rPr lang="en-US" sz="840" dirty="0">
                <a:solidFill>
                  <a:srgbClr val="7030A0"/>
                </a:solidFill>
                <a:latin typeface="Gill Sans Light (Body)"/>
              </a:rPr>
              <a:t>, M. </a:t>
            </a:r>
            <a:r>
              <a:rPr lang="en-US" sz="840" dirty="0" err="1">
                <a:solidFill>
                  <a:srgbClr val="7030A0"/>
                </a:solidFill>
                <a:latin typeface="Gill Sans Light (Body)"/>
              </a:rPr>
              <a:t>Nikolic</a:t>
            </a:r>
            <a:r>
              <a:rPr lang="en-US" sz="840" dirty="0">
                <a:solidFill>
                  <a:srgbClr val="7030A0"/>
                </a:solidFill>
                <a:latin typeface="Gill Sans Light (Body)"/>
              </a:rPr>
              <a:t>, M. </a:t>
            </a:r>
            <a:r>
              <a:rPr lang="en-US" sz="840" dirty="0" err="1">
                <a:solidFill>
                  <a:srgbClr val="7030A0"/>
                </a:solidFill>
                <a:latin typeface="Gill Sans Light (Body)"/>
              </a:rPr>
              <a:t>Gurinovic</a:t>
            </a:r>
            <a:r>
              <a:rPr lang="en-US" sz="840" dirty="0">
                <a:solidFill>
                  <a:srgbClr val="7030A0"/>
                </a:solidFill>
                <a:latin typeface="Gill Sans Light (Body)"/>
              </a:rPr>
              <a:t>, </a:t>
            </a:r>
            <a:r>
              <a:rPr lang="en-US" sz="840" b="1" dirty="0">
                <a:solidFill>
                  <a:srgbClr val="7030A0"/>
                </a:solidFill>
                <a:latin typeface="Gill Sans Light (Body)"/>
              </a:rPr>
              <a:t>D. </a:t>
            </a:r>
            <a:r>
              <a:rPr lang="en-US" sz="840" b="1" dirty="0" err="1">
                <a:solidFill>
                  <a:srgbClr val="7030A0"/>
                </a:solidFill>
                <a:latin typeface="Gill Sans Light (Body)"/>
              </a:rPr>
              <a:t>Krajnovic</a:t>
            </a:r>
            <a:r>
              <a:rPr lang="en-US" sz="840" dirty="0">
                <a:solidFill>
                  <a:srgbClr val="7030A0"/>
                </a:solidFill>
                <a:latin typeface="Gill Sans Light (Body)"/>
              </a:rPr>
              <a:t>, and M. </a:t>
            </a:r>
            <a:r>
              <a:rPr lang="en-US" sz="840" dirty="0" err="1">
                <a:solidFill>
                  <a:srgbClr val="7030A0"/>
                </a:solidFill>
                <a:latin typeface="Gill Sans Light (Body)"/>
              </a:rPr>
              <a:t>Glibetic</a:t>
            </a:r>
            <a:r>
              <a:rPr lang="en-US" sz="840" dirty="0">
                <a:solidFill>
                  <a:srgbClr val="7030A0"/>
                </a:solidFill>
                <a:latin typeface="Gill Sans Light (Body)"/>
              </a:rPr>
              <a:t>. Validity of the Food Frequency Questionnaire Assessing the </a:t>
            </a:r>
            <a:r>
              <a:rPr lang="en-US" sz="840" dirty="0" err="1">
                <a:solidFill>
                  <a:srgbClr val="7030A0"/>
                </a:solidFill>
                <a:latin typeface="Gill Sans Light (Body)"/>
              </a:rPr>
              <a:t>Folate</a:t>
            </a:r>
            <a:r>
              <a:rPr lang="en-US" sz="840" dirty="0">
                <a:solidFill>
                  <a:srgbClr val="7030A0"/>
                </a:solidFill>
                <a:latin typeface="Gill Sans Light (Body)"/>
              </a:rPr>
              <a:t> Intake in Women of Reproductive Age Living in a Country without Food Fortification: Application of the Method of Triads. Nutrients 2017; Vol. 9, no. 2, p. 128. </a:t>
            </a:r>
          </a:p>
          <a:p>
            <a:pPr marL="180975" lvl="0" indent="-180975" algn="l"/>
            <a:r>
              <a:rPr lang="en-US" sz="840" dirty="0" err="1">
                <a:solidFill>
                  <a:srgbClr val="003300"/>
                </a:solidFill>
                <a:latin typeface="Gill Sans Light (Body)"/>
              </a:rPr>
              <a:t>Stojković</a:t>
            </a:r>
            <a:r>
              <a:rPr lang="en-US" sz="840" dirty="0">
                <a:solidFill>
                  <a:srgbClr val="003300"/>
                </a:solidFill>
                <a:latin typeface="Gill Sans Light (Body)"/>
              </a:rPr>
              <a:t> T, </a:t>
            </a:r>
            <a:r>
              <a:rPr lang="en-US" sz="840" b="1" dirty="0" err="1">
                <a:solidFill>
                  <a:srgbClr val="003300"/>
                </a:solidFill>
                <a:latin typeface="Gill Sans Light (Body)"/>
              </a:rPr>
              <a:t>Marinković</a:t>
            </a:r>
            <a:r>
              <a:rPr lang="en-US" sz="840" b="1" dirty="0">
                <a:solidFill>
                  <a:srgbClr val="003300"/>
                </a:solidFill>
                <a:latin typeface="Gill Sans Light (Body)"/>
              </a:rPr>
              <a:t> V</a:t>
            </a:r>
            <a:r>
              <a:rPr lang="en-US" sz="840" dirty="0">
                <a:solidFill>
                  <a:srgbClr val="003300"/>
                </a:solidFill>
                <a:latin typeface="Gill Sans Light (Body)"/>
              </a:rPr>
              <a:t>, </a:t>
            </a:r>
            <a:r>
              <a:rPr lang="en-US" sz="840" dirty="0" err="1">
                <a:solidFill>
                  <a:srgbClr val="003300"/>
                </a:solidFill>
                <a:latin typeface="Gill Sans Light (Body)"/>
              </a:rPr>
              <a:t>Manser</a:t>
            </a:r>
            <a:r>
              <a:rPr lang="en-US" sz="840" dirty="0">
                <a:solidFill>
                  <a:srgbClr val="003300"/>
                </a:solidFill>
                <a:latin typeface="Gill Sans Light (Body)"/>
              </a:rPr>
              <a:t> T. Using Prospective Risk Analysis Tools to Improve Safety in Pharmacy Settings: A Systematic Review and Critical Appraisal. Journal of Patient Safety 2017, </a:t>
            </a:r>
            <a:r>
              <a:rPr lang="en-US" sz="840" dirty="0" err="1">
                <a:solidFill>
                  <a:srgbClr val="003300"/>
                </a:solidFill>
                <a:latin typeface="Gill Sans Light (Body)"/>
              </a:rPr>
              <a:t>doi</a:t>
            </a:r>
            <a:r>
              <a:rPr lang="en-US" sz="840" dirty="0">
                <a:solidFill>
                  <a:srgbClr val="003300"/>
                </a:solidFill>
                <a:latin typeface="Gill Sans Light (Body)"/>
              </a:rPr>
              <a:t>: 10.1097/PTS.0000000000000403</a:t>
            </a:r>
          </a:p>
          <a:p>
            <a:pPr marL="180975" lvl="0" indent="-180975" algn="l"/>
            <a:r>
              <a:rPr lang="en-US" sz="840" dirty="0" err="1">
                <a:solidFill>
                  <a:srgbClr val="7030A0"/>
                </a:solidFill>
                <a:latin typeface="Gill Sans Light (Body)"/>
              </a:rPr>
              <a:t>Stojković</a:t>
            </a:r>
            <a:r>
              <a:rPr lang="en-US" sz="840" dirty="0">
                <a:solidFill>
                  <a:srgbClr val="7030A0"/>
                </a:solidFill>
                <a:latin typeface="Gill Sans Light (Body)"/>
              </a:rPr>
              <a:t> T, </a:t>
            </a:r>
            <a:r>
              <a:rPr lang="en-US" sz="840" b="1" dirty="0" err="1">
                <a:solidFill>
                  <a:srgbClr val="7030A0"/>
                </a:solidFill>
                <a:latin typeface="Gill Sans Light (Body)"/>
              </a:rPr>
              <a:t>Marinković</a:t>
            </a:r>
            <a:r>
              <a:rPr lang="en-US" sz="840" b="1" dirty="0">
                <a:solidFill>
                  <a:srgbClr val="7030A0"/>
                </a:solidFill>
                <a:latin typeface="Gill Sans Light (Body)"/>
              </a:rPr>
              <a:t> V,</a:t>
            </a:r>
            <a:r>
              <a:rPr lang="en-US" sz="840" dirty="0">
                <a:solidFill>
                  <a:srgbClr val="7030A0"/>
                </a:solidFill>
                <a:latin typeface="Gill Sans Light (Body)"/>
              </a:rPr>
              <a:t> </a:t>
            </a:r>
            <a:r>
              <a:rPr lang="en-US" sz="840" dirty="0" err="1">
                <a:solidFill>
                  <a:srgbClr val="7030A0"/>
                </a:solidFill>
                <a:latin typeface="Gill Sans Light (Body)"/>
              </a:rPr>
              <a:t>Jaehde</a:t>
            </a:r>
            <a:r>
              <a:rPr lang="en-US" sz="840" dirty="0">
                <a:solidFill>
                  <a:srgbClr val="7030A0"/>
                </a:solidFill>
                <a:latin typeface="Gill Sans Light (Body)"/>
              </a:rPr>
              <a:t> U, </a:t>
            </a:r>
            <a:r>
              <a:rPr lang="en-US" sz="840" dirty="0" err="1">
                <a:solidFill>
                  <a:srgbClr val="7030A0"/>
                </a:solidFill>
                <a:latin typeface="Gill Sans Light (Body)"/>
              </a:rPr>
              <a:t>Manser</a:t>
            </a:r>
            <a:r>
              <a:rPr lang="en-US" sz="840" dirty="0">
                <a:solidFill>
                  <a:srgbClr val="7030A0"/>
                </a:solidFill>
                <a:latin typeface="Gill Sans Light (Body)"/>
              </a:rPr>
              <a:t> T. Using Failure mode and Effects Analysis to reduce patient safety risks related to the dispensing process in the community pharmacy setting, Research in Social &amp; Administrative Pharmacy (2016), </a:t>
            </a:r>
            <a:r>
              <a:rPr lang="en-US" sz="840" dirty="0" err="1">
                <a:solidFill>
                  <a:srgbClr val="7030A0"/>
                </a:solidFill>
                <a:latin typeface="Gill Sans Light (Body)"/>
              </a:rPr>
              <a:t>doi</a:t>
            </a:r>
            <a:r>
              <a:rPr lang="en-US" sz="840" dirty="0">
                <a:solidFill>
                  <a:srgbClr val="7030A0"/>
                </a:solidFill>
                <a:latin typeface="Gill Sans Light (Body)"/>
              </a:rPr>
              <a:t>: 10.1016/j.sapharm.2016.11.009.</a:t>
            </a:r>
          </a:p>
          <a:p>
            <a:pPr marL="180975" lvl="0" indent="-180975" algn="l"/>
            <a:r>
              <a:rPr lang="en-US" sz="840" dirty="0">
                <a:solidFill>
                  <a:srgbClr val="003300"/>
                </a:solidFill>
                <a:latin typeface="Gill Sans Light (Body)"/>
              </a:rPr>
              <a:t>Helen M. Lloyd  </a:t>
            </a:r>
            <a:r>
              <a:rPr lang="en-US" sz="840" dirty="0" err="1">
                <a:solidFill>
                  <a:srgbClr val="003300"/>
                </a:solidFill>
                <a:latin typeface="Gill Sans Light (Body)"/>
              </a:rPr>
              <a:t>Inger</a:t>
            </a:r>
            <a:r>
              <a:rPr lang="en-US" sz="840" dirty="0">
                <a:solidFill>
                  <a:srgbClr val="003300"/>
                </a:solidFill>
                <a:latin typeface="Gill Sans Light (Body)"/>
              </a:rPr>
              <a:t> Ekman, Heather L. Rogers, </a:t>
            </a:r>
            <a:r>
              <a:rPr lang="en-US" sz="840" dirty="0" err="1">
                <a:solidFill>
                  <a:srgbClr val="003300"/>
                </a:solidFill>
                <a:latin typeface="Gill Sans Light (Body)"/>
              </a:rPr>
              <a:t>Vítor</a:t>
            </a:r>
            <a:r>
              <a:rPr lang="en-US" sz="840" dirty="0">
                <a:solidFill>
                  <a:srgbClr val="003300"/>
                </a:solidFill>
                <a:latin typeface="Gill Sans Light (Body)"/>
              </a:rPr>
              <a:t> </a:t>
            </a:r>
            <a:r>
              <a:rPr lang="en-US" sz="840" dirty="0" err="1" smtClean="0">
                <a:solidFill>
                  <a:srgbClr val="003300"/>
                </a:solidFill>
                <a:latin typeface="Gill Sans Light (Body)"/>
              </a:rPr>
              <a:t>Raposo</a:t>
            </a:r>
            <a:r>
              <a:rPr lang="en-US" sz="840" dirty="0" smtClean="0">
                <a:solidFill>
                  <a:srgbClr val="003300"/>
                </a:solidFill>
                <a:latin typeface="Gill Sans Light (Body)"/>
              </a:rPr>
              <a:t>, </a:t>
            </a:r>
            <a:r>
              <a:rPr lang="en-US" sz="840" dirty="0">
                <a:solidFill>
                  <a:srgbClr val="003300"/>
                </a:solidFill>
                <a:latin typeface="Gill Sans Light (Body)"/>
              </a:rPr>
              <a:t>Paulo </a:t>
            </a:r>
            <a:r>
              <a:rPr lang="en-US" sz="840" dirty="0" err="1">
                <a:solidFill>
                  <a:srgbClr val="003300"/>
                </a:solidFill>
                <a:latin typeface="Gill Sans Light (Body)"/>
              </a:rPr>
              <a:t>Melo</a:t>
            </a:r>
            <a:r>
              <a:rPr lang="en-US" sz="840" dirty="0">
                <a:solidFill>
                  <a:srgbClr val="003300"/>
                </a:solidFill>
                <a:latin typeface="Gill Sans Light (Body)"/>
              </a:rPr>
              <a:t>, </a:t>
            </a:r>
            <a:r>
              <a:rPr lang="en-US" sz="840" b="1" dirty="0" err="1">
                <a:solidFill>
                  <a:srgbClr val="003300"/>
                </a:solidFill>
                <a:latin typeface="Gill Sans Light (Body)"/>
              </a:rPr>
              <a:t>Valentina</a:t>
            </a:r>
            <a:r>
              <a:rPr lang="en-US" sz="840" b="1" dirty="0">
                <a:solidFill>
                  <a:srgbClr val="003300"/>
                </a:solidFill>
                <a:latin typeface="Gill Sans Light (Body)"/>
              </a:rPr>
              <a:t> D. </a:t>
            </a:r>
            <a:r>
              <a:rPr lang="en-US" sz="840" b="1" dirty="0" err="1">
                <a:solidFill>
                  <a:srgbClr val="003300"/>
                </a:solidFill>
                <a:latin typeface="Gill Sans Light (Body)"/>
              </a:rPr>
              <a:t>Marinkovic</a:t>
            </a:r>
            <a:r>
              <a:rPr lang="en-US" sz="840" dirty="0">
                <a:solidFill>
                  <a:srgbClr val="003300"/>
                </a:solidFill>
                <a:latin typeface="Gill Sans Light (Body)"/>
              </a:rPr>
              <a:t>, Sandra C. </a:t>
            </a:r>
            <a:r>
              <a:rPr lang="en-US" sz="840" dirty="0" err="1">
                <a:solidFill>
                  <a:srgbClr val="003300"/>
                </a:solidFill>
                <a:latin typeface="Gill Sans Light (Body)"/>
              </a:rPr>
              <a:t>Buttigieg</a:t>
            </a:r>
            <a:r>
              <a:rPr lang="en-US" sz="840" dirty="0">
                <a:solidFill>
                  <a:srgbClr val="003300"/>
                </a:solidFill>
                <a:latin typeface="Gill Sans Light (Body)"/>
              </a:rPr>
              <a:t>, </a:t>
            </a:r>
            <a:r>
              <a:rPr lang="en-US" sz="840" dirty="0" err="1">
                <a:solidFill>
                  <a:srgbClr val="003300"/>
                </a:solidFill>
                <a:latin typeface="Gill Sans Light (Body)"/>
              </a:rPr>
              <a:t>Einav</a:t>
            </a:r>
            <a:r>
              <a:rPr lang="en-US" sz="840" dirty="0">
                <a:solidFill>
                  <a:srgbClr val="003300"/>
                </a:solidFill>
                <a:latin typeface="Gill Sans Light (Body)"/>
              </a:rPr>
              <a:t> </a:t>
            </a:r>
            <a:r>
              <a:rPr lang="en-US" sz="840" dirty="0" err="1">
                <a:solidFill>
                  <a:srgbClr val="003300"/>
                </a:solidFill>
                <a:latin typeface="Gill Sans Light (Body)"/>
              </a:rPr>
              <a:t>Srulovici</a:t>
            </a:r>
            <a:r>
              <a:rPr lang="en-US" sz="840" dirty="0">
                <a:solidFill>
                  <a:srgbClr val="003300"/>
                </a:solidFill>
                <a:latin typeface="Gill Sans Light (Body)"/>
              </a:rPr>
              <a:t> , Roman </a:t>
            </a:r>
            <a:r>
              <a:rPr lang="en-US" sz="840" dirty="0" err="1">
                <a:solidFill>
                  <a:srgbClr val="003300"/>
                </a:solidFill>
                <a:latin typeface="Gill Sans Light (Body)"/>
              </a:rPr>
              <a:t>Andrzej</a:t>
            </a:r>
            <a:r>
              <a:rPr lang="en-US" sz="840" dirty="0">
                <a:solidFill>
                  <a:srgbClr val="003300"/>
                </a:solidFill>
                <a:latin typeface="Gill Sans Light (Body)"/>
              </a:rPr>
              <a:t> Lewandowski and Nicky </a:t>
            </a:r>
            <a:r>
              <a:rPr lang="en-US" sz="840" dirty="0" smtClean="0">
                <a:solidFill>
                  <a:srgbClr val="003300"/>
                </a:solidFill>
                <a:latin typeface="Gill Sans Light (Body)"/>
              </a:rPr>
              <a:t>Britten, </a:t>
            </a:r>
            <a:r>
              <a:rPr lang="en-US" sz="840" dirty="0">
                <a:solidFill>
                  <a:srgbClr val="003300"/>
                </a:solidFill>
                <a:latin typeface="Gill Sans Light (Body)"/>
              </a:rPr>
              <a:t>Supporting Innovative Person-</a:t>
            </a:r>
            <a:r>
              <a:rPr lang="en-US" sz="840" dirty="0" err="1">
                <a:solidFill>
                  <a:srgbClr val="003300"/>
                </a:solidFill>
                <a:latin typeface="Gill Sans Light (Body)"/>
              </a:rPr>
              <a:t>Centred</a:t>
            </a:r>
            <a:r>
              <a:rPr lang="en-US" sz="840" dirty="0">
                <a:solidFill>
                  <a:srgbClr val="003300"/>
                </a:solidFill>
                <a:latin typeface="Gill Sans Light (Body)"/>
              </a:rPr>
              <a:t> Care in Financially Constrained Environments: The WE </a:t>
            </a:r>
            <a:r>
              <a:rPr lang="en-US" sz="840" dirty="0" err="1">
                <a:solidFill>
                  <a:srgbClr val="003300"/>
                </a:solidFill>
                <a:latin typeface="Gill Sans Light (Body)"/>
              </a:rPr>
              <a:t>CAREExploratory</a:t>
            </a:r>
            <a:r>
              <a:rPr lang="en-US" sz="840" dirty="0">
                <a:solidFill>
                  <a:srgbClr val="003300"/>
                </a:solidFill>
                <a:latin typeface="Gill Sans Light (Body)"/>
              </a:rPr>
              <a:t> Health Laboratory Evaluation Strategy, Int. J. Environ. Res. Public Health 2020, 17(9), 3050; https://doi.org/10.3390/ijerph17093050</a:t>
            </a:r>
          </a:p>
          <a:p>
            <a:pPr marL="180975" lvl="0" indent="-180975" algn="l"/>
            <a:r>
              <a:rPr lang="en-US" sz="840" dirty="0" err="1">
                <a:solidFill>
                  <a:srgbClr val="7030A0"/>
                </a:solidFill>
                <a:latin typeface="Gill Sans Light (Body)"/>
              </a:rPr>
              <a:t>Fialová</a:t>
            </a:r>
            <a:r>
              <a:rPr lang="en-US" sz="840" dirty="0">
                <a:solidFill>
                  <a:srgbClr val="7030A0"/>
                </a:solidFill>
                <a:latin typeface="Gill Sans Light (Body)"/>
              </a:rPr>
              <a:t> D, </a:t>
            </a:r>
            <a:r>
              <a:rPr lang="en-US" sz="840" dirty="0" err="1">
                <a:solidFill>
                  <a:srgbClr val="7030A0"/>
                </a:solidFill>
                <a:latin typeface="Gill Sans Light (Body)"/>
              </a:rPr>
              <a:t>Laffon</a:t>
            </a:r>
            <a:r>
              <a:rPr lang="en-US" sz="840" dirty="0">
                <a:solidFill>
                  <a:srgbClr val="7030A0"/>
                </a:solidFill>
                <a:latin typeface="Gill Sans Light (Body)"/>
              </a:rPr>
              <a:t> B, </a:t>
            </a:r>
            <a:r>
              <a:rPr lang="en-US" sz="840" b="1" dirty="0" err="1">
                <a:solidFill>
                  <a:srgbClr val="7030A0"/>
                </a:solidFill>
                <a:latin typeface="Gill Sans Light (Body)"/>
              </a:rPr>
              <a:t>Marinković</a:t>
            </a:r>
            <a:r>
              <a:rPr lang="en-US" sz="840" b="1" dirty="0">
                <a:solidFill>
                  <a:srgbClr val="7030A0"/>
                </a:solidFill>
                <a:latin typeface="Gill Sans Light (Body)"/>
              </a:rPr>
              <a:t> V</a:t>
            </a:r>
            <a:r>
              <a:rPr lang="en-US" sz="840" dirty="0">
                <a:solidFill>
                  <a:srgbClr val="7030A0"/>
                </a:solidFill>
                <a:latin typeface="Gill Sans Light (Body)"/>
              </a:rPr>
              <a:t>, </a:t>
            </a:r>
            <a:r>
              <a:rPr lang="en-US" sz="840" dirty="0" err="1">
                <a:solidFill>
                  <a:srgbClr val="7030A0"/>
                </a:solidFill>
                <a:latin typeface="Gill Sans Light (Body)"/>
              </a:rPr>
              <a:t>Tasić</a:t>
            </a:r>
            <a:r>
              <a:rPr lang="en-US" sz="840" dirty="0">
                <a:solidFill>
                  <a:srgbClr val="7030A0"/>
                </a:solidFill>
                <a:latin typeface="Gill Sans Light (Body)"/>
              </a:rPr>
              <a:t> L, Doro P, </a:t>
            </a:r>
            <a:r>
              <a:rPr lang="en-US" sz="840" dirty="0" err="1">
                <a:solidFill>
                  <a:srgbClr val="7030A0"/>
                </a:solidFill>
                <a:latin typeface="Gill Sans Light (Body)"/>
              </a:rPr>
              <a:t>Sόos</a:t>
            </a:r>
            <a:r>
              <a:rPr lang="en-US" sz="840" dirty="0">
                <a:solidFill>
                  <a:srgbClr val="7030A0"/>
                </a:solidFill>
                <a:latin typeface="Gill Sans Light (Body)"/>
              </a:rPr>
              <a:t> G, </a:t>
            </a:r>
            <a:r>
              <a:rPr lang="en-US" sz="840" dirty="0" err="1">
                <a:solidFill>
                  <a:srgbClr val="7030A0"/>
                </a:solidFill>
                <a:latin typeface="Gill Sans Light (Body)"/>
              </a:rPr>
              <a:t>Mota</a:t>
            </a:r>
            <a:r>
              <a:rPr lang="en-US" sz="840" dirty="0">
                <a:solidFill>
                  <a:srgbClr val="7030A0"/>
                </a:solidFill>
                <a:latin typeface="Gill Sans Light (Body)"/>
              </a:rPr>
              <a:t> J, </a:t>
            </a:r>
            <a:r>
              <a:rPr lang="en-US" sz="840" dirty="0" err="1">
                <a:solidFill>
                  <a:srgbClr val="7030A0"/>
                </a:solidFill>
                <a:latin typeface="Gill Sans Light (Body)"/>
              </a:rPr>
              <a:t>Dogan</a:t>
            </a:r>
            <a:r>
              <a:rPr lang="en-US" sz="840" dirty="0">
                <a:solidFill>
                  <a:srgbClr val="7030A0"/>
                </a:solidFill>
                <a:latin typeface="Gill Sans Light (Body)"/>
              </a:rPr>
              <a:t> S, </a:t>
            </a:r>
            <a:r>
              <a:rPr lang="en-US" sz="840" dirty="0" err="1">
                <a:solidFill>
                  <a:srgbClr val="7030A0"/>
                </a:solidFill>
                <a:latin typeface="Gill Sans Light (Body)"/>
              </a:rPr>
              <a:t>Brkić</a:t>
            </a:r>
            <a:r>
              <a:rPr lang="en-US" sz="840" dirty="0">
                <a:solidFill>
                  <a:srgbClr val="7030A0"/>
                </a:solidFill>
                <a:latin typeface="Gill Sans Light (Body)"/>
              </a:rPr>
              <a:t> J, Teixeira JP, </a:t>
            </a:r>
            <a:r>
              <a:rPr lang="en-US" sz="840" dirty="0" err="1">
                <a:solidFill>
                  <a:srgbClr val="7030A0"/>
                </a:solidFill>
                <a:latin typeface="Gill Sans Light (Body)"/>
              </a:rPr>
              <a:t>Valdiglesias</a:t>
            </a:r>
            <a:r>
              <a:rPr lang="en-US" sz="840" dirty="0">
                <a:solidFill>
                  <a:srgbClr val="7030A0"/>
                </a:solidFill>
                <a:latin typeface="Gill Sans Light (Body)"/>
              </a:rPr>
              <a:t> V. Medication use in older patients and age-blind approach: narrative literature review (insufficient evidence on the efficacy and safety of drugs in older age, frequent use of PIMs and </a:t>
            </a:r>
            <a:r>
              <a:rPr lang="en-US" sz="840" dirty="0" err="1">
                <a:solidFill>
                  <a:srgbClr val="7030A0"/>
                </a:solidFill>
                <a:latin typeface="Gill Sans Light (Body)"/>
              </a:rPr>
              <a:t>polypharmacy</a:t>
            </a:r>
            <a:r>
              <a:rPr lang="en-US" sz="840" dirty="0">
                <a:solidFill>
                  <a:srgbClr val="7030A0"/>
                </a:solidFill>
                <a:latin typeface="Gill Sans Light (Body)"/>
              </a:rPr>
              <a:t>, and underuse  of highly beneficial </a:t>
            </a:r>
            <a:r>
              <a:rPr lang="en-US" sz="840" dirty="0" err="1">
                <a:solidFill>
                  <a:srgbClr val="7030A0"/>
                </a:solidFill>
                <a:latin typeface="Gill Sans Light (Body)"/>
              </a:rPr>
              <a:t>nonpharmacological</a:t>
            </a:r>
            <a:r>
              <a:rPr lang="en-US" sz="840" dirty="0">
                <a:solidFill>
                  <a:srgbClr val="7030A0"/>
                </a:solidFill>
                <a:latin typeface="Gill Sans Light (Body)"/>
              </a:rPr>
              <a:t> strategies). European Journal of Clinical  </a:t>
            </a:r>
            <a:r>
              <a:rPr lang="sr-Latn-RS" sz="840" dirty="0" smtClean="0">
                <a:solidFill>
                  <a:srgbClr val="7030A0"/>
                </a:solidFill>
                <a:latin typeface="Gill Sans Light (Body)"/>
              </a:rPr>
              <a:t>P</a:t>
            </a:r>
            <a:r>
              <a:rPr lang="en-US" sz="840" dirty="0" smtClean="0">
                <a:solidFill>
                  <a:srgbClr val="7030A0"/>
                </a:solidFill>
                <a:latin typeface="Gill Sans Light (Body)"/>
              </a:rPr>
              <a:t>harmacology,2019:75;451466</a:t>
            </a:r>
            <a:r>
              <a:rPr lang="en-US" sz="840" dirty="0">
                <a:solidFill>
                  <a:srgbClr val="7030A0"/>
                </a:solidFill>
                <a:latin typeface="Gill Sans Light (Body)"/>
              </a:rPr>
              <a:t>.</a:t>
            </a:r>
          </a:p>
          <a:p>
            <a:pPr marL="180975" lvl="0" indent="-180975" algn="l"/>
            <a:r>
              <a:rPr lang="en-US" sz="840" dirty="0" err="1">
                <a:solidFill>
                  <a:srgbClr val="003300"/>
                </a:solidFill>
                <a:latin typeface="Gill Sans Light (Body)"/>
              </a:rPr>
              <a:t>Stojkovic</a:t>
            </a:r>
            <a:r>
              <a:rPr lang="en-US" sz="840" dirty="0">
                <a:solidFill>
                  <a:srgbClr val="003300"/>
                </a:solidFill>
                <a:latin typeface="Gill Sans Light (Body)"/>
              </a:rPr>
              <a:t> T, Rose O, </a:t>
            </a:r>
            <a:r>
              <a:rPr lang="en-US" sz="840" dirty="0" err="1">
                <a:solidFill>
                  <a:srgbClr val="003300"/>
                </a:solidFill>
                <a:latin typeface="Gill Sans Light (Body)"/>
              </a:rPr>
              <a:t>Woltersdorf</a:t>
            </a:r>
            <a:r>
              <a:rPr lang="en-US" sz="840" dirty="0">
                <a:solidFill>
                  <a:srgbClr val="003300"/>
                </a:solidFill>
                <a:latin typeface="Gill Sans Light (Body)"/>
              </a:rPr>
              <a:t> R, </a:t>
            </a:r>
            <a:r>
              <a:rPr lang="en-US" sz="840" b="1" dirty="0" err="1">
                <a:solidFill>
                  <a:srgbClr val="003300"/>
                </a:solidFill>
                <a:latin typeface="Gill Sans Light (Body)"/>
              </a:rPr>
              <a:t>Marinkovic</a:t>
            </a:r>
            <a:r>
              <a:rPr lang="en-US" sz="840" b="1" dirty="0">
                <a:solidFill>
                  <a:srgbClr val="003300"/>
                </a:solidFill>
                <a:latin typeface="Gill Sans Light (Body)"/>
              </a:rPr>
              <a:t> V,</a:t>
            </a:r>
            <a:r>
              <a:rPr lang="en-US" sz="840" dirty="0">
                <a:solidFill>
                  <a:srgbClr val="003300"/>
                </a:solidFill>
                <a:latin typeface="Gill Sans Light (Body)"/>
              </a:rPr>
              <a:t> </a:t>
            </a:r>
            <a:r>
              <a:rPr lang="en-US" sz="840" dirty="0" err="1">
                <a:solidFill>
                  <a:srgbClr val="003300"/>
                </a:solidFill>
                <a:latin typeface="Gill Sans Light (Body)"/>
              </a:rPr>
              <a:t>Manser</a:t>
            </a:r>
            <a:r>
              <a:rPr lang="en-US" sz="840" dirty="0">
                <a:solidFill>
                  <a:srgbClr val="003300"/>
                </a:solidFill>
                <a:latin typeface="Gill Sans Light (Body)"/>
              </a:rPr>
              <a:t> T, </a:t>
            </a:r>
            <a:r>
              <a:rPr lang="en-US" sz="840" dirty="0" err="1">
                <a:solidFill>
                  <a:srgbClr val="003300"/>
                </a:solidFill>
                <a:latin typeface="Gill Sans Light (Body)"/>
              </a:rPr>
              <a:t>Jaehde</a:t>
            </a:r>
            <a:r>
              <a:rPr lang="en-US" sz="840" dirty="0">
                <a:solidFill>
                  <a:srgbClr val="003300"/>
                </a:solidFill>
                <a:latin typeface="Gill Sans Light (Body)"/>
              </a:rPr>
              <a:t> U. Prospective Systemic Risk Analysis of the Dispensing Process in German Community Pharmacies. The International Journal of Health Planning and Management 2017, </a:t>
            </a:r>
            <a:r>
              <a:rPr lang="en-US" sz="840" dirty="0" err="1">
                <a:solidFill>
                  <a:srgbClr val="003300"/>
                </a:solidFill>
                <a:latin typeface="Gill Sans Light (Body)"/>
              </a:rPr>
              <a:t>doi</a:t>
            </a:r>
            <a:r>
              <a:rPr lang="en-US" sz="840" dirty="0">
                <a:solidFill>
                  <a:srgbClr val="003300"/>
                </a:solidFill>
                <a:latin typeface="Gill Sans Light (Body)"/>
              </a:rPr>
              <a:t>: 10.1002/hpm.2479.</a:t>
            </a:r>
          </a:p>
          <a:p>
            <a:pPr marL="180975" lvl="0" indent="-180975" algn="l"/>
            <a:r>
              <a:rPr lang="en-US" sz="840" dirty="0" err="1">
                <a:solidFill>
                  <a:srgbClr val="7030A0"/>
                </a:solidFill>
                <a:latin typeface="Gill Sans Light (Body)"/>
              </a:rPr>
              <a:t>Tripković</a:t>
            </a:r>
            <a:r>
              <a:rPr lang="en-US" sz="840" dirty="0">
                <a:solidFill>
                  <a:srgbClr val="7030A0"/>
                </a:solidFill>
                <a:latin typeface="Gill Sans Light (Body)"/>
              </a:rPr>
              <a:t> K, </a:t>
            </a:r>
            <a:r>
              <a:rPr lang="en-US" sz="840" dirty="0" err="1">
                <a:solidFill>
                  <a:srgbClr val="7030A0"/>
                </a:solidFill>
                <a:latin typeface="Gill Sans Light (Body)"/>
              </a:rPr>
              <a:t>Šantrić</a:t>
            </a:r>
            <a:r>
              <a:rPr lang="en-US" sz="840" dirty="0">
                <a:solidFill>
                  <a:srgbClr val="7030A0"/>
                </a:solidFill>
                <a:latin typeface="Gill Sans Light (Body)"/>
              </a:rPr>
              <a:t> </a:t>
            </a:r>
            <a:r>
              <a:rPr lang="en-US" sz="840" dirty="0" err="1" smtClean="0">
                <a:solidFill>
                  <a:srgbClr val="7030A0"/>
                </a:solidFill>
                <a:latin typeface="Gill Sans Light (Body)"/>
              </a:rPr>
              <a:t>Milićevi</a:t>
            </a:r>
            <a:r>
              <a:rPr lang="sr-Latn-RS" sz="840" dirty="0" smtClean="0">
                <a:solidFill>
                  <a:srgbClr val="7030A0"/>
                </a:solidFill>
                <a:latin typeface="Gill Sans Light (Body)"/>
              </a:rPr>
              <a:t>ć </a:t>
            </a:r>
            <a:r>
              <a:rPr lang="en-US" sz="840" dirty="0" smtClean="0">
                <a:solidFill>
                  <a:srgbClr val="7030A0"/>
                </a:solidFill>
                <a:latin typeface="Gill Sans Light (Body)"/>
              </a:rPr>
              <a:t>M</a:t>
            </a:r>
            <a:r>
              <a:rPr lang="en-US" sz="840" dirty="0">
                <a:solidFill>
                  <a:srgbClr val="7030A0"/>
                </a:solidFill>
                <a:latin typeface="Gill Sans Light (Body)"/>
              </a:rPr>
              <a:t>, </a:t>
            </a:r>
            <a:r>
              <a:rPr lang="en-US" sz="840" b="1" dirty="0" err="1">
                <a:solidFill>
                  <a:srgbClr val="7030A0"/>
                </a:solidFill>
                <a:latin typeface="Gill Sans Light (Body)"/>
              </a:rPr>
              <a:t>Odalovic</a:t>
            </a:r>
            <a:r>
              <a:rPr lang="en-US" sz="840" b="1" dirty="0">
                <a:solidFill>
                  <a:srgbClr val="7030A0"/>
                </a:solidFill>
                <a:latin typeface="Gill Sans Light (Body)"/>
              </a:rPr>
              <a:t> M.</a:t>
            </a:r>
            <a:r>
              <a:rPr lang="en-US" sz="840" dirty="0">
                <a:solidFill>
                  <a:srgbClr val="7030A0"/>
                </a:solidFill>
                <a:latin typeface="Gill Sans Light (Body)"/>
              </a:rPr>
              <a:t> Gender Differences In Predictors Of Self-Medication With Tranquillizers And Sleeping Pills: Results Of The Population-Based Study In Serbia. </a:t>
            </a:r>
            <a:r>
              <a:rPr lang="en-US" sz="840" dirty="0" err="1">
                <a:solidFill>
                  <a:srgbClr val="7030A0"/>
                </a:solidFill>
                <a:latin typeface="Gill Sans Light (Body)"/>
              </a:rPr>
              <a:t>Zdr</a:t>
            </a:r>
            <a:r>
              <a:rPr lang="en-US" sz="840" dirty="0">
                <a:solidFill>
                  <a:srgbClr val="7030A0"/>
                </a:solidFill>
                <a:latin typeface="Gill Sans Light (Body)"/>
              </a:rPr>
              <a:t> </a:t>
            </a:r>
            <a:r>
              <a:rPr lang="en-US" sz="840" dirty="0" err="1">
                <a:solidFill>
                  <a:srgbClr val="7030A0"/>
                </a:solidFill>
                <a:latin typeface="Gill Sans Light (Body)"/>
              </a:rPr>
              <a:t>Varst</a:t>
            </a:r>
            <a:r>
              <a:rPr lang="en-US" sz="840" dirty="0">
                <a:solidFill>
                  <a:srgbClr val="7030A0"/>
                </a:solidFill>
                <a:latin typeface="Gill Sans Light (Body)"/>
              </a:rPr>
              <a:t>. 2020;59(1):47-56. DOI: 10.2478/sjph-2020-0007</a:t>
            </a:r>
          </a:p>
          <a:p>
            <a:pPr marL="180975" lvl="0" indent="-180975" algn="l"/>
            <a:r>
              <a:rPr lang="en-US" sz="840" dirty="0" err="1">
                <a:solidFill>
                  <a:srgbClr val="003300"/>
                </a:solidFill>
                <a:latin typeface="Gill Sans Light (Body)"/>
              </a:rPr>
              <a:t>Ceulemans</a:t>
            </a:r>
            <a:r>
              <a:rPr lang="en-US" sz="840" dirty="0">
                <a:solidFill>
                  <a:srgbClr val="003300"/>
                </a:solidFill>
                <a:latin typeface="Gill Sans Light (Body)"/>
              </a:rPr>
              <a:t> M, </a:t>
            </a:r>
            <a:r>
              <a:rPr lang="en-US" sz="840" dirty="0" err="1">
                <a:solidFill>
                  <a:srgbClr val="003300"/>
                </a:solidFill>
                <a:latin typeface="Gill Sans Light (Body)"/>
              </a:rPr>
              <a:t>Lupattelli</a:t>
            </a:r>
            <a:r>
              <a:rPr lang="en-US" sz="840" dirty="0">
                <a:solidFill>
                  <a:srgbClr val="003300"/>
                </a:solidFill>
                <a:latin typeface="Gill Sans Light (Body)"/>
              </a:rPr>
              <a:t> A, </a:t>
            </a:r>
            <a:r>
              <a:rPr lang="en-US" sz="840" dirty="0" err="1">
                <a:solidFill>
                  <a:srgbClr val="003300"/>
                </a:solidFill>
                <a:latin typeface="Gill Sans Light (Body)"/>
              </a:rPr>
              <a:t>Nordeng</a:t>
            </a:r>
            <a:r>
              <a:rPr lang="en-US" sz="840" dirty="0">
                <a:solidFill>
                  <a:srgbClr val="003300"/>
                </a:solidFill>
                <a:latin typeface="Gill Sans Light (Body)"/>
              </a:rPr>
              <a:t> H, </a:t>
            </a:r>
            <a:r>
              <a:rPr lang="en-US" sz="840" b="1" dirty="0" err="1">
                <a:solidFill>
                  <a:srgbClr val="003300"/>
                </a:solidFill>
                <a:latin typeface="Gill Sans Light (Body)"/>
              </a:rPr>
              <a:t>Odalovic</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Twigg</a:t>
            </a:r>
            <a:r>
              <a:rPr lang="en-US" sz="840" dirty="0">
                <a:solidFill>
                  <a:srgbClr val="003300"/>
                </a:solidFill>
                <a:latin typeface="Gill Sans Light (Body)"/>
              </a:rPr>
              <a:t> M, </a:t>
            </a:r>
            <a:r>
              <a:rPr lang="en-US" sz="840" dirty="0" err="1">
                <a:solidFill>
                  <a:srgbClr val="003300"/>
                </a:solidFill>
                <a:latin typeface="Gill Sans Light (Body)"/>
              </a:rPr>
              <a:t>Foulon</a:t>
            </a:r>
            <a:r>
              <a:rPr lang="en-US" sz="840" dirty="0">
                <a:solidFill>
                  <a:srgbClr val="003300"/>
                </a:solidFill>
                <a:latin typeface="Gill Sans Light (Body)"/>
              </a:rPr>
              <a:t> V. Women’s Beliefs about Medicines and Adherence to Pharmacotherapy in Pregnancy: Opportunities for Community Pharmacists?</a:t>
            </a:r>
            <a:r>
              <a:rPr lang="en-US" sz="840" b="1" dirty="0">
                <a:solidFill>
                  <a:srgbClr val="003300"/>
                </a:solidFill>
                <a:latin typeface="Gill Sans Light (Body)"/>
              </a:rPr>
              <a:t> </a:t>
            </a:r>
            <a:r>
              <a:rPr lang="en-US" sz="840" dirty="0">
                <a:solidFill>
                  <a:srgbClr val="003300"/>
                </a:solidFill>
                <a:latin typeface="Gill Sans Light (Body)"/>
              </a:rPr>
              <a:t>Current Pharmaceutical Design </a:t>
            </a:r>
            <a:r>
              <a:rPr lang="en-US" sz="840" b="1" dirty="0">
                <a:solidFill>
                  <a:srgbClr val="003300"/>
                </a:solidFill>
                <a:latin typeface="Gill Sans Light (Body)"/>
              </a:rPr>
              <a:t>2019; </a:t>
            </a:r>
            <a:r>
              <a:rPr lang="en-US" sz="840" dirty="0" err="1">
                <a:solidFill>
                  <a:srgbClr val="003300"/>
                </a:solidFill>
                <a:latin typeface="Gill Sans Light (Body)"/>
              </a:rPr>
              <a:t>doi</a:t>
            </a:r>
            <a:r>
              <a:rPr lang="en-US" sz="840" dirty="0">
                <a:solidFill>
                  <a:srgbClr val="003300"/>
                </a:solidFill>
                <a:latin typeface="Gill Sans Light (Body)"/>
              </a:rPr>
              <a:t>: 10.2174/1381612825666190321110420</a:t>
            </a:r>
          </a:p>
          <a:p>
            <a:pPr marL="180975" lvl="0" indent="-180975" algn="l"/>
            <a:r>
              <a:rPr lang="en-US" sz="840" dirty="0" err="1">
                <a:solidFill>
                  <a:srgbClr val="7030A0"/>
                </a:solidFill>
                <a:latin typeface="Gill Sans Light (Body)"/>
              </a:rPr>
              <a:t>Tripković</a:t>
            </a:r>
            <a:r>
              <a:rPr lang="en-US" sz="840" dirty="0">
                <a:solidFill>
                  <a:srgbClr val="7030A0"/>
                </a:solidFill>
                <a:latin typeface="Gill Sans Light (Body)"/>
              </a:rPr>
              <a:t> K, </a:t>
            </a:r>
            <a:r>
              <a:rPr lang="en-US" sz="840" dirty="0" err="1">
                <a:solidFill>
                  <a:srgbClr val="7030A0"/>
                </a:solidFill>
                <a:latin typeface="Gill Sans Light (Body)"/>
              </a:rPr>
              <a:t>Nešković</a:t>
            </a:r>
            <a:r>
              <a:rPr lang="en-US" sz="840" dirty="0">
                <a:solidFill>
                  <a:srgbClr val="7030A0"/>
                </a:solidFill>
                <a:latin typeface="Gill Sans Light (Body)"/>
              </a:rPr>
              <a:t> A, </a:t>
            </a:r>
            <a:r>
              <a:rPr lang="en-US" sz="840" dirty="0" err="1">
                <a:solidFill>
                  <a:srgbClr val="7030A0"/>
                </a:solidFill>
                <a:latin typeface="Gill Sans Light (Body)"/>
              </a:rPr>
              <a:t>Janković</a:t>
            </a:r>
            <a:r>
              <a:rPr lang="en-US" sz="840" dirty="0">
                <a:solidFill>
                  <a:srgbClr val="7030A0"/>
                </a:solidFill>
                <a:latin typeface="Gill Sans Light (Body)"/>
              </a:rPr>
              <a:t> J, </a:t>
            </a:r>
            <a:r>
              <a:rPr lang="en-US" sz="840" b="1" dirty="0" err="1">
                <a:solidFill>
                  <a:srgbClr val="7030A0"/>
                </a:solidFill>
                <a:latin typeface="Gill Sans Light (Body)"/>
              </a:rPr>
              <a:t>Odalovic</a:t>
            </a:r>
            <a:r>
              <a:rPr lang="en-US" sz="840" b="1" dirty="0">
                <a:solidFill>
                  <a:srgbClr val="7030A0"/>
                </a:solidFill>
                <a:latin typeface="Gill Sans Light (Body)"/>
              </a:rPr>
              <a:t> M</a:t>
            </a:r>
            <a:r>
              <a:rPr lang="en-US" sz="840" dirty="0">
                <a:solidFill>
                  <a:srgbClr val="7030A0"/>
                </a:solidFill>
                <a:latin typeface="Gill Sans Light (Body)"/>
              </a:rPr>
              <a:t>. Predictors of self-medication in Serbian adult population: cross-sectional study. </a:t>
            </a:r>
            <a:r>
              <a:rPr lang="en-US" sz="840" dirty="0" err="1">
                <a:solidFill>
                  <a:srgbClr val="7030A0"/>
                </a:solidFill>
                <a:latin typeface="Gill Sans Light (Body)"/>
              </a:rPr>
              <a:t>Int</a:t>
            </a:r>
            <a:r>
              <a:rPr lang="en-US" sz="840" dirty="0">
                <a:solidFill>
                  <a:srgbClr val="7030A0"/>
                </a:solidFill>
                <a:latin typeface="Gill Sans Light (Body)"/>
              </a:rPr>
              <a:t> J </a:t>
            </a:r>
            <a:r>
              <a:rPr lang="en-US" sz="840" dirty="0" err="1">
                <a:solidFill>
                  <a:srgbClr val="7030A0"/>
                </a:solidFill>
                <a:latin typeface="Gill Sans Light (Body)"/>
              </a:rPr>
              <a:t>Clin</a:t>
            </a:r>
            <a:r>
              <a:rPr lang="en-US" sz="840" dirty="0">
                <a:solidFill>
                  <a:srgbClr val="7030A0"/>
                </a:solidFill>
                <a:latin typeface="Gill Sans Light (Body)"/>
              </a:rPr>
              <a:t> Pharm 2018; DOI: 10.1007/s11096-018-0624-x </a:t>
            </a:r>
          </a:p>
          <a:p>
            <a:pPr marL="180975" lvl="0" indent="-180975" algn="l"/>
            <a:r>
              <a:rPr lang="en-US" sz="840" b="1" dirty="0" err="1">
                <a:solidFill>
                  <a:srgbClr val="003300"/>
                </a:solidFill>
                <a:latin typeface="Gill Sans Light (Body)"/>
              </a:rPr>
              <a:t>Odalović</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Milanković</a:t>
            </a:r>
            <a:r>
              <a:rPr lang="en-US" sz="840" dirty="0">
                <a:solidFill>
                  <a:srgbClr val="003300"/>
                </a:solidFill>
                <a:latin typeface="Gill Sans Light (Body)"/>
              </a:rPr>
              <a:t> S, Holst L, </a:t>
            </a:r>
            <a:r>
              <a:rPr lang="en-US" sz="840" dirty="0" err="1">
                <a:solidFill>
                  <a:srgbClr val="003300"/>
                </a:solidFill>
                <a:latin typeface="Gill Sans Light (Body)"/>
              </a:rPr>
              <a:t>Nordeng</a:t>
            </a:r>
            <a:r>
              <a:rPr lang="en-US" sz="840" dirty="0">
                <a:solidFill>
                  <a:srgbClr val="003300"/>
                </a:solidFill>
                <a:latin typeface="Gill Sans Light (Body)"/>
              </a:rPr>
              <a:t> H, </a:t>
            </a:r>
            <a:r>
              <a:rPr lang="en-US" sz="840" dirty="0" err="1">
                <a:solidFill>
                  <a:srgbClr val="003300"/>
                </a:solidFill>
                <a:latin typeface="Gill Sans Light (Body)"/>
              </a:rPr>
              <a:t>Heitmann</a:t>
            </a:r>
            <a:r>
              <a:rPr lang="en-US" sz="840" dirty="0">
                <a:solidFill>
                  <a:srgbClr val="003300"/>
                </a:solidFill>
                <a:latin typeface="Gill Sans Light (Body)"/>
              </a:rPr>
              <a:t> K, </a:t>
            </a:r>
            <a:r>
              <a:rPr lang="en-US" sz="840" dirty="0" err="1">
                <a:solidFill>
                  <a:srgbClr val="003300"/>
                </a:solidFill>
                <a:latin typeface="Gill Sans Light (Body)"/>
              </a:rPr>
              <a:t>Tasić</a:t>
            </a:r>
            <a:r>
              <a:rPr lang="en-US" sz="840" dirty="0">
                <a:solidFill>
                  <a:srgbClr val="003300"/>
                </a:solidFill>
                <a:latin typeface="Gill Sans Light (Body)"/>
              </a:rPr>
              <a:t> </a:t>
            </a:r>
            <a:r>
              <a:rPr lang="en-US" sz="840" dirty="0" err="1">
                <a:solidFill>
                  <a:srgbClr val="003300"/>
                </a:solidFill>
                <a:latin typeface="Gill Sans Light (Body)"/>
              </a:rPr>
              <a:t>Lj</a:t>
            </a:r>
            <a:r>
              <a:rPr lang="en-US" sz="840" dirty="0">
                <a:solidFill>
                  <a:srgbClr val="003300"/>
                </a:solidFill>
                <a:latin typeface="Gill Sans Light (Body)"/>
              </a:rPr>
              <a:t>. Pharmacists </a:t>
            </a:r>
            <a:r>
              <a:rPr lang="en-US" sz="840" dirty="0" err="1">
                <a:solidFill>
                  <a:srgbClr val="003300"/>
                </a:solidFill>
                <a:latin typeface="Gill Sans Light (Body)"/>
              </a:rPr>
              <a:t>counselling</a:t>
            </a:r>
            <a:r>
              <a:rPr lang="en-US" sz="840" dirty="0">
                <a:solidFill>
                  <a:srgbClr val="003300"/>
                </a:solidFill>
                <a:latin typeface="Gill Sans Light (Body)"/>
              </a:rPr>
              <a:t> of pregnant women: Web-based, comparative study between Serbia and Norway. Midwifery 2016; Sept (40): 79–86. </a:t>
            </a:r>
          </a:p>
          <a:p>
            <a:pPr marL="180975" lvl="0" indent="-180975" algn="l"/>
            <a:r>
              <a:rPr lang="en-US" sz="840" b="1" dirty="0" err="1">
                <a:solidFill>
                  <a:srgbClr val="7030A0"/>
                </a:solidFill>
                <a:latin typeface="Gill Sans Light (Body)"/>
              </a:rPr>
              <a:t>Odalović</a:t>
            </a:r>
            <a:r>
              <a:rPr lang="en-US" sz="840" b="1" dirty="0">
                <a:solidFill>
                  <a:srgbClr val="7030A0"/>
                </a:solidFill>
                <a:latin typeface="Gill Sans Light (Body)"/>
              </a:rPr>
              <a:t> M</a:t>
            </a:r>
            <a:r>
              <a:rPr lang="en-US" sz="840" dirty="0">
                <a:solidFill>
                  <a:srgbClr val="7030A0"/>
                </a:solidFill>
                <a:latin typeface="Gill Sans Light (Body)"/>
              </a:rPr>
              <a:t>, </a:t>
            </a:r>
            <a:r>
              <a:rPr lang="en-US" sz="840" dirty="0" err="1">
                <a:solidFill>
                  <a:srgbClr val="7030A0"/>
                </a:solidFill>
                <a:latin typeface="Gill Sans Light (Body)"/>
              </a:rPr>
              <a:t>Tadić</a:t>
            </a:r>
            <a:r>
              <a:rPr lang="en-US" sz="840" dirty="0">
                <a:solidFill>
                  <a:srgbClr val="7030A0"/>
                </a:solidFill>
                <a:latin typeface="Gill Sans Light (Body)"/>
              </a:rPr>
              <a:t> I, </a:t>
            </a:r>
            <a:r>
              <a:rPr lang="en-US" sz="840" dirty="0" err="1">
                <a:solidFill>
                  <a:srgbClr val="7030A0"/>
                </a:solidFill>
                <a:latin typeface="Gill Sans Light (Body)"/>
              </a:rPr>
              <a:t>Lakić</a:t>
            </a:r>
            <a:r>
              <a:rPr lang="en-US" sz="840" dirty="0">
                <a:solidFill>
                  <a:srgbClr val="7030A0"/>
                </a:solidFill>
                <a:latin typeface="Gill Sans Light (Body)"/>
              </a:rPr>
              <a:t> D, </a:t>
            </a:r>
            <a:r>
              <a:rPr lang="en-US" sz="840" dirty="0" err="1">
                <a:solidFill>
                  <a:srgbClr val="7030A0"/>
                </a:solidFill>
                <a:latin typeface="Gill Sans Light (Body)"/>
              </a:rPr>
              <a:t>Nordeng</a:t>
            </a:r>
            <a:r>
              <a:rPr lang="en-US" sz="840" dirty="0">
                <a:solidFill>
                  <a:srgbClr val="7030A0"/>
                </a:solidFill>
                <a:latin typeface="Gill Sans Light (Body)"/>
              </a:rPr>
              <a:t> H, </a:t>
            </a:r>
            <a:r>
              <a:rPr lang="en-US" sz="840" dirty="0" err="1">
                <a:solidFill>
                  <a:srgbClr val="7030A0"/>
                </a:solidFill>
                <a:latin typeface="Gill Sans Light (Body)"/>
              </a:rPr>
              <a:t>Lupattelly</a:t>
            </a:r>
            <a:r>
              <a:rPr lang="en-US" sz="840" dirty="0">
                <a:solidFill>
                  <a:srgbClr val="7030A0"/>
                </a:solidFill>
                <a:latin typeface="Gill Sans Light (Body)"/>
              </a:rPr>
              <a:t> A, </a:t>
            </a:r>
            <a:r>
              <a:rPr lang="en-US" sz="840" dirty="0" err="1">
                <a:solidFill>
                  <a:srgbClr val="7030A0"/>
                </a:solidFill>
                <a:latin typeface="Gill Sans Light (Body)"/>
              </a:rPr>
              <a:t>Tasić</a:t>
            </a:r>
            <a:r>
              <a:rPr lang="en-US" sz="840" dirty="0">
                <a:solidFill>
                  <a:srgbClr val="7030A0"/>
                </a:solidFill>
                <a:latin typeface="Gill Sans Light (Body)"/>
              </a:rPr>
              <a:t> </a:t>
            </a:r>
            <a:r>
              <a:rPr lang="en-US" sz="840" dirty="0" err="1">
                <a:solidFill>
                  <a:srgbClr val="7030A0"/>
                </a:solidFill>
                <a:latin typeface="Gill Sans Light (Body)"/>
              </a:rPr>
              <a:t>Lj</a:t>
            </a:r>
            <a:r>
              <a:rPr lang="en-US" sz="840" dirty="0">
                <a:solidFill>
                  <a:srgbClr val="7030A0"/>
                </a:solidFill>
                <a:latin typeface="Gill Sans Light (Body)"/>
              </a:rPr>
              <a:t>. Translation and Factor Analysis of Structural Models of the Edinburgh Postnatal Depression Scale in Pregnant and Postpartum Serbian women - Web-based Study. </a:t>
            </a:r>
            <a:r>
              <a:rPr lang="en-US" sz="840" dirty="0" err="1">
                <a:solidFill>
                  <a:srgbClr val="7030A0"/>
                </a:solidFill>
                <a:latin typeface="Gill Sans Light (Body)"/>
              </a:rPr>
              <a:t>Womens</a:t>
            </a:r>
            <a:r>
              <a:rPr lang="en-US" sz="840" dirty="0">
                <a:solidFill>
                  <a:srgbClr val="7030A0"/>
                </a:solidFill>
                <a:latin typeface="Gill Sans Light (Body)"/>
              </a:rPr>
              <a:t> Birth 2015. 28(3):e31-35</a:t>
            </a:r>
          </a:p>
          <a:p>
            <a:pPr marL="180975" lvl="0" indent="-180975" algn="l"/>
            <a:r>
              <a:rPr lang="en-US" sz="840" b="1" dirty="0" err="1">
                <a:solidFill>
                  <a:srgbClr val="003300"/>
                </a:solidFill>
                <a:latin typeface="Gill Sans Light (Body)"/>
              </a:rPr>
              <a:t>Lakic</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Stevic</a:t>
            </a:r>
            <a:r>
              <a:rPr lang="en-US" sz="840" dirty="0">
                <a:solidFill>
                  <a:srgbClr val="003300"/>
                </a:solidFill>
                <a:latin typeface="Gill Sans Light (Body)"/>
              </a:rPr>
              <a:t> I, </a:t>
            </a:r>
            <a:r>
              <a:rPr lang="en-US" sz="840" b="1" dirty="0" err="1">
                <a:solidFill>
                  <a:srgbClr val="003300"/>
                </a:solidFill>
                <a:latin typeface="Gill Sans Light (Body)"/>
              </a:rPr>
              <a:t>Odalovic</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Vezmar-Kovacevic</a:t>
            </a:r>
            <a:r>
              <a:rPr lang="en-US" sz="840" dirty="0">
                <a:solidFill>
                  <a:srgbClr val="003300"/>
                </a:solidFill>
                <a:latin typeface="Gill Sans Light (Body)"/>
              </a:rPr>
              <a:t> S, </a:t>
            </a:r>
            <a:r>
              <a:rPr lang="en-US" sz="840" b="1" dirty="0" err="1">
                <a:solidFill>
                  <a:srgbClr val="003300"/>
                </a:solidFill>
                <a:latin typeface="Gill Sans Light (Body)"/>
              </a:rPr>
              <a:t>Tadic</a:t>
            </a:r>
            <a:r>
              <a:rPr lang="en-US" sz="840" b="1" dirty="0">
                <a:solidFill>
                  <a:srgbClr val="003300"/>
                </a:solidFill>
                <a:latin typeface="Gill Sans Light (Body)"/>
              </a:rPr>
              <a:t> I.</a:t>
            </a:r>
            <a:r>
              <a:rPr lang="en-US" sz="840" dirty="0">
                <a:solidFill>
                  <a:srgbClr val="003300"/>
                </a:solidFill>
                <a:latin typeface="Gill Sans Light (Body)"/>
              </a:rPr>
              <a:t> Patients' willingness to pay for cognitive pharmacist services in community pharmacies. Croat Med J 2017; 58 (5): 364-71 </a:t>
            </a:r>
          </a:p>
          <a:p>
            <a:pPr marL="180975" lvl="0" indent="-180975" algn="l"/>
            <a:r>
              <a:rPr lang="en-GB" sz="840" dirty="0" err="1">
                <a:solidFill>
                  <a:srgbClr val="7030A0"/>
                </a:solidFill>
                <a:latin typeface="Gill Sans Light (Body)"/>
              </a:rPr>
              <a:t>Kamusheva</a:t>
            </a:r>
            <a:r>
              <a:rPr lang="en-GB" sz="840" dirty="0">
                <a:solidFill>
                  <a:srgbClr val="7030A0"/>
                </a:solidFill>
                <a:latin typeface="Gill Sans Light (Body)"/>
              </a:rPr>
              <a:t> M, </a:t>
            </a:r>
            <a:r>
              <a:rPr lang="en-GB" sz="840" dirty="0" err="1">
                <a:solidFill>
                  <a:srgbClr val="7030A0"/>
                </a:solidFill>
                <a:latin typeface="Gill Sans Light (Body)"/>
              </a:rPr>
              <a:t>Manova</a:t>
            </a:r>
            <a:r>
              <a:rPr lang="en-GB" sz="840" dirty="0">
                <a:solidFill>
                  <a:srgbClr val="7030A0"/>
                </a:solidFill>
                <a:latin typeface="Gill Sans Light (Body)"/>
              </a:rPr>
              <a:t> M, </a:t>
            </a:r>
            <a:r>
              <a:rPr lang="en-GB" sz="840" dirty="0" err="1">
                <a:solidFill>
                  <a:srgbClr val="7030A0"/>
                </a:solidFill>
                <a:latin typeface="Gill Sans Light (Body)"/>
              </a:rPr>
              <a:t>Savova</a:t>
            </a:r>
            <a:r>
              <a:rPr lang="en-GB" sz="840" dirty="0">
                <a:solidFill>
                  <a:srgbClr val="7030A0"/>
                </a:solidFill>
                <a:latin typeface="Gill Sans Light (Body)"/>
              </a:rPr>
              <a:t> AT, </a:t>
            </a:r>
            <a:r>
              <a:rPr lang="en-GB" sz="840" dirty="0" err="1">
                <a:solidFill>
                  <a:srgbClr val="7030A0"/>
                </a:solidFill>
                <a:latin typeface="Gill Sans Light (Body)"/>
              </a:rPr>
              <a:t>Petrova</a:t>
            </a:r>
            <a:r>
              <a:rPr lang="en-GB" sz="840" dirty="0">
                <a:solidFill>
                  <a:srgbClr val="7030A0"/>
                </a:solidFill>
                <a:latin typeface="Gill Sans Light (Body)"/>
              </a:rPr>
              <a:t> GI, </a:t>
            </a:r>
            <a:r>
              <a:rPr lang="en-GB" sz="840" dirty="0" err="1">
                <a:solidFill>
                  <a:srgbClr val="7030A0"/>
                </a:solidFill>
                <a:latin typeface="Gill Sans Light (Body)"/>
              </a:rPr>
              <a:t>Mitov</a:t>
            </a:r>
            <a:r>
              <a:rPr lang="en-GB" sz="840" dirty="0">
                <a:solidFill>
                  <a:srgbClr val="7030A0"/>
                </a:solidFill>
                <a:latin typeface="Gill Sans Light (Body)"/>
              </a:rPr>
              <a:t> G, </a:t>
            </a:r>
            <a:r>
              <a:rPr lang="en-GB" sz="840" dirty="0" err="1">
                <a:solidFill>
                  <a:srgbClr val="7030A0"/>
                </a:solidFill>
                <a:latin typeface="Gill Sans Light (Body)"/>
              </a:rPr>
              <a:t>Harsányi</a:t>
            </a:r>
            <a:r>
              <a:rPr lang="en-GB" sz="840" dirty="0">
                <a:solidFill>
                  <a:srgbClr val="7030A0"/>
                </a:solidFill>
                <a:latin typeface="Gill Sans Light (Body)"/>
              </a:rPr>
              <a:t> A, </a:t>
            </a:r>
            <a:r>
              <a:rPr lang="en-GB" sz="840" dirty="0" err="1">
                <a:solidFill>
                  <a:srgbClr val="7030A0"/>
                </a:solidFill>
                <a:latin typeface="Gill Sans Light (Body)"/>
              </a:rPr>
              <a:t>Kalo</a:t>
            </a:r>
            <a:r>
              <a:rPr lang="en-GB" sz="840" dirty="0">
                <a:solidFill>
                  <a:srgbClr val="7030A0"/>
                </a:solidFill>
                <a:latin typeface="Gill Sans Light (Body)"/>
              </a:rPr>
              <a:t> Z, </a:t>
            </a:r>
            <a:r>
              <a:rPr lang="en-GB" sz="840" dirty="0" err="1">
                <a:solidFill>
                  <a:srgbClr val="7030A0"/>
                </a:solidFill>
                <a:latin typeface="Gill Sans Light (Body)"/>
              </a:rPr>
              <a:t>Márky</a:t>
            </a:r>
            <a:r>
              <a:rPr lang="en-GB" sz="840" dirty="0">
                <a:solidFill>
                  <a:srgbClr val="7030A0"/>
                </a:solidFill>
                <a:latin typeface="Gill Sans Light (Body)"/>
              </a:rPr>
              <a:t> K, </a:t>
            </a:r>
            <a:r>
              <a:rPr lang="en-GB" sz="840" dirty="0" err="1">
                <a:solidFill>
                  <a:srgbClr val="7030A0"/>
                </a:solidFill>
                <a:latin typeface="Gill Sans Light (Body)"/>
              </a:rPr>
              <a:t>Kawalec</a:t>
            </a:r>
            <a:r>
              <a:rPr lang="en-GB" sz="840" dirty="0">
                <a:solidFill>
                  <a:srgbClr val="7030A0"/>
                </a:solidFill>
                <a:latin typeface="Gill Sans Light (Body)"/>
              </a:rPr>
              <a:t> P, </a:t>
            </a:r>
            <a:r>
              <a:rPr lang="en-GB" sz="840" dirty="0" err="1">
                <a:solidFill>
                  <a:srgbClr val="7030A0"/>
                </a:solidFill>
                <a:latin typeface="Gill Sans Light (Body)"/>
              </a:rPr>
              <a:t>Angelovska</a:t>
            </a:r>
            <a:r>
              <a:rPr lang="en-GB" sz="840" dirty="0">
                <a:solidFill>
                  <a:srgbClr val="7030A0"/>
                </a:solidFill>
                <a:latin typeface="Gill Sans Light (Body)"/>
              </a:rPr>
              <a:t> B, </a:t>
            </a:r>
            <a:r>
              <a:rPr lang="en-GB" sz="840" b="1" dirty="0" err="1">
                <a:solidFill>
                  <a:srgbClr val="7030A0"/>
                </a:solidFill>
                <a:latin typeface="Gill Sans Light (Body)"/>
              </a:rPr>
              <a:t>Lakić</a:t>
            </a:r>
            <a:r>
              <a:rPr lang="en-GB" sz="840" b="1" dirty="0">
                <a:solidFill>
                  <a:srgbClr val="7030A0"/>
                </a:solidFill>
                <a:latin typeface="Gill Sans Light (Body)"/>
              </a:rPr>
              <a:t> D,</a:t>
            </a:r>
            <a:r>
              <a:rPr lang="en-GB" sz="840" dirty="0">
                <a:solidFill>
                  <a:srgbClr val="7030A0"/>
                </a:solidFill>
                <a:latin typeface="Gill Sans Light (Body)"/>
              </a:rPr>
              <a:t> </a:t>
            </a:r>
            <a:r>
              <a:rPr lang="en-GB" sz="840" dirty="0" err="1">
                <a:solidFill>
                  <a:srgbClr val="7030A0"/>
                </a:solidFill>
                <a:latin typeface="Gill Sans Light (Body)"/>
              </a:rPr>
              <a:t>Tesar</a:t>
            </a:r>
            <a:r>
              <a:rPr lang="en-GB" sz="840" dirty="0">
                <a:solidFill>
                  <a:srgbClr val="7030A0"/>
                </a:solidFill>
                <a:latin typeface="Gill Sans Light (Body)"/>
              </a:rPr>
              <a:t> T, </a:t>
            </a:r>
            <a:r>
              <a:rPr lang="en-GB" sz="840" dirty="0" err="1">
                <a:solidFill>
                  <a:srgbClr val="7030A0"/>
                </a:solidFill>
                <a:latin typeface="Gill Sans Light (Body)"/>
              </a:rPr>
              <a:t>Draganic</a:t>
            </a:r>
            <a:r>
              <a:rPr lang="en-GB" sz="840" dirty="0">
                <a:solidFill>
                  <a:srgbClr val="7030A0"/>
                </a:solidFill>
                <a:latin typeface="Gill Sans Light (Body)"/>
              </a:rPr>
              <a:t> P, </a:t>
            </a:r>
            <a:r>
              <a:rPr lang="en-GB" sz="840" dirty="0" err="1">
                <a:solidFill>
                  <a:srgbClr val="7030A0"/>
                </a:solidFill>
                <a:latin typeface="Gill Sans Light (Body)"/>
              </a:rPr>
              <a:t>Geitona</a:t>
            </a:r>
            <a:r>
              <a:rPr lang="en-GB" sz="840" dirty="0">
                <a:solidFill>
                  <a:srgbClr val="7030A0"/>
                </a:solidFill>
                <a:latin typeface="Gill Sans Light (Body)"/>
              </a:rPr>
              <a:t> M, </a:t>
            </a:r>
            <a:r>
              <a:rPr lang="en-GB" sz="840" dirty="0" err="1">
                <a:solidFill>
                  <a:srgbClr val="7030A0"/>
                </a:solidFill>
                <a:latin typeface="Gill Sans Light (Body)"/>
              </a:rPr>
              <a:t>Hatzikou</a:t>
            </a:r>
            <a:r>
              <a:rPr lang="en-GB" sz="840" dirty="0">
                <a:solidFill>
                  <a:srgbClr val="7030A0"/>
                </a:solidFill>
                <a:latin typeface="Gill Sans Light (Body)"/>
              </a:rPr>
              <a:t> M, </a:t>
            </a:r>
            <a:r>
              <a:rPr lang="en-GB" sz="840" dirty="0" err="1">
                <a:solidFill>
                  <a:srgbClr val="7030A0"/>
                </a:solidFill>
                <a:latin typeface="Gill Sans Light (Body)"/>
              </a:rPr>
              <a:t>Paveliu</a:t>
            </a:r>
            <a:r>
              <a:rPr lang="en-GB" sz="840" dirty="0">
                <a:solidFill>
                  <a:srgbClr val="7030A0"/>
                </a:solidFill>
                <a:latin typeface="Gill Sans Light (Body)"/>
              </a:rPr>
              <a:t> MS, </a:t>
            </a:r>
            <a:r>
              <a:rPr lang="en-GB" sz="840" dirty="0" err="1">
                <a:solidFill>
                  <a:srgbClr val="7030A0"/>
                </a:solidFill>
                <a:latin typeface="Gill Sans Light (Body)"/>
              </a:rPr>
              <a:t>Männik</a:t>
            </a:r>
            <a:r>
              <a:rPr lang="en-GB" sz="840" dirty="0">
                <a:solidFill>
                  <a:srgbClr val="7030A0"/>
                </a:solidFill>
                <a:latin typeface="Gill Sans Light (Body)"/>
              </a:rPr>
              <a:t> A. Comparative analysis of legislative requirements about patients’ access to biotechnological drugs for rare diseases in Central and Eastern European Countries. Frontiers in Pharmacology 2018; 9: 795</a:t>
            </a:r>
            <a:endParaRPr lang="en-US" sz="840" dirty="0">
              <a:solidFill>
                <a:srgbClr val="7030A0"/>
              </a:solidFill>
              <a:latin typeface="Gill Sans Light (Body)"/>
            </a:endParaRPr>
          </a:p>
          <a:p>
            <a:pPr marL="180975" lvl="0" indent="-180975" algn="l"/>
            <a:r>
              <a:rPr lang="en-US" sz="840" dirty="0" err="1">
                <a:solidFill>
                  <a:srgbClr val="003300"/>
                </a:solidFill>
                <a:latin typeface="Gill Sans Light (Body)"/>
              </a:rPr>
              <a:t>Milenković</a:t>
            </a:r>
            <a:r>
              <a:rPr lang="en-US" sz="840" dirty="0">
                <a:solidFill>
                  <a:srgbClr val="003300"/>
                </a:solidFill>
                <a:latin typeface="Gill Sans Light (Body)"/>
              </a:rPr>
              <a:t> J, </a:t>
            </a:r>
            <a:r>
              <a:rPr lang="en-US" sz="840" b="1" dirty="0" err="1">
                <a:solidFill>
                  <a:srgbClr val="003300"/>
                </a:solidFill>
                <a:latin typeface="Gill Sans Light (Body)"/>
              </a:rPr>
              <a:t>Lakić</a:t>
            </a:r>
            <a:r>
              <a:rPr lang="en-US" sz="840" b="1" dirty="0">
                <a:solidFill>
                  <a:srgbClr val="003300"/>
                </a:solidFill>
                <a:latin typeface="Gill Sans Light (Body)"/>
              </a:rPr>
              <a:t> D.</a:t>
            </a:r>
            <a:r>
              <a:rPr lang="en-US" sz="840" dirty="0">
                <a:solidFill>
                  <a:srgbClr val="003300"/>
                </a:solidFill>
                <a:latin typeface="Gill Sans Light (Body)"/>
              </a:rPr>
              <a:t> Analysis of the economic situation of the south east European pharmaceutical industry, J Med Econ 2020; 23(9): 932-9. </a:t>
            </a:r>
          </a:p>
          <a:p>
            <a:pPr marL="180975" lvl="0" indent="-180975" algn="l"/>
            <a:r>
              <a:rPr lang="en-US" sz="840" dirty="0">
                <a:solidFill>
                  <a:srgbClr val="7030A0"/>
                </a:solidFill>
                <a:latin typeface="Gill Sans Light (Body)"/>
              </a:rPr>
              <a:t>Costa FA, </a:t>
            </a:r>
            <a:r>
              <a:rPr lang="en-US" sz="840" dirty="0" err="1">
                <a:solidFill>
                  <a:srgbClr val="7030A0"/>
                </a:solidFill>
                <a:latin typeface="Gill Sans Light (Body)"/>
              </a:rPr>
              <a:t>Scullin</a:t>
            </a:r>
            <a:r>
              <a:rPr lang="en-US" sz="840" dirty="0">
                <a:solidFill>
                  <a:srgbClr val="7030A0"/>
                </a:solidFill>
                <a:latin typeface="Gill Sans Light (Body)"/>
              </a:rPr>
              <a:t> C, Al-</a:t>
            </a:r>
            <a:r>
              <a:rPr lang="en-US" sz="840" dirty="0" err="1">
                <a:solidFill>
                  <a:srgbClr val="7030A0"/>
                </a:solidFill>
                <a:latin typeface="Gill Sans Light (Body)"/>
              </a:rPr>
              <a:t>Taani</a:t>
            </a:r>
            <a:r>
              <a:rPr lang="en-US" sz="840" dirty="0">
                <a:solidFill>
                  <a:srgbClr val="7030A0"/>
                </a:solidFill>
                <a:latin typeface="Gill Sans Light (Body)"/>
              </a:rPr>
              <a:t> G, </a:t>
            </a:r>
            <a:r>
              <a:rPr lang="en-US" sz="840" dirty="0" err="1">
                <a:solidFill>
                  <a:srgbClr val="7030A0"/>
                </a:solidFill>
                <a:latin typeface="Gill Sans Light (Body)"/>
              </a:rPr>
              <a:t>Hawwa</a:t>
            </a:r>
            <a:r>
              <a:rPr lang="en-US" sz="840" dirty="0">
                <a:solidFill>
                  <a:srgbClr val="7030A0"/>
                </a:solidFill>
                <a:latin typeface="Gill Sans Light (Body)"/>
              </a:rPr>
              <a:t> AF, Anderson C, </a:t>
            </a:r>
            <a:r>
              <a:rPr lang="en-US" sz="840" dirty="0" err="1">
                <a:solidFill>
                  <a:srgbClr val="7030A0"/>
                </a:solidFill>
                <a:latin typeface="Gill Sans Light (Body)"/>
              </a:rPr>
              <a:t>Bezverhni</a:t>
            </a:r>
            <a:r>
              <a:rPr lang="en-US" sz="840" dirty="0">
                <a:solidFill>
                  <a:srgbClr val="7030A0"/>
                </a:solidFill>
                <a:latin typeface="Gill Sans Light (Body)"/>
              </a:rPr>
              <a:t> Z, </a:t>
            </a:r>
            <a:r>
              <a:rPr lang="en-US" sz="840" dirty="0" err="1">
                <a:solidFill>
                  <a:srgbClr val="7030A0"/>
                </a:solidFill>
                <a:latin typeface="Gill Sans Light (Body)"/>
              </a:rPr>
              <a:t>Binakaj</a:t>
            </a:r>
            <a:r>
              <a:rPr lang="en-US" sz="840" dirty="0">
                <a:solidFill>
                  <a:srgbClr val="7030A0"/>
                </a:solidFill>
                <a:latin typeface="Gill Sans Light (Body)"/>
              </a:rPr>
              <a:t> Z, </a:t>
            </a:r>
            <a:r>
              <a:rPr lang="en-US" sz="840" dirty="0" err="1">
                <a:solidFill>
                  <a:srgbClr val="7030A0"/>
                </a:solidFill>
                <a:latin typeface="Gill Sans Light (Body)"/>
              </a:rPr>
              <a:t>Cordina</a:t>
            </a:r>
            <a:r>
              <a:rPr lang="en-US" sz="840" dirty="0">
                <a:solidFill>
                  <a:srgbClr val="7030A0"/>
                </a:solidFill>
                <a:latin typeface="Gill Sans Light (Body)"/>
              </a:rPr>
              <a:t> M, </a:t>
            </a:r>
            <a:r>
              <a:rPr lang="en-US" sz="840" dirty="0" err="1">
                <a:solidFill>
                  <a:srgbClr val="7030A0"/>
                </a:solidFill>
                <a:latin typeface="Gill Sans Light (Body)"/>
              </a:rPr>
              <a:t>Foulon</a:t>
            </a:r>
            <a:r>
              <a:rPr lang="en-US" sz="840" dirty="0">
                <a:solidFill>
                  <a:srgbClr val="7030A0"/>
                </a:solidFill>
                <a:latin typeface="Gill Sans Light (Body)"/>
              </a:rPr>
              <a:t> V, Garcia de </a:t>
            </a:r>
            <a:r>
              <a:rPr lang="en-US" sz="840" dirty="0" err="1">
                <a:solidFill>
                  <a:srgbClr val="7030A0"/>
                </a:solidFill>
                <a:latin typeface="Gill Sans Light (Body)"/>
              </a:rPr>
              <a:t>Bikuña</a:t>
            </a:r>
            <a:r>
              <a:rPr lang="en-US" sz="840" dirty="0">
                <a:solidFill>
                  <a:srgbClr val="7030A0"/>
                </a:solidFill>
                <a:latin typeface="Gill Sans Light (Body)"/>
              </a:rPr>
              <a:t> B, de </a:t>
            </a:r>
            <a:r>
              <a:rPr lang="en-US" sz="840" dirty="0" err="1">
                <a:solidFill>
                  <a:srgbClr val="7030A0"/>
                </a:solidFill>
                <a:latin typeface="Gill Sans Light (Body)"/>
              </a:rPr>
              <a:t>Gier</a:t>
            </a:r>
            <a:r>
              <a:rPr lang="en-US" sz="840" dirty="0">
                <a:solidFill>
                  <a:srgbClr val="7030A0"/>
                </a:solidFill>
                <a:latin typeface="Gill Sans Light (Body)"/>
              </a:rPr>
              <a:t> H, </a:t>
            </a:r>
            <a:r>
              <a:rPr lang="en-US" sz="840" dirty="0" err="1">
                <a:solidFill>
                  <a:srgbClr val="7030A0"/>
                </a:solidFill>
                <a:latin typeface="Gill Sans Light (Body)"/>
              </a:rPr>
              <a:t>Granås</a:t>
            </a:r>
            <a:r>
              <a:rPr lang="en-US" sz="840" dirty="0">
                <a:solidFill>
                  <a:srgbClr val="7030A0"/>
                </a:solidFill>
                <a:latin typeface="Gill Sans Light (Body)"/>
              </a:rPr>
              <a:t> AG, </a:t>
            </a:r>
            <a:r>
              <a:rPr lang="en-US" sz="840" dirty="0" err="1">
                <a:solidFill>
                  <a:srgbClr val="7030A0"/>
                </a:solidFill>
                <a:latin typeface="Gill Sans Light (Body)"/>
              </a:rPr>
              <a:t>Grinstova</a:t>
            </a:r>
            <a:r>
              <a:rPr lang="en-US" sz="840" dirty="0">
                <a:solidFill>
                  <a:srgbClr val="7030A0"/>
                </a:solidFill>
                <a:latin typeface="Gill Sans Light (Body)"/>
              </a:rPr>
              <a:t> O, </a:t>
            </a:r>
            <a:r>
              <a:rPr lang="en-US" sz="840" dirty="0" err="1">
                <a:solidFill>
                  <a:srgbClr val="7030A0"/>
                </a:solidFill>
                <a:latin typeface="Gill Sans Light (Body)"/>
              </a:rPr>
              <a:t>Griese-Mammen</a:t>
            </a:r>
            <a:r>
              <a:rPr lang="en-US" sz="840" dirty="0">
                <a:solidFill>
                  <a:srgbClr val="7030A0"/>
                </a:solidFill>
                <a:latin typeface="Gill Sans Light (Body)"/>
              </a:rPr>
              <a:t> N, </a:t>
            </a:r>
            <a:r>
              <a:rPr lang="en-US" sz="840" dirty="0" err="1">
                <a:solidFill>
                  <a:srgbClr val="7030A0"/>
                </a:solidFill>
                <a:latin typeface="Gill Sans Light (Body)"/>
              </a:rPr>
              <a:t>Grincevicius</a:t>
            </a:r>
            <a:r>
              <a:rPr lang="en-US" sz="840" dirty="0">
                <a:solidFill>
                  <a:srgbClr val="7030A0"/>
                </a:solidFill>
                <a:latin typeface="Gill Sans Light (Body)"/>
              </a:rPr>
              <a:t> J, </a:t>
            </a:r>
            <a:r>
              <a:rPr lang="en-US" sz="840" dirty="0" err="1">
                <a:solidFill>
                  <a:srgbClr val="7030A0"/>
                </a:solidFill>
                <a:latin typeface="Gill Sans Light (Body)"/>
              </a:rPr>
              <a:t>Grinceviciene</a:t>
            </a:r>
            <a:r>
              <a:rPr lang="en-US" sz="840" dirty="0">
                <a:solidFill>
                  <a:srgbClr val="7030A0"/>
                </a:solidFill>
                <a:latin typeface="Gill Sans Light (Body)"/>
              </a:rPr>
              <a:t> S, </a:t>
            </a:r>
            <a:r>
              <a:rPr lang="en-US" sz="840" dirty="0" err="1">
                <a:solidFill>
                  <a:srgbClr val="7030A0"/>
                </a:solidFill>
                <a:latin typeface="Gill Sans Light (Body)"/>
              </a:rPr>
              <a:t>Kaae</a:t>
            </a:r>
            <a:r>
              <a:rPr lang="en-US" sz="840" dirty="0">
                <a:solidFill>
                  <a:srgbClr val="7030A0"/>
                </a:solidFill>
                <a:latin typeface="Gill Sans Light (Body)"/>
              </a:rPr>
              <a:t> S, </a:t>
            </a:r>
            <a:r>
              <a:rPr lang="en-US" sz="840" dirty="0" err="1">
                <a:solidFill>
                  <a:srgbClr val="7030A0"/>
                </a:solidFill>
                <a:latin typeface="Gill Sans Light (Body)"/>
              </a:rPr>
              <a:t>Kubiliene</a:t>
            </a:r>
            <a:r>
              <a:rPr lang="en-US" sz="840" dirty="0">
                <a:solidFill>
                  <a:srgbClr val="7030A0"/>
                </a:solidFill>
                <a:latin typeface="Gill Sans Light (Body)"/>
              </a:rPr>
              <a:t> L, </a:t>
            </a:r>
            <a:r>
              <a:rPr lang="en-US" sz="840" dirty="0" err="1">
                <a:solidFill>
                  <a:srgbClr val="7030A0"/>
                </a:solidFill>
                <a:latin typeface="Gill Sans Light (Body)"/>
              </a:rPr>
              <a:t>Mariño</a:t>
            </a:r>
            <a:r>
              <a:rPr lang="en-US" sz="840" dirty="0">
                <a:solidFill>
                  <a:srgbClr val="7030A0"/>
                </a:solidFill>
                <a:latin typeface="Gill Sans Light (Body)"/>
              </a:rPr>
              <a:t> EL, Martins S, </a:t>
            </a:r>
            <a:r>
              <a:rPr lang="en-US" sz="840" dirty="0" err="1">
                <a:solidFill>
                  <a:srgbClr val="7030A0"/>
                </a:solidFill>
                <a:latin typeface="Gill Sans Light (Body)"/>
              </a:rPr>
              <a:t>Modamio</a:t>
            </a:r>
            <a:r>
              <a:rPr lang="en-US" sz="840" dirty="0">
                <a:solidFill>
                  <a:srgbClr val="7030A0"/>
                </a:solidFill>
                <a:latin typeface="Gill Sans Light (Body)"/>
              </a:rPr>
              <a:t> P, </a:t>
            </a:r>
            <a:r>
              <a:rPr lang="en-US" sz="840" dirty="0" err="1">
                <a:solidFill>
                  <a:srgbClr val="7030A0"/>
                </a:solidFill>
                <a:latin typeface="Gill Sans Light (Body)"/>
              </a:rPr>
              <a:t>Nadin</a:t>
            </a:r>
            <a:r>
              <a:rPr lang="en-US" sz="840" dirty="0">
                <a:solidFill>
                  <a:srgbClr val="7030A0"/>
                </a:solidFill>
                <a:latin typeface="Gill Sans Light (Body)"/>
              </a:rPr>
              <a:t> G, </a:t>
            </a:r>
            <a:r>
              <a:rPr lang="en-US" sz="840" dirty="0" err="1">
                <a:solidFill>
                  <a:srgbClr val="7030A0"/>
                </a:solidFill>
                <a:latin typeface="Gill Sans Light (Body)"/>
              </a:rPr>
              <a:t>Nørgaard</a:t>
            </a:r>
            <a:r>
              <a:rPr lang="en-US" sz="840" dirty="0">
                <a:solidFill>
                  <a:srgbClr val="7030A0"/>
                </a:solidFill>
                <a:latin typeface="Gill Sans Light (Body)"/>
              </a:rPr>
              <a:t> LS, </a:t>
            </a:r>
            <a:r>
              <a:rPr lang="en-US" sz="840" dirty="0" err="1">
                <a:solidFill>
                  <a:srgbClr val="7030A0"/>
                </a:solidFill>
                <a:latin typeface="Gill Sans Light (Body)"/>
              </a:rPr>
              <a:t>Obarcanin</a:t>
            </a:r>
            <a:r>
              <a:rPr lang="en-US" sz="840" dirty="0">
                <a:solidFill>
                  <a:srgbClr val="7030A0"/>
                </a:solidFill>
                <a:latin typeface="Gill Sans Light (Body)"/>
              </a:rPr>
              <a:t> E, </a:t>
            </a:r>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a:t>
            </a:r>
            <a:r>
              <a:rPr lang="en-US" sz="840" dirty="0" err="1">
                <a:solidFill>
                  <a:srgbClr val="7030A0"/>
                </a:solidFill>
                <a:latin typeface="Gill Sans Light (Body)"/>
              </a:rPr>
              <a:t>Tasic</a:t>
            </a:r>
            <a:r>
              <a:rPr lang="en-US" sz="840" dirty="0">
                <a:solidFill>
                  <a:srgbClr val="7030A0"/>
                </a:solidFill>
                <a:latin typeface="Gill Sans Light (Body)"/>
              </a:rPr>
              <a:t> L, </a:t>
            </a:r>
            <a:r>
              <a:rPr lang="en-US" sz="840" dirty="0" err="1">
                <a:solidFill>
                  <a:srgbClr val="7030A0"/>
                </a:solidFill>
                <a:latin typeface="Gill Sans Light (Body)"/>
              </a:rPr>
              <a:t>McElnay</a:t>
            </a:r>
            <a:r>
              <a:rPr lang="en-US" sz="840" dirty="0">
                <a:solidFill>
                  <a:srgbClr val="7030A0"/>
                </a:solidFill>
                <a:latin typeface="Gill Sans Light (Body)"/>
              </a:rPr>
              <a:t> JC, </a:t>
            </a:r>
            <a:r>
              <a:rPr lang="en-US" sz="840" dirty="0" err="1">
                <a:solidFill>
                  <a:srgbClr val="7030A0"/>
                </a:solidFill>
                <a:latin typeface="Gill Sans Light (Body)"/>
              </a:rPr>
              <a:t>Hersberger</a:t>
            </a:r>
            <a:r>
              <a:rPr lang="en-US" sz="840" dirty="0">
                <a:solidFill>
                  <a:srgbClr val="7030A0"/>
                </a:solidFill>
                <a:latin typeface="Gill Sans Light (Body)"/>
              </a:rPr>
              <a:t> KE, </a:t>
            </a:r>
            <a:r>
              <a:rPr lang="en-US" sz="840" dirty="0" err="1">
                <a:solidFill>
                  <a:srgbClr val="7030A0"/>
                </a:solidFill>
                <a:latin typeface="Gill Sans Light (Body)"/>
              </a:rPr>
              <a:t>Westerlund</a:t>
            </a:r>
            <a:r>
              <a:rPr lang="en-US" sz="840" dirty="0">
                <a:solidFill>
                  <a:srgbClr val="7030A0"/>
                </a:solidFill>
                <a:latin typeface="Gill Sans Light (Body)"/>
              </a:rPr>
              <a:t> T. Provision of pharmaceutical care by community pharmacists across Europe: Is it developing and spreading? J </a:t>
            </a:r>
            <a:r>
              <a:rPr lang="en-US" sz="840" dirty="0" err="1">
                <a:solidFill>
                  <a:srgbClr val="7030A0"/>
                </a:solidFill>
                <a:latin typeface="Gill Sans Light (Body)"/>
              </a:rPr>
              <a:t>Eval</a:t>
            </a:r>
            <a:r>
              <a:rPr lang="en-US" sz="840" dirty="0">
                <a:solidFill>
                  <a:srgbClr val="7030A0"/>
                </a:solidFill>
                <a:latin typeface="Gill Sans Light (Body)"/>
              </a:rPr>
              <a:t> </a:t>
            </a:r>
            <a:r>
              <a:rPr lang="en-US" sz="840" dirty="0" err="1">
                <a:solidFill>
                  <a:srgbClr val="7030A0"/>
                </a:solidFill>
                <a:latin typeface="Gill Sans Light (Body)"/>
              </a:rPr>
              <a:t>Clin</a:t>
            </a:r>
            <a:r>
              <a:rPr lang="en-US" sz="840" dirty="0">
                <a:solidFill>
                  <a:srgbClr val="7030A0"/>
                </a:solidFill>
                <a:latin typeface="Gill Sans Light (Body)"/>
              </a:rPr>
              <a:t> </a:t>
            </a:r>
            <a:r>
              <a:rPr lang="en-US" sz="840" dirty="0" err="1">
                <a:solidFill>
                  <a:srgbClr val="7030A0"/>
                </a:solidFill>
                <a:latin typeface="Gill Sans Light (Body)"/>
              </a:rPr>
              <a:t>Pract</a:t>
            </a:r>
            <a:r>
              <a:rPr lang="en-US" sz="840" dirty="0">
                <a:solidFill>
                  <a:srgbClr val="7030A0"/>
                </a:solidFill>
                <a:latin typeface="Gill Sans Light (Body)"/>
              </a:rPr>
              <a:t>. 2017;23(6):1336-47. </a:t>
            </a:r>
          </a:p>
          <a:p>
            <a:pPr marL="180975" lvl="0" indent="-180975" algn="l"/>
            <a:r>
              <a:rPr lang="en-US" sz="840" dirty="0">
                <a:solidFill>
                  <a:srgbClr val="003300"/>
                </a:solidFill>
                <a:latin typeface="Gill Sans Light (Body)"/>
              </a:rPr>
              <a:t>Novak H, </a:t>
            </a:r>
            <a:r>
              <a:rPr lang="en-US" sz="840" b="1" dirty="0" err="1">
                <a:solidFill>
                  <a:srgbClr val="003300"/>
                </a:solidFill>
                <a:latin typeface="Gill Sans Light (Body)"/>
              </a:rPr>
              <a:t>Tadić</a:t>
            </a:r>
            <a:r>
              <a:rPr lang="en-US" sz="840" b="1" dirty="0">
                <a:solidFill>
                  <a:srgbClr val="003300"/>
                </a:solidFill>
                <a:latin typeface="Gill Sans Light (Body)"/>
              </a:rPr>
              <a:t> I</a:t>
            </a:r>
            <a:r>
              <a:rPr lang="en-US" sz="840" dirty="0">
                <a:solidFill>
                  <a:srgbClr val="003300"/>
                </a:solidFill>
                <a:latin typeface="Gill Sans Light (Body)"/>
              </a:rPr>
              <a:t>, </a:t>
            </a:r>
            <a:r>
              <a:rPr lang="en-US" sz="840" dirty="0" err="1">
                <a:solidFill>
                  <a:srgbClr val="003300"/>
                </a:solidFill>
                <a:latin typeface="Gill Sans Light (Body)"/>
              </a:rPr>
              <a:t>Falamić</a:t>
            </a:r>
            <a:r>
              <a:rPr lang="en-US" sz="840" dirty="0">
                <a:solidFill>
                  <a:srgbClr val="003300"/>
                </a:solidFill>
                <a:latin typeface="Gill Sans Light (Body)"/>
              </a:rPr>
              <a:t> S, </a:t>
            </a:r>
            <a:r>
              <a:rPr lang="en-US" sz="840" dirty="0" err="1">
                <a:solidFill>
                  <a:srgbClr val="003300"/>
                </a:solidFill>
                <a:latin typeface="Gill Sans Light (Body)"/>
              </a:rPr>
              <a:t>Ortner</a:t>
            </a:r>
            <a:r>
              <a:rPr lang="en-US" sz="840" dirty="0">
                <a:solidFill>
                  <a:srgbClr val="003300"/>
                </a:solidFill>
                <a:latin typeface="Gill Sans Light (Body)"/>
              </a:rPr>
              <a:t> </a:t>
            </a:r>
            <a:r>
              <a:rPr lang="en-US" sz="840" dirty="0" err="1">
                <a:solidFill>
                  <a:srgbClr val="003300"/>
                </a:solidFill>
                <a:latin typeface="Gill Sans Light (Body)"/>
              </a:rPr>
              <a:t>Hadžiabdić</a:t>
            </a:r>
            <a:r>
              <a:rPr lang="en-US" sz="840" dirty="0">
                <a:solidFill>
                  <a:srgbClr val="003300"/>
                </a:solidFill>
                <a:latin typeface="Gill Sans Light (Body)"/>
              </a:rPr>
              <a:t> M. Pharmacists’ role, work practices, and safety measures against COVID-19: A comparative study. J Am Pharm Assoc. 2021; 61 (4): 398-407.</a:t>
            </a:r>
          </a:p>
          <a:p>
            <a:pPr marL="180975" lvl="0" indent="-180975" algn="l"/>
            <a:r>
              <a:rPr lang="en-US" sz="840" dirty="0">
                <a:solidFill>
                  <a:srgbClr val="7030A0"/>
                </a:solidFill>
                <a:latin typeface="Gill Sans Light (Body)"/>
              </a:rPr>
              <a:t>Pavlov-</a:t>
            </a:r>
            <a:r>
              <a:rPr lang="en-US" sz="840" dirty="0" err="1">
                <a:solidFill>
                  <a:srgbClr val="7030A0"/>
                </a:solidFill>
                <a:latin typeface="Gill Sans Light (Body)"/>
              </a:rPr>
              <a:t>Dolijanovic</a:t>
            </a:r>
            <a:r>
              <a:rPr lang="en-US" sz="840" dirty="0">
                <a:solidFill>
                  <a:srgbClr val="7030A0"/>
                </a:solidFill>
                <a:latin typeface="Gill Sans Light (Body)"/>
              </a:rPr>
              <a:t> S, </a:t>
            </a:r>
            <a:r>
              <a:rPr lang="en-US" sz="840" dirty="0" err="1">
                <a:solidFill>
                  <a:srgbClr val="7030A0"/>
                </a:solidFill>
                <a:latin typeface="Gill Sans Light (Body)"/>
              </a:rPr>
              <a:t>Vujasinovic</a:t>
            </a:r>
            <a:r>
              <a:rPr lang="en-US" sz="840" dirty="0">
                <a:solidFill>
                  <a:srgbClr val="7030A0"/>
                </a:solidFill>
                <a:latin typeface="Gill Sans Light (Body)"/>
              </a:rPr>
              <a:t> </a:t>
            </a:r>
            <a:r>
              <a:rPr lang="en-US" sz="840" dirty="0" err="1">
                <a:solidFill>
                  <a:srgbClr val="7030A0"/>
                </a:solidFill>
                <a:latin typeface="Gill Sans Light (Body)"/>
              </a:rPr>
              <a:t>Stupar</a:t>
            </a:r>
            <a:r>
              <a:rPr lang="en-US" sz="840" dirty="0">
                <a:solidFill>
                  <a:srgbClr val="7030A0"/>
                </a:solidFill>
                <a:latin typeface="Gill Sans Light (Body)"/>
              </a:rPr>
              <a:t> N, </a:t>
            </a:r>
            <a:r>
              <a:rPr lang="en-US" sz="840" dirty="0" err="1">
                <a:solidFill>
                  <a:srgbClr val="7030A0"/>
                </a:solidFill>
                <a:latin typeface="Gill Sans Light (Body)"/>
              </a:rPr>
              <a:t>Zugic</a:t>
            </a:r>
            <a:r>
              <a:rPr lang="en-US" sz="840" dirty="0">
                <a:solidFill>
                  <a:srgbClr val="7030A0"/>
                </a:solidFill>
                <a:latin typeface="Gill Sans Light (Body)"/>
              </a:rPr>
              <a:t> V, </a:t>
            </a:r>
            <a:r>
              <a:rPr lang="en-US" sz="840" dirty="0" err="1">
                <a:solidFill>
                  <a:srgbClr val="7030A0"/>
                </a:solidFill>
                <a:latin typeface="Gill Sans Light (Body)"/>
              </a:rPr>
              <a:t>Ostojic</a:t>
            </a:r>
            <a:r>
              <a:rPr lang="en-US" sz="840" dirty="0">
                <a:solidFill>
                  <a:srgbClr val="7030A0"/>
                </a:solidFill>
                <a:latin typeface="Gill Sans Light (Body)"/>
              </a:rPr>
              <a:t> P, </a:t>
            </a:r>
            <a:r>
              <a:rPr lang="en-US" sz="840" dirty="0" err="1">
                <a:solidFill>
                  <a:srgbClr val="7030A0"/>
                </a:solidFill>
                <a:latin typeface="Gill Sans Light (Body)"/>
              </a:rPr>
              <a:t>Zekovic</a:t>
            </a:r>
            <a:r>
              <a:rPr lang="en-US" sz="840" dirty="0">
                <a:solidFill>
                  <a:srgbClr val="7030A0"/>
                </a:solidFill>
                <a:latin typeface="Gill Sans Light (Body)"/>
              </a:rPr>
              <a:t> A, </a:t>
            </a:r>
            <a:r>
              <a:rPr lang="en-US" sz="840" dirty="0" err="1">
                <a:solidFill>
                  <a:srgbClr val="7030A0"/>
                </a:solidFill>
                <a:latin typeface="Gill Sans Light (Body)"/>
              </a:rPr>
              <a:t>Zivanovic</a:t>
            </a:r>
            <a:r>
              <a:rPr lang="en-US" sz="840" dirty="0">
                <a:solidFill>
                  <a:srgbClr val="7030A0"/>
                </a:solidFill>
                <a:latin typeface="Gill Sans Light (Body)"/>
              </a:rPr>
              <a:t> </a:t>
            </a:r>
            <a:r>
              <a:rPr lang="en-US" sz="840" dirty="0" err="1">
                <a:solidFill>
                  <a:srgbClr val="7030A0"/>
                </a:solidFill>
                <a:latin typeface="Gill Sans Light (Body)"/>
              </a:rPr>
              <a:t>Radnic</a:t>
            </a:r>
            <a:r>
              <a:rPr lang="en-US" sz="840" dirty="0">
                <a:solidFill>
                  <a:srgbClr val="7030A0"/>
                </a:solidFill>
                <a:latin typeface="Gill Sans Light (Body)"/>
              </a:rPr>
              <a:t> T, </a:t>
            </a:r>
            <a:r>
              <a:rPr lang="en-US" sz="840" dirty="0" err="1">
                <a:solidFill>
                  <a:srgbClr val="7030A0"/>
                </a:solidFill>
                <a:latin typeface="Gill Sans Light (Body)"/>
              </a:rPr>
              <a:t>Jeremic</a:t>
            </a:r>
            <a:r>
              <a:rPr lang="en-US" sz="840" dirty="0">
                <a:solidFill>
                  <a:srgbClr val="7030A0"/>
                </a:solidFill>
                <a:latin typeface="Gill Sans Light (Body)"/>
              </a:rPr>
              <a:t> I, </a:t>
            </a:r>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Long-term effects of immunosuppressive therapy on lung function in scleroderma patients. </a:t>
            </a:r>
            <a:r>
              <a:rPr lang="en-US" sz="840" dirty="0" err="1">
                <a:solidFill>
                  <a:srgbClr val="7030A0"/>
                </a:solidFill>
                <a:latin typeface="Gill Sans Light (Body)"/>
              </a:rPr>
              <a:t>Clin</a:t>
            </a:r>
            <a:r>
              <a:rPr lang="en-US" sz="840" dirty="0">
                <a:solidFill>
                  <a:srgbClr val="7030A0"/>
                </a:solidFill>
                <a:latin typeface="Gill Sans Light (Body)"/>
              </a:rPr>
              <a:t> </a:t>
            </a:r>
            <a:r>
              <a:rPr lang="en-US" sz="840" dirty="0" err="1">
                <a:solidFill>
                  <a:srgbClr val="7030A0"/>
                </a:solidFill>
                <a:latin typeface="Gill Sans Light (Body)"/>
              </a:rPr>
              <a:t>Rheumatol</a:t>
            </a:r>
            <a:r>
              <a:rPr lang="en-US" sz="840" dirty="0">
                <a:solidFill>
                  <a:srgbClr val="7030A0"/>
                </a:solidFill>
                <a:latin typeface="Gill Sans Light (Body)"/>
              </a:rPr>
              <a:t>. 2018;37(11):3043-50.</a:t>
            </a:r>
          </a:p>
          <a:p>
            <a:pPr marL="180975" lvl="0" indent="-180975" algn="l"/>
            <a:r>
              <a:rPr lang="en-US" sz="840" b="1" dirty="0" err="1">
                <a:solidFill>
                  <a:srgbClr val="003300"/>
                </a:solidFill>
                <a:latin typeface="Gill Sans Light (Body)"/>
              </a:rPr>
              <a:t>Tadic</a:t>
            </a:r>
            <a:r>
              <a:rPr lang="en-US" sz="840" b="1" dirty="0">
                <a:solidFill>
                  <a:srgbClr val="003300"/>
                </a:solidFill>
                <a:latin typeface="Gill Sans Light (Body)"/>
              </a:rPr>
              <a:t> I,</a:t>
            </a:r>
            <a:r>
              <a:rPr lang="en-US" sz="840" dirty="0">
                <a:solidFill>
                  <a:srgbClr val="003300"/>
                </a:solidFill>
                <a:latin typeface="Gill Sans Light (Body)"/>
              </a:rPr>
              <a:t> </a:t>
            </a:r>
            <a:r>
              <a:rPr lang="en-US" sz="840" dirty="0" err="1">
                <a:solidFill>
                  <a:srgbClr val="003300"/>
                </a:solidFill>
                <a:latin typeface="Gill Sans Light (Body)"/>
              </a:rPr>
              <a:t>Vujasinovic</a:t>
            </a:r>
            <a:r>
              <a:rPr lang="en-US" sz="840" dirty="0">
                <a:solidFill>
                  <a:srgbClr val="003300"/>
                </a:solidFill>
                <a:latin typeface="Gill Sans Light (Body)"/>
              </a:rPr>
              <a:t> </a:t>
            </a:r>
            <a:r>
              <a:rPr lang="en-US" sz="840" dirty="0" err="1">
                <a:solidFill>
                  <a:srgbClr val="003300"/>
                </a:solidFill>
                <a:latin typeface="Gill Sans Light (Body)"/>
              </a:rPr>
              <a:t>Stupar</a:t>
            </a:r>
            <a:r>
              <a:rPr lang="en-US" sz="840" dirty="0">
                <a:solidFill>
                  <a:srgbClr val="003300"/>
                </a:solidFill>
                <a:latin typeface="Gill Sans Light (Body)"/>
              </a:rPr>
              <a:t> N, </a:t>
            </a:r>
            <a:r>
              <a:rPr lang="en-US" sz="840" dirty="0" err="1">
                <a:solidFill>
                  <a:srgbClr val="003300"/>
                </a:solidFill>
                <a:latin typeface="Gill Sans Light (Body)"/>
              </a:rPr>
              <a:t>Tasic</a:t>
            </a:r>
            <a:r>
              <a:rPr lang="en-US" sz="840" dirty="0">
                <a:solidFill>
                  <a:srgbClr val="003300"/>
                </a:solidFill>
                <a:latin typeface="Gill Sans Light (Body)"/>
              </a:rPr>
              <a:t> L, </a:t>
            </a:r>
            <a:r>
              <a:rPr lang="en-US" sz="840" dirty="0" err="1">
                <a:solidFill>
                  <a:srgbClr val="003300"/>
                </a:solidFill>
                <a:latin typeface="Gill Sans Light (Body)"/>
              </a:rPr>
              <a:t>Stevanovic</a:t>
            </a:r>
            <a:r>
              <a:rPr lang="en-US" sz="840" dirty="0">
                <a:solidFill>
                  <a:srgbClr val="003300"/>
                </a:solidFill>
                <a:latin typeface="Gill Sans Light (Body)"/>
              </a:rPr>
              <a:t> D, </a:t>
            </a:r>
            <a:r>
              <a:rPr lang="en-US" sz="840" dirty="0" err="1">
                <a:solidFill>
                  <a:srgbClr val="003300"/>
                </a:solidFill>
                <a:latin typeface="Gill Sans Light (Body)"/>
              </a:rPr>
              <a:t>Dimic</a:t>
            </a:r>
            <a:r>
              <a:rPr lang="en-US" sz="840" dirty="0">
                <a:solidFill>
                  <a:srgbClr val="003300"/>
                </a:solidFill>
                <a:latin typeface="Gill Sans Light (Body)"/>
              </a:rPr>
              <a:t> A, </a:t>
            </a:r>
            <a:r>
              <a:rPr lang="en-US" sz="840" dirty="0" err="1">
                <a:solidFill>
                  <a:srgbClr val="003300"/>
                </a:solidFill>
                <a:latin typeface="Gill Sans Light (Body)"/>
              </a:rPr>
              <a:t>Stamenkovic</a:t>
            </a:r>
            <a:r>
              <a:rPr lang="en-US" sz="840" dirty="0">
                <a:solidFill>
                  <a:srgbClr val="003300"/>
                </a:solidFill>
                <a:latin typeface="Gill Sans Light (Body)"/>
              </a:rPr>
              <a:t> B, </a:t>
            </a:r>
            <a:r>
              <a:rPr lang="en-US" sz="840" dirty="0" err="1">
                <a:solidFill>
                  <a:srgbClr val="003300"/>
                </a:solidFill>
                <a:latin typeface="Gill Sans Light (Body)"/>
              </a:rPr>
              <a:t>Stojanovic</a:t>
            </a:r>
            <a:r>
              <a:rPr lang="en-US" sz="840" dirty="0">
                <a:solidFill>
                  <a:srgbClr val="003300"/>
                </a:solidFill>
                <a:latin typeface="Gill Sans Light (Body)"/>
              </a:rPr>
              <a:t> S, </a:t>
            </a:r>
            <a:r>
              <a:rPr lang="en-US" sz="840" dirty="0" err="1">
                <a:solidFill>
                  <a:srgbClr val="003300"/>
                </a:solidFill>
                <a:latin typeface="Gill Sans Light (Body)"/>
              </a:rPr>
              <a:t>Milenkovic</a:t>
            </a:r>
            <a:r>
              <a:rPr lang="en-US" sz="840" dirty="0">
                <a:solidFill>
                  <a:srgbClr val="003300"/>
                </a:solidFill>
                <a:latin typeface="Gill Sans Light (Body)"/>
              </a:rPr>
              <a:t> S. Validation of the osteoporosis quality of life questionnaire QUALEFFO-41 for the Serbian population. Health </a:t>
            </a:r>
            <a:r>
              <a:rPr lang="en-US" sz="840" dirty="0" err="1">
                <a:solidFill>
                  <a:srgbClr val="003300"/>
                </a:solidFill>
                <a:latin typeface="Gill Sans Light (Body)"/>
              </a:rPr>
              <a:t>Qual</a:t>
            </a:r>
            <a:r>
              <a:rPr lang="en-US" sz="840" dirty="0">
                <a:solidFill>
                  <a:srgbClr val="003300"/>
                </a:solidFill>
                <a:latin typeface="Gill Sans Light (Body)"/>
              </a:rPr>
              <a:t> Life Outcomes 2012;10:74. </a:t>
            </a:r>
          </a:p>
          <a:p>
            <a:pPr marL="180975" lvl="0" indent="-180975" algn="l"/>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a:t>
            </a:r>
            <a:r>
              <a:rPr lang="en-US" sz="840" dirty="0" err="1">
                <a:solidFill>
                  <a:srgbClr val="7030A0"/>
                </a:solidFill>
                <a:latin typeface="Gill Sans Light (Body)"/>
              </a:rPr>
              <a:t>Stevanovic</a:t>
            </a:r>
            <a:r>
              <a:rPr lang="en-US" sz="840" dirty="0">
                <a:solidFill>
                  <a:srgbClr val="7030A0"/>
                </a:solidFill>
                <a:latin typeface="Gill Sans Light (Body)"/>
              </a:rPr>
              <a:t> D, </a:t>
            </a:r>
            <a:r>
              <a:rPr lang="en-US" sz="840" dirty="0" err="1">
                <a:solidFill>
                  <a:srgbClr val="7030A0"/>
                </a:solidFill>
                <a:latin typeface="Gill Sans Light (Body)"/>
              </a:rPr>
              <a:t>Tasic</a:t>
            </a:r>
            <a:r>
              <a:rPr lang="en-US" sz="840" dirty="0">
                <a:solidFill>
                  <a:srgbClr val="7030A0"/>
                </a:solidFill>
                <a:latin typeface="Gill Sans Light (Body)"/>
              </a:rPr>
              <a:t> LJ, </a:t>
            </a:r>
            <a:r>
              <a:rPr lang="en-US" sz="840" dirty="0" err="1">
                <a:solidFill>
                  <a:srgbClr val="7030A0"/>
                </a:solidFill>
                <a:latin typeface="Gill Sans Light (Body)"/>
              </a:rPr>
              <a:t>Vujasinovic-Stupar</a:t>
            </a:r>
            <a:r>
              <a:rPr lang="en-US" sz="840" dirty="0">
                <a:solidFill>
                  <a:srgbClr val="7030A0"/>
                </a:solidFill>
                <a:latin typeface="Gill Sans Light (Body)"/>
              </a:rPr>
              <a:t> N. Development of a Short Version of the Osteoporosis Knowledge Assessment Tool. Women Health 2012;52(1):18-31. </a:t>
            </a:r>
          </a:p>
          <a:p>
            <a:pPr marL="180975" indent="-180975" algn="l"/>
            <a:r>
              <a:rPr lang="sr-Latn-CS" sz="840" b="1" dirty="0">
                <a:solidFill>
                  <a:srgbClr val="003300"/>
                </a:solidFill>
                <a:latin typeface="Gill Sans Light (Body)"/>
              </a:rPr>
              <a:t>Dragana Lakić</a:t>
            </a:r>
            <a:r>
              <a:rPr lang="sr-Latn-CS" sz="840" dirty="0">
                <a:solidFill>
                  <a:srgbClr val="003300"/>
                </a:solidFill>
                <a:latin typeface="Gill Sans Light (Body)"/>
              </a:rPr>
              <a:t>, Ljiljana Tasić, Mitja Kos, Guenka Petrova, Assena Stoimenova</a:t>
            </a:r>
            <a:r>
              <a:rPr lang="sr-Latn-CS" sz="840" b="1" dirty="0">
                <a:solidFill>
                  <a:srgbClr val="003300"/>
                </a:solidFill>
                <a:latin typeface="Gill Sans Light (Body)"/>
              </a:rPr>
              <a:t>, Dušanka Krajnović</a:t>
            </a:r>
            <a:r>
              <a:rPr lang="sr-Latn-CS" sz="840" dirty="0">
                <a:solidFill>
                  <a:srgbClr val="003300"/>
                </a:solidFill>
                <a:latin typeface="Gill Sans Light (Body)"/>
              </a:rPr>
              <a:t>. Pharmacy network and access to medicines in selected eastern European countries: comparative analysis. Croatian Medical Journal  2012; 53: 53-9</a:t>
            </a:r>
            <a:endParaRPr lang="sr-Latn-RS" sz="840" i="0" dirty="0">
              <a:solidFill>
                <a:srgbClr val="003300"/>
              </a:solidFill>
              <a:latin typeface="Gill Sans Light (Body)"/>
              <a:sym typeface="Gill Sans"/>
            </a:endParaRPr>
          </a:p>
        </p:txBody>
      </p:sp>
      <p:sp>
        <p:nvSpPr>
          <p:cNvPr id="7"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283954" y="788964"/>
            <a:ext cx="4993355"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Dušanka Krajnović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49047018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45997" y="857972"/>
            <a:ext cx="5147243"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Biljana </a:t>
            </a:r>
            <a:r>
              <a:rPr lang="sr-Latn-RS" sz="2400" dirty="0" err="1">
                <a:solidFill>
                  <a:srgbClr val="7030A0"/>
                </a:solidFill>
              </a:rPr>
              <a:t>AntonijeviĆ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45997" y="3370752"/>
            <a:ext cx="3505703" cy="394980"/>
          </a:xfrm>
        </p:spPr>
        <p:txBody>
          <a:bodyPr/>
          <a:lstStyle/>
          <a:p>
            <a:r>
              <a:rPr lang="sr-Latn-RS" dirty="0">
                <a:solidFill>
                  <a:srgbClr val="7030A0"/>
                </a:solidFill>
              </a:rPr>
              <a:t>TOKSIKOLOGIJA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83881864"/>
              </p:ext>
            </p:extLst>
          </p:nvPr>
        </p:nvGraphicFramePr>
        <p:xfrm>
          <a:off x="945997" y="3813905"/>
          <a:ext cx="6195405" cy="6197241"/>
        </p:xfrm>
        <a:graphic>
          <a:graphicData uri="http://schemas.openxmlformats.org/drawingml/2006/table">
            <a:tbl>
              <a:tblPr firstRow="1" firstCol="1" bandRow="1">
                <a:tableStyleId>{5940675A-B579-460E-94D1-54222C63F5DA}</a:tableStyleId>
              </a:tblPr>
              <a:tblGrid>
                <a:gridCol w="1228194">
                  <a:extLst>
                    <a:ext uri="{9D8B030D-6E8A-4147-A177-3AD203B41FA5}">
                      <a16:colId xmlns:a16="http://schemas.microsoft.com/office/drawing/2014/main" xmlns="" val="20000"/>
                    </a:ext>
                  </a:extLst>
                </a:gridCol>
                <a:gridCol w="4967211">
                  <a:extLst>
                    <a:ext uri="{9D8B030D-6E8A-4147-A177-3AD203B41FA5}">
                      <a16:colId xmlns:a16="http://schemas.microsoft.com/office/drawing/2014/main" xmlns="" val="20001"/>
                    </a:ext>
                  </a:extLst>
                </a:gridCol>
              </a:tblGrid>
              <a:tr h="531385">
                <a:tc>
                  <a:txBody>
                    <a:bodyPr/>
                    <a:lstStyle/>
                    <a:p>
                      <a:pPr algn="l">
                        <a:spcAft>
                          <a:spcPts val="0"/>
                        </a:spcAft>
                      </a:pPr>
                      <a:r>
                        <a:rPr lang="sr-Latn-RS" sz="1200" kern="1200" dirty="0">
                          <a:solidFill>
                            <a:srgbClr val="7030A0"/>
                          </a:solidFill>
                          <a:effectLst/>
                          <a:latin typeface="Gill Sans Light (Body)"/>
                        </a:rPr>
                        <a:t>Naslov istraživačke teme:</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Toksikologija smeša – Procena rizika po zdravlje ljudi</a:t>
                      </a:r>
                      <a:endParaRPr lang="en-US" sz="1200" dirty="0">
                        <a:solidFill>
                          <a:srgbClr val="7030A0"/>
                        </a:solidFill>
                        <a:effectLst/>
                        <a:latin typeface="Gill Sans Light (Body)"/>
                        <a:ea typeface="Times New Roman"/>
                        <a:cs typeface="Times New Roman"/>
                      </a:endParaRPr>
                    </a:p>
                    <a:p>
                      <a:pPr algn="l">
                        <a:lnSpc>
                          <a:spcPct val="115000"/>
                        </a:lnSpc>
                        <a:spcAft>
                          <a:spcPts val="0"/>
                        </a:spcAft>
                      </a:pPr>
                      <a:r>
                        <a:rPr lang="sr-Latn-RS" sz="1200" dirty="0">
                          <a:solidFill>
                            <a:srgbClr val="7030A0"/>
                          </a:solidFill>
                          <a:effectLst/>
                          <a:latin typeface="Gill Sans Light (Body)"/>
                        </a:rPr>
                        <a:t>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272808">
                <a:tc>
                  <a:txBody>
                    <a:bodyPr/>
                    <a:lstStyle/>
                    <a:p>
                      <a:pPr algn="l">
                        <a:spcAft>
                          <a:spcPts val="0"/>
                        </a:spcAft>
                      </a:pPr>
                      <a:r>
                        <a:rPr lang="sr-Latn-RS" sz="1200" kern="1200" dirty="0">
                          <a:solidFill>
                            <a:srgbClr val="003300"/>
                          </a:solidFill>
                          <a:effectLst/>
                          <a:latin typeface="Gill Sans Light (Body)"/>
                        </a:rPr>
                        <a:t>Članovi tima:</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Biljana </a:t>
                      </a:r>
                      <a:r>
                        <a:rPr lang="sr-Latn-RS" sz="1200" kern="1200" dirty="0" smtClean="0">
                          <a:solidFill>
                            <a:srgbClr val="003300"/>
                          </a:solidFill>
                          <a:effectLst/>
                          <a:latin typeface="Gill Sans Light (Body)"/>
                        </a:rPr>
                        <a:t>Antonijević, redovni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Zorica Bulat, </a:t>
                      </a:r>
                      <a:r>
                        <a:rPr lang="sr-Latn-RS" sz="1200" kern="1200" dirty="0" smtClean="0">
                          <a:solidFill>
                            <a:srgbClr val="003300"/>
                          </a:solidFill>
                          <a:effectLst/>
                          <a:latin typeface="Gill Sans Light (Body)"/>
                        </a:rPr>
                        <a:t>redovni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Danijela Đukić-Ćosić</a:t>
                      </a:r>
                      <a:r>
                        <a:rPr lang="sr-Latn-RS" sz="1200" kern="1200" dirty="0" smtClean="0">
                          <a:solidFill>
                            <a:srgbClr val="003300"/>
                          </a:solidFill>
                          <a:effectLst/>
                          <a:latin typeface="Gill Sans Light (Body)"/>
                        </a:rPr>
                        <a:t>, vanredni</a:t>
                      </a:r>
                      <a:r>
                        <a:rPr lang="sr-Latn-RS" sz="1200" kern="1200" baseline="0" dirty="0" smtClean="0">
                          <a:solidFill>
                            <a:srgbClr val="003300"/>
                          </a:solidFill>
                          <a:effectLst/>
                          <a:latin typeface="Gill Sans Light (Body)"/>
                        </a:rPr>
                        <a:t> profesor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Marijana Ćurčić, </a:t>
                      </a:r>
                      <a:r>
                        <a:rPr lang="sr-Latn-RS" sz="1200" kern="1200" dirty="0" smtClean="0">
                          <a:solidFill>
                            <a:srgbClr val="003300"/>
                          </a:solidFill>
                          <a:effectLst/>
                          <a:latin typeface="Gill Sans Light (Body)"/>
                        </a:rPr>
                        <a:t>docent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Aleksandra Buha Đorđević</a:t>
                      </a:r>
                      <a:r>
                        <a:rPr lang="sr-Latn-RS" sz="1200" kern="1200" dirty="0" smtClean="0">
                          <a:solidFill>
                            <a:srgbClr val="003300"/>
                          </a:solidFill>
                          <a:effectLst/>
                          <a:latin typeface="Gill Sans Light (Body)"/>
                        </a:rPr>
                        <a:t>, docent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Evica Antonijević </a:t>
                      </a:r>
                      <a:r>
                        <a:rPr lang="sr-Latn-RS" sz="1200" kern="1200" dirty="0" err="1">
                          <a:solidFill>
                            <a:srgbClr val="003300"/>
                          </a:solidFill>
                          <a:effectLst/>
                          <a:latin typeface="Gill Sans Light (Body)"/>
                        </a:rPr>
                        <a:t>Miljaković</a:t>
                      </a:r>
                      <a:r>
                        <a:rPr lang="sr-Latn-RS" sz="1200" kern="1200" dirty="0" smtClean="0">
                          <a:solidFill>
                            <a:srgbClr val="003300"/>
                          </a:solidFill>
                          <a:effectLst/>
                          <a:latin typeface="Gill Sans Light (Body)"/>
                        </a:rPr>
                        <a:t>, asistent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003300"/>
                          </a:solidFill>
                          <a:effectLst/>
                          <a:latin typeface="Gill Sans Light (Body)"/>
                        </a:rPr>
                        <a:t>Katarina </a:t>
                      </a:r>
                      <a:r>
                        <a:rPr lang="sr-Latn-RS" sz="1200" kern="1200" dirty="0" smtClean="0">
                          <a:solidFill>
                            <a:srgbClr val="003300"/>
                          </a:solidFill>
                          <a:effectLst/>
                          <a:latin typeface="Gill Sans Light (Body)"/>
                        </a:rPr>
                        <a:t>Baralić</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003300"/>
                          </a:solidFill>
                          <a:effectLst/>
                          <a:latin typeface="Gill Sans Light (Body)"/>
                        </a:rPr>
                        <a:t>Dragana Javorac</a:t>
                      </a:r>
                      <a:r>
                        <a:rPr lang="sr-Latn-RS" sz="1200" dirty="0">
                          <a:solidFill>
                            <a:srgbClr val="003300"/>
                          </a:solidFill>
                          <a:effectLst/>
                          <a:latin typeface="Gill Sans Light (Body)"/>
                        </a:rPr>
                        <a:t> </a:t>
                      </a:r>
                      <a:endParaRPr lang="en-US" sz="1200" dirty="0">
                        <a:solidFill>
                          <a:srgbClr val="00330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127005">
                <a:tc>
                  <a:txBody>
                    <a:bodyPr/>
                    <a:lstStyle/>
                    <a:p>
                      <a:pPr algn="l">
                        <a:spcAft>
                          <a:spcPts val="0"/>
                        </a:spcAft>
                      </a:pPr>
                      <a:r>
                        <a:rPr lang="sr-Latn-RS" sz="1200" kern="1200" dirty="0">
                          <a:solidFill>
                            <a:srgbClr val="7030A0"/>
                          </a:solidFill>
                          <a:effectLst/>
                          <a:latin typeface="Gill Sans Light (Body)"/>
                        </a:rPr>
                        <a:t>Oprema i metode:</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a:solidFill>
                            <a:srgbClr val="7030A0"/>
                          </a:solidFill>
                          <a:effectLst/>
                          <a:latin typeface="Gill Sans Light (Body)"/>
                        </a:rPr>
                        <a:t>Atomski apsorpcioni spektrofotometar</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UV-Vis spektrofotometri</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GC/TCD</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Mikrotalasna pećnica</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Derek Nexus softver</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PROAST softver</a:t>
                      </a:r>
                      <a:endParaRPr lang="en-US" sz="1200" dirty="0">
                        <a:solidFill>
                          <a:srgbClr val="7030A0"/>
                        </a:solidFill>
                        <a:effectLst/>
                        <a:latin typeface="Gill Sans Light (Body)"/>
                      </a:endParaRPr>
                    </a:p>
                    <a:p>
                      <a:pPr algn="l">
                        <a:spcAft>
                          <a:spcPts val="0"/>
                        </a:spcAft>
                      </a:pPr>
                      <a:r>
                        <a:rPr lang="sr-Latn-RS" sz="1200" kern="1200" dirty="0">
                          <a:solidFill>
                            <a:srgbClr val="7030A0"/>
                          </a:solidFill>
                          <a:effectLst/>
                          <a:latin typeface="Gill Sans Light (Body)"/>
                        </a:rPr>
                        <a:t>@RISK softver</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5218">
                <a:tc>
                  <a:txBody>
                    <a:bodyPr/>
                    <a:lstStyle/>
                    <a:p>
                      <a:pPr algn="l">
                        <a:spcAft>
                          <a:spcPts val="0"/>
                        </a:spcAft>
                      </a:pPr>
                      <a:r>
                        <a:rPr lang="sr-Latn-RS" sz="1200" b="0" kern="1200" dirty="0">
                          <a:solidFill>
                            <a:srgbClr val="003300"/>
                          </a:solidFill>
                          <a:effectLst/>
                          <a:latin typeface="Gill Sans Light (Body)"/>
                        </a:rPr>
                        <a:t>Projekti/ finansiranje:</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200" b="0" dirty="0">
                          <a:solidFill>
                            <a:srgbClr val="003300"/>
                          </a:solidFill>
                          <a:latin typeface="Gill Sans Light (Body)"/>
                        </a:rPr>
                        <a:t>Institucionalno finansiranje putem Ugovora sa MPNTR-om, evidencioni br.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899561">
                <a:tc>
                  <a:txBody>
                    <a:bodyPr/>
                    <a:lstStyle/>
                    <a:p>
                      <a:pPr algn="l">
                        <a:spcAft>
                          <a:spcPts val="0"/>
                        </a:spcAft>
                      </a:pPr>
                      <a:r>
                        <a:rPr lang="sr-Latn-RS" sz="1200" kern="1200" dirty="0">
                          <a:solidFill>
                            <a:srgbClr val="7030A0"/>
                          </a:solidFill>
                          <a:effectLst/>
                          <a:latin typeface="Gill Sans Light (Body)"/>
                        </a:rPr>
                        <a:t>Saradnje: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Univerzitet u Beogradu - Medicinski fakultet;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Univerzitet u Beogradu - Stomatološki fakultet;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Institut za higijenu i tehnologiju mesa - Beograd;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Centar za kontrolu trovanja VMA; </a:t>
                      </a:r>
                    </a:p>
                    <a:p>
                      <a:pPr marL="0" marR="0" indent="0" algn="l" defTabSz="584200" eaLnBrk="1" fontAlgn="auto" latinLnBrk="0" hangingPunct="1">
                        <a:lnSpc>
                          <a:spcPct val="115000"/>
                        </a:lnSpc>
                        <a:spcBef>
                          <a:spcPts val="0"/>
                        </a:spcBef>
                        <a:spcAft>
                          <a:spcPts val="0"/>
                        </a:spcAft>
                        <a:buClrTx/>
                        <a:buSzTx/>
                        <a:buFontTx/>
                        <a:buNone/>
                        <a:tabLst/>
                        <a:defRPr/>
                      </a:pPr>
                      <a:endParaRPr lang="sr-Latn-RS" sz="5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Prehrambeno-biotehnološki fakultet, Sveučilište u Zagrebu;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Fakultet prirodnih nauka, Univerzitet u Hradec Kralove, Češka; Faramaceutski fakultet Gazi Univerzitet, Ankara, Turska;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Departman za toksikologiju, Univerzitet Miguel Hernandez, Elče, Španija</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9218" name="Picture 2" descr="Dr sc. Biljana Antonij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509" y="1816844"/>
            <a:ext cx="1125244" cy="1428991"/>
          </a:xfrm>
          <a:prstGeom prst="rect">
            <a:avLst/>
          </a:prstGeom>
          <a:noFill/>
          <a:ln w="63500">
            <a:solidFill>
              <a:srgbClr val="ADCD99"/>
            </a:solidFill>
          </a:ln>
        </p:spPr>
      </p:pic>
    </p:spTree>
    <p:extLst>
      <p:ext uri="{BB962C8B-B14F-4D97-AF65-F5344CB8AC3E}">
        <p14:creationId xmlns:p14="http://schemas.microsoft.com/office/powerpoint/2010/main" val="159366710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1267924" y="857972"/>
            <a:ext cx="5025415" cy="841256"/>
          </a:xfrm>
        </p:spPr>
        <p:txBody>
          <a:bodyPr/>
          <a:lstStyle/>
          <a:p>
            <a:pPr algn="ctr"/>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sr-Latn-RS" sz="2400" dirty="0">
                <a:solidFill>
                  <a:srgbClr val="7030A0"/>
                </a:solidFill>
              </a:rPr>
              <a:t>prof. dr Biljana </a:t>
            </a:r>
            <a:r>
              <a:rPr lang="sr-Latn-RS" sz="2400" dirty="0" err="1">
                <a:solidFill>
                  <a:srgbClr val="7030A0"/>
                </a:solidFill>
              </a:rPr>
              <a:t>AntonijeviĆ</a:t>
            </a:r>
            <a:endParaRPr lang="en-US" sz="2400" dirty="0">
              <a:solidFill>
                <a:srgbClr val="7030A0"/>
              </a:solidFill>
            </a:endParaRPr>
          </a:p>
        </p:txBody>
      </p:sp>
      <p:sp>
        <p:nvSpPr>
          <p:cNvPr id="7" name="TextBox 6"/>
          <p:cNvSpPr txBox="1"/>
          <p:nvPr/>
        </p:nvSpPr>
        <p:spPr>
          <a:xfrm>
            <a:off x="829802" y="1999578"/>
            <a:ext cx="5901659" cy="72476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Aft>
                <a:spcPts val="300"/>
              </a:spcAft>
            </a:pPr>
            <a:r>
              <a:rPr lang="sr-Latn-RS" sz="1200" i="0" dirty="0">
                <a:solidFill>
                  <a:srgbClr val="7030A0"/>
                </a:solidFill>
              </a:rPr>
              <a:t>Odabrane publikacije:</a:t>
            </a:r>
          </a:p>
          <a:p>
            <a:pPr marL="182563" indent="-182563" algn="l">
              <a:lnSpc>
                <a:spcPct val="115000"/>
              </a:lnSpc>
              <a:spcAft>
                <a:spcPts val="300"/>
              </a:spcAft>
            </a:pPr>
            <a:r>
              <a:rPr lang="sr-Latn-RS" sz="900" i="0" kern="1200" dirty="0">
                <a:solidFill>
                  <a:srgbClr val="7030A0"/>
                </a:solidFill>
                <a:ea typeface="Calibri"/>
                <a:cs typeface="Arial"/>
              </a:rPr>
              <a:t>Radovanović J, Antonijević B, Kolarević S, Milutinović-Smiljanić S, Mandić J, Vuković-Gačić B, Bulat Z, Ćurčić M, Kračun-Kolarević M, Sunjog K, Kostić-Vuković J. </a:t>
            </a:r>
            <a:r>
              <a:rPr lang="sr-Latn-RS" sz="900" i="0" kern="1200" dirty="0" err="1">
                <a:solidFill>
                  <a:srgbClr val="7030A0"/>
                </a:solidFill>
                <a:ea typeface="Calibri"/>
                <a:cs typeface="Arial"/>
              </a:rPr>
              <a:t>Genotoxicity</a:t>
            </a:r>
            <a:r>
              <a:rPr lang="sr-Latn-RS" sz="900" i="0" kern="1200" dirty="0">
                <a:solidFill>
                  <a:srgbClr val="7030A0"/>
                </a:solidFill>
                <a:ea typeface="Calibri"/>
                <a:cs typeface="Arial"/>
              </a:rPr>
              <a:t> of Fluoride </a:t>
            </a:r>
            <a:r>
              <a:rPr lang="sr-Latn-RS" sz="900" i="0" kern="1200" dirty="0" err="1">
                <a:solidFill>
                  <a:srgbClr val="7030A0"/>
                </a:solidFill>
                <a:ea typeface="Calibri"/>
                <a:cs typeface="Arial"/>
              </a:rPr>
              <a:t>Subacute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Exposure</a:t>
            </a:r>
            <a:r>
              <a:rPr lang="sr-Latn-RS" sz="900" i="0" kern="1200" dirty="0">
                <a:solidFill>
                  <a:srgbClr val="7030A0"/>
                </a:solidFill>
                <a:ea typeface="Calibri"/>
                <a:cs typeface="Arial"/>
              </a:rPr>
              <a:t> in </a:t>
            </a:r>
            <a:r>
              <a:rPr lang="sr-Latn-RS" sz="900" i="0" kern="1200" dirty="0" err="1">
                <a:solidFill>
                  <a:srgbClr val="7030A0"/>
                </a:solidFill>
                <a:ea typeface="Calibri"/>
                <a:cs typeface="Arial"/>
              </a:rPr>
              <a:t>Rats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Selenium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Intervention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Chemosphere</a:t>
            </a:r>
            <a:r>
              <a:rPr lang="sr-Latn-RS" sz="900" i="0" kern="1200" dirty="0">
                <a:solidFill>
                  <a:srgbClr val="7030A0"/>
                </a:solidFill>
                <a:ea typeface="Calibri"/>
                <a:cs typeface="Arial"/>
              </a:rPr>
              <a:t> 2020, 128978.</a:t>
            </a:r>
            <a:r>
              <a:rPr lang="sr-Latn-RS" sz="900" i="0" dirty="0">
                <a:solidFill>
                  <a:srgbClr val="7030A0"/>
                </a:solidFill>
                <a:ea typeface="Calibri"/>
                <a:cs typeface="Times New Roman"/>
              </a:rPr>
              <a:t> </a:t>
            </a:r>
            <a:r>
              <a:rPr lang="sr-Latn-RS" sz="900" i="0" kern="1200" dirty="0">
                <a:solidFill>
                  <a:srgbClr val="7030A0"/>
                </a:solidFill>
                <a:ea typeface="Calibri"/>
                <a:cs typeface="Arial"/>
              </a:rPr>
              <a:t>https://doi.org/10.1016/j.chemosphere.2020.128978</a:t>
            </a:r>
            <a:endParaRPr lang="sr-Latn-RS" sz="900" i="0" dirty="0">
              <a:solidFill>
                <a:srgbClr val="7030A0"/>
              </a:solidFill>
              <a:ea typeface="Calibri"/>
              <a:cs typeface="Times New Roman"/>
            </a:endParaRPr>
          </a:p>
          <a:p>
            <a:pPr marL="182563" indent="-182563" algn="l">
              <a:lnSpc>
                <a:spcPct val="115000"/>
              </a:lnSpc>
              <a:spcAft>
                <a:spcPts val="300"/>
              </a:spcAft>
            </a:pPr>
            <a:r>
              <a:rPr lang="sr-Latn-RS" sz="900" i="0" dirty="0" err="1">
                <a:solidFill>
                  <a:srgbClr val="003300"/>
                </a:solidFill>
                <a:ea typeface="Calibri"/>
                <a:cs typeface="Times New Roman"/>
              </a:rPr>
              <a:t>Baralic</a:t>
            </a:r>
            <a:r>
              <a:rPr lang="sr-Latn-RS" sz="900" i="0" dirty="0">
                <a:solidFill>
                  <a:srgbClr val="003300"/>
                </a:solidFill>
                <a:ea typeface="Calibri"/>
                <a:cs typeface="Times New Roman"/>
              </a:rPr>
              <a:t> K, </a:t>
            </a:r>
            <a:r>
              <a:rPr lang="sr-Latn-RS" sz="900" i="0" dirty="0" err="1">
                <a:solidFill>
                  <a:srgbClr val="003300"/>
                </a:solidFill>
                <a:ea typeface="Calibri"/>
                <a:cs typeface="Times New Roman"/>
              </a:rPr>
              <a:t>Zivancevic</a:t>
            </a:r>
            <a:r>
              <a:rPr lang="sr-Latn-RS" sz="900" i="0" dirty="0">
                <a:solidFill>
                  <a:srgbClr val="003300"/>
                </a:solidFill>
                <a:ea typeface="Calibri"/>
                <a:cs typeface="Times New Roman"/>
              </a:rPr>
              <a:t> K, </a:t>
            </a:r>
            <a:r>
              <a:rPr lang="sr-Latn-RS" sz="900" i="0" dirty="0" err="1">
                <a:solidFill>
                  <a:srgbClr val="003300"/>
                </a:solidFill>
                <a:ea typeface="Calibri"/>
                <a:cs typeface="Times New Roman"/>
              </a:rPr>
              <a:t>Javorac</a:t>
            </a:r>
            <a:r>
              <a:rPr lang="sr-Latn-RS" sz="900" i="0" dirty="0">
                <a:solidFill>
                  <a:srgbClr val="003300"/>
                </a:solidFill>
                <a:ea typeface="Calibri"/>
                <a:cs typeface="Times New Roman"/>
              </a:rPr>
              <a:t> D, Buha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Anđelkovic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Jorgovanovic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 </a:t>
            </a:r>
            <a:r>
              <a:rPr lang="sr-Latn-RS" sz="900" i="0" dirty="0" err="1">
                <a:solidFill>
                  <a:srgbClr val="003300"/>
                </a:solidFill>
                <a:ea typeface="Calibri"/>
                <a:cs typeface="Times New Roman"/>
              </a:rPr>
              <a:t>Miljakovic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Bulat Z,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Đukic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Multi-</a:t>
            </a:r>
            <a:r>
              <a:rPr lang="sr-Latn-RS" sz="900" i="0" dirty="0" err="1">
                <a:solidFill>
                  <a:srgbClr val="003300"/>
                </a:solidFill>
                <a:ea typeface="Calibri"/>
                <a:cs typeface="Times New Roman"/>
              </a:rPr>
              <a:t>strain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probiotic</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ameliorated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effects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phthalates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bisphenol</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mixture</a:t>
            </a:r>
            <a:r>
              <a:rPr lang="sr-Latn-RS" sz="900" i="0" dirty="0">
                <a:solidFill>
                  <a:srgbClr val="003300"/>
                </a:solidFill>
                <a:ea typeface="Calibri"/>
                <a:cs typeface="Times New Roman"/>
              </a:rPr>
              <a:t> in </a:t>
            </a:r>
            <a:r>
              <a:rPr lang="sr-Latn-RS" sz="900" i="0" dirty="0" err="1">
                <a:solidFill>
                  <a:srgbClr val="003300"/>
                </a:solidFill>
                <a:ea typeface="Calibri"/>
                <a:cs typeface="Times New Roman"/>
              </a:rPr>
              <a:t>Wistar</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rats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Chemical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2020; 143: 111540.</a:t>
            </a:r>
          </a:p>
          <a:p>
            <a:pPr marL="182563" indent="-182563" algn="l">
              <a:lnSpc>
                <a:spcPct val="115000"/>
              </a:lnSpc>
              <a:spcAft>
                <a:spcPts val="300"/>
              </a:spcAft>
            </a:pPr>
            <a:r>
              <a:rPr lang="sr-Latn-RS" sz="900" i="0" dirty="0">
                <a:solidFill>
                  <a:srgbClr val="7030A0"/>
                </a:solidFill>
                <a:ea typeface="Calibri"/>
                <a:cs typeface="Times New Roman"/>
              </a:rPr>
              <a:t>Baralić K, </a:t>
            </a:r>
            <a:r>
              <a:rPr lang="sr-Latn-RS" sz="900" i="0" dirty="0" err="1">
                <a:solidFill>
                  <a:srgbClr val="7030A0"/>
                </a:solidFill>
                <a:ea typeface="Calibri"/>
                <a:cs typeface="Times New Roman"/>
              </a:rPr>
              <a:t>Jorgovanović</a:t>
            </a:r>
            <a:r>
              <a:rPr lang="sr-Latn-RS" sz="900" i="0" dirty="0">
                <a:solidFill>
                  <a:srgbClr val="7030A0"/>
                </a:solidFill>
                <a:ea typeface="Calibri"/>
                <a:cs typeface="Times New Roman"/>
              </a:rPr>
              <a:t> D, Živančević K, </a:t>
            </a:r>
            <a:r>
              <a:rPr lang="sr-Latn-RS" sz="900" i="0" dirty="0" err="1">
                <a:solidFill>
                  <a:srgbClr val="7030A0"/>
                </a:solidFill>
                <a:ea typeface="Calibri"/>
                <a:cs typeface="Times New Roman"/>
              </a:rPr>
              <a:t>Miljaković</a:t>
            </a:r>
            <a:r>
              <a:rPr lang="sr-Latn-RS" sz="900" i="0" dirty="0">
                <a:solidFill>
                  <a:srgbClr val="7030A0"/>
                </a:solidFill>
                <a:ea typeface="Calibri"/>
                <a:cs typeface="Times New Roman"/>
              </a:rPr>
              <a:t> EA, Antonijević B, </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AB, Ćurčić M, Đukić-Ćosić D. </a:t>
            </a:r>
            <a:r>
              <a:rPr lang="sr-Latn-RS" sz="900" i="0" dirty="0" err="1">
                <a:solidFill>
                  <a:srgbClr val="7030A0"/>
                </a:solidFill>
                <a:ea typeface="Calibri"/>
                <a:cs typeface="Times New Roman"/>
              </a:rPr>
              <a:t>Safety</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assessment</a:t>
            </a:r>
            <a:r>
              <a:rPr lang="sr-Latn-RS" sz="900" i="0" dirty="0">
                <a:solidFill>
                  <a:srgbClr val="7030A0"/>
                </a:solidFill>
                <a:ea typeface="Calibri"/>
                <a:cs typeface="Times New Roman"/>
              </a:rPr>
              <a:t> of drug </a:t>
            </a:r>
            <a:r>
              <a:rPr lang="sr-Latn-RS" sz="900" i="0" dirty="0" err="1">
                <a:solidFill>
                  <a:srgbClr val="7030A0"/>
                </a:solidFill>
                <a:ea typeface="Calibri"/>
                <a:cs typeface="Times New Roman"/>
              </a:rPr>
              <a:t>combinations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used</a:t>
            </a:r>
            <a:r>
              <a:rPr lang="sr-Latn-RS" sz="900" i="0" dirty="0">
                <a:solidFill>
                  <a:srgbClr val="7030A0"/>
                </a:solidFill>
                <a:ea typeface="Calibri"/>
                <a:cs typeface="Times New Roman"/>
              </a:rPr>
              <a:t> in COVID-19 </a:t>
            </a:r>
            <a:r>
              <a:rPr lang="sr-Latn-RS" sz="900" i="0" dirty="0" err="1">
                <a:solidFill>
                  <a:srgbClr val="7030A0"/>
                </a:solidFill>
                <a:ea typeface="Calibri"/>
                <a:cs typeface="Times New Roman"/>
              </a:rPr>
              <a:t>treatment</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silico</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toxicogenomic</a:t>
            </a:r>
            <a:r>
              <a:rPr lang="sr-Latn-RS" sz="900" i="0" dirty="0">
                <a:solidFill>
                  <a:srgbClr val="7030A0"/>
                </a:solidFill>
                <a:ea typeface="Calibri"/>
                <a:cs typeface="Times New Roman"/>
              </a:rPr>
              <a:t> data-</a:t>
            </a:r>
            <a:r>
              <a:rPr lang="sr-Latn-RS" sz="900" i="0" dirty="0" err="1">
                <a:solidFill>
                  <a:srgbClr val="7030A0"/>
                </a:solidFill>
                <a:ea typeface="Calibri"/>
                <a:cs typeface="Times New Roman"/>
              </a:rPr>
              <a:t>mining</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approach</a:t>
            </a:r>
            <a:r>
              <a:rPr lang="sr-Latn-RS" sz="900" i="0" dirty="0">
                <a:solidFill>
                  <a:srgbClr val="7030A0"/>
                </a:solidFill>
                <a:ea typeface="Calibri"/>
                <a:cs typeface="Times New Roman"/>
              </a:rPr>
              <a:t>. Toxicology and Applied Pharmacology. 2020; 406:115237.</a:t>
            </a:r>
          </a:p>
          <a:p>
            <a:pPr marL="182563" indent="-182563" algn="l">
              <a:lnSpc>
                <a:spcPct val="115000"/>
              </a:lnSpc>
              <a:spcAft>
                <a:spcPts val="300"/>
              </a:spcAft>
            </a:pPr>
            <a:r>
              <a:rPr lang="sr-Latn-RS" sz="900" i="0" dirty="0" err="1">
                <a:solidFill>
                  <a:srgbClr val="003300"/>
                </a:solidFill>
                <a:ea typeface="Calibri"/>
                <a:cs typeface="Times New Roman"/>
              </a:rPr>
              <a:t>Javorac</a:t>
            </a:r>
            <a:r>
              <a:rPr lang="sr-Latn-RS" sz="900" i="0" dirty="0">
                <a:solidFill>
                  <a:srgbClr val="003300"/>
                </a:solidFill>
                <a:ea typeface="Calibri"/>
                <a:cs typeface="Times New Roman"/>
              </a:rPr>
              <a:t> D, Grahovac L, Manić L, </a:t>
            </a:r>
            <a:r>
              <a:rPr lang="sr-Latn-RS" sz="900" i="0" dirty="0" err="1">
                <a:solidFill>
                  <a:srgbClr val="003300"/>
                </a:solidFill>
                <a:ea typeface="Calibri"/>
                <a:cs typeface="Times New Roman"/>
              </a:rPr>
              <a:t>Stojilković</a:t>
            </a:r>
            <a:r>
              <a:rPr lang="sr-Latn-RS" sz="900" i="0" dirty="0">
                <a:solidFill>
                  <a:srgbClr val="003300"/>
                </a:solidFill>
                <a:ea typeface="Calibri"/>
                <a:cs typeface="Times New Roman"/>
              </a:rPr>
              <a:t> N, Anđelković M, Bulat Z, Đukić-Ćosić D,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AB. </a:t>
            </a:r>
            <a:r>
              <a:rPr lang="sr-Latn-RS" sz="900" i="0" dirty="0" err="1">
                <a:solidFill>
                  <a:srgbClr val="003300"/>
                </a:solidFill>
                <a:ea typeface="Calibri"/>
                <a:cs typeface="Times New Roman"/>
              </a:rPr>
              <a:t>An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overview</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safety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of the </a:t>
            </a:r>
            <a:r>
              <a:rPr lang="sr-Latn-RS" sz="900" i="0" dirty="0" err="1">
                <a:solidFill>
                  <a:srgbClr val="003300"/>
                </a:solidFill>
                <a:ea typeface="Calibri"/>
                <a:cs typeface="Times New Roman"/>
              </a:rPr>
              <a:t>medicines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currently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used</a:t>
            </a:r>
            <a:r>
              <a:rPr lang="sr-Latn-RS" sz="900" i="0" dirty="0">
                <a:solidFill>
                  <a:srgbClr val="003300"/>
                </a:solidFill>
                <a:ea typeface="Calibri"/>
                <a:cs typeface="Times New Roman"/>
              </a:rPr>
              <a:t> in the </a:t>
            </a:r>
            <a:r>
              <a:rPr lang="sr-Latn-RS" sz="900" i="0" dirty="0" err="1">
                <a:solidFill>
                  <a:srgbClr val="003300"/>
                </a:solidFill>
                <a:ea typeface="Calibri"/>
                <a:cs typeface="Times New Roman"/>
              </a:rPr>
              <a:t>treatment</a:t>
            </a:r>
            <a:r>
              <a:rPr lang="sr-Latn-RS" sz="900" i="0" dirty="0">
                <a:solidFill>
                  <a:srgbClr val="003300"/>
                </a:solidFill>
                <a:ea typeface="Calibri"/>
                <a:cs typeface="Times New Roman"/>
              </a:rPr>
              <a:t> of COVID-19 </a:t>
            </a:r>
            <a:r>
              <a:rPr lang="sr-Latn-RS" sz="900" i="0" dirty="0" err="1">
                <a:solidFill>
                  <a:srgbClr val="003300"/>
                </a:solidFill>
                <a:ea typeface="Calibri"/>
                <a:cs typeface="Times New Roman"/>
              </a:rPr>
              <a:t>disease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Chemical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2020:111639.</a:t>
            </a:r>
          </a:p>
          <a:p>
            <a:pPr marL="182563" indent="-182563" algn="l">
              <a:lnSpc>
                <a:spcPct val="115000"/>
              </a:lnSpc>
              <a:spcAft>
                <a:spcPts val="300"/>
              </a:spcAft>
            </a:pPr>
            <a:r>
              <a:rPr lang="sr-Latn-RS" sz="900" i="0" dirty="0">
                <a:solidFill>
                  <a:srgbClr val="7030A0"/>
                </a:solidFill>
                <a:ea typeface="Calibri"/>
                <a:cs typeface="Times New Roman"/>
              </a:rPr>
              <a:t>David R. </a:t>
            </a:r>
            <a:r>
              <a:rPr lang="sr-Latn-RS" sz="900" i="0" dirty="0" err="1">
                <a:solidFill>
                  <a:srgbClr val="7030A0"/>
                </a:solidFill>
                <a:ea typeface="Calibri"/>
                <a:cs typeface="Times New Roman"/>
              </a:rPr>
              <a:t>Wallace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Yasmeen</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Taalab</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Sarah</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Heinze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Blanka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Tariba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Lovakovic</a:t>
            </a:r>
            <a:r>
              <a:rPr lang="sr-Latn-RS" sz="900" i="0" dirty="0">
                <a:solidFill>
                  <a:srgbClr val="7030A0"/>
                </a:solidFill>
                <a:ea typeface="Calibri"/>
                <a:cs typeface="Times New Roman"/>
              </a:rPr>
              <a:t>, Alica </a:t>
            </a:r>
            <a:r>
              <a:rPr lang="sr-Latn-RS" sz="900" i="0" dirty="0" err="1">
                <a:solidFill>
                  <a:srgbClr val="7030A0"/>
                </a:solidFill>
                <a:ea typeface="Calibri"/>
                <a:cs typeface="Times New Roman"/>
              </a:rPr>
              <a:t>Pizent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Elisavet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Renieri</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Aristidis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Tsatsakis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Ammad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Ahmad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Farooqi</a:t>
            </a:r>
            <a:r>
              <a:rPr lang="sr-Latn-RS" sz="900" i="0" dirty="0">
                <a:solidFill>
                  <a:srgbClr val="7030A0"/>
                </a:solidFill>
                <a:ea typeface="Calibri"/>
                <a:cs typeface="Times New Roman"/>
              </a:rPr>
              <a:t>, Dragana </a:t>
            </a:r>
            <a:r>
              <a:rPr lang="sr-Latn-RS" sz="900" i="0" dirty="0" err="1">
                <a:solidFill>
                  <a:srgbClr val="7030A0"/>
                </a:solidFill>
                <a:ea typeface="Calibri"/>
                <a:cs typeface="Times New Roman"/>
              </a:rPr>
              <a:t>Javorac</a:t>
            </a:r>
            <a:r>
              <a:rPr lang="sr-Latn-RS" sz="900" i="0" dirty="0">
                <a:solidFill>
                  <a:srgbClr val="7030A0"/>
                </a:solidFill>
                <a:ea typeface="Calibri"/>
                <a:cs typeface="Times New Roman"/>
              </a:rPr>
              <a:t>, Milena </a:t>
            </a:r>
            <a:r>
              <a:rPr lang="sr-Latn-RS" sz="900" i="0" dirty="0" err="1">
                <a:solidFill>
                  <a:srgbClr val="7030A0"/>
                </a:solidFill>
                <a:ea typeface="Calibri"/>
                <a:cs typeface="Times New Roman"/>
              </a:rPr>
              <a:t>Andjelkovic</a:t>
            </a:r>
            <a:r>
              <a:rPr lang="sr-Latn-RS" sz="900" i="0" dirty="0">
                <a:solidFill>
                  <a:srgbClr val="7030A0"/>
                </a:solidFill>
                <a:ea typeface="Calibri"/>
                <a:cs typeface="Times New Roman"/>
              </a:rPr>
              <a:t>, Zorica Bulat, Biljana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Aleksandra Buha </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a:t>
            </a:r>
            <a:r>
              <a:rPr lang="sr-Latn-RS" sz="900" i="0" dirty="0">
                <a:solidFill>
                  <a:srgbClr val="7030A0"/>
                </a:solidFill>
                <a:ea typeface="Calibri"/>
                <a:cs typeface="Times New Roman"/>
              </a:rPr>
              <a:t>-Metal-</a:t>
            </a:r>
            <a:r>
              <a:rPr lang="sr-Latn-RS" sz="900" i="0" dirty="0" err="1">
                <a:solidFill>
                  <a:srgbClr val="7030A0"/>
                </a:solidFill>
                <a:ea typeface="Calibri"/>
                <a:cs typeface="Times New Roman"/>
              </a:rPr>
              <a:t>Induced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Alteration</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miRNA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Expression</a:t>
            </a:r>
            <a:r>
              <a:rPr lang="sr-Latn-RS" sz="900" i="0" dirty="0">
                <a:solidFill>
                  <a:srgbClr val="7030A0"/>
                </a:solidFill>
                <a:ea typeface="Calibri"/>
                <a:cs typeface="Times New Roman"/>
              </a:rPr>
              <a:t> Profile as a </a:t>
            </a:r>
            <a:r>
              <a:rPr lang="sr-Latn-RS" sz="900" i="0" dirty="0" err="1">
                <a:solidFill>
                  <a:srgbClr val="7030A0"/>
                </a:solidFill>
                <a:ea typeface="Calibri"/>
                <a:cs typeface="Times New Roman"/>
              </a:rPr>
              <a:t>Proposed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Mechanism</a:t>
            </a:r>
            <a:r>
              <a:rPr lang="sr-Latn-RS" sz="900" i="0" dirty="0">
                <a:solidFill>
                  <a:srgbClr val="7030A0"/>
                </a:solidFill>
                <a:ea typeface="Calibri"/>
                <a:cs typeface="Times New Roman"/>
              </a:rPr>
              <a:t> for </a:t>
            </a:r>
            <a:r>
              <a:rPr lang="sr-Latn-RS" sz="900" i="0" dirty="0" err="1">
                <a:solidFill>
                  <a:srgbClr val="7030A0"/>
                </a:solidFill>
                <a:ea typeface="Calibri"/>
                <a:cs typeface="Times New Roman"/>
              </a:rPr>
              <a:t>Disease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Development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Cells</a:t>
            </a:r>
            <a:r>
              <a:rPr lang="sr-Latn-RS" sz="900" i="0" dirty="0">
                <a:solidFill>
                  <a:srgbClr val="7030A0"/>
                </a:solidFill>
                <a:ea typeface="Calibri"/>
                <a:cs typeface="Times New Roman"/>
              </a:rPr>
              <a:t> 2020; 9, 901; </a:t>
            </a:r>
            <a:r>
              <a:rPr lang="sr-Latn-RS" sz="900" i="0" dirty="0" err="1">
                <a:solidFill>
                  <a:srgbClr val="7030A0"/>
                </a:solidFill>
                <a:ea typeface="Calibri"/>
                <a:cs typeface="Times New Roman"/>
              </a:rPr>
              <a:t>doi</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10.3390/cells9040901</a:t>
            </a:r>
            <a:r>
              <a:rPr lang="sr-Latn-RS" sz="900" i="0" dirty="0">
                <a:solidFill>
                  <a:srgbClr val="7030A0"/>
                </a:solidFill>
                <a:ea typeface="Calibri"/>
                <a:cs typeface="Times New Roman"/>
              </a:rPr>
              <a:t>.</a:t>
            </a:r>
          </a:p>
          <a:p>
            <a:pPr marL="182563" indent="-182563" algn="l">
              <a:lnSpc>
                <a:spcPct val="115000"/>
              </a:lnSpc>
              <a:spcAft>
                <a:spcPts val="300"/>
              </a:spcAft>
            </a:pPr>
            <a:r>
              <a:rPr lang="sr-Latn-RS" sz="900" i="0" dirty="0" err="1">
                <a:solidFill>
                  <a:srgbClr val="003300"/>
                </a:solidFill>
                <a:ea typeface="Calibri"/>
                <a:cs typeface="Times New Roman"/>
              </a:rPr>
              <a:t>Hernandez</a:t>
            </a:r>
            <a:r>
              <a:rPr lang="sr-Latn-RS" sz="900" i="0" dirty="0">
                <a:solidFill>
                  <a:srgbClr val="003300"/>
                </a:solidFill>
                <a:ea typeface="Calibri"/>
                <a:cs typeface="Times New Roman"/>
              </a:rPr>
              <a:t> AF, Buha A, </a:t>
            </a:r>
            <a:r>
              <a:rPr lang="sr-Latn-RS" sz="900" i="0" dirty="0" err="1">
                <a:solidFill>
                  <a:srgbClr val="003300"/>
                </a:solidFill>
                <a:ea typeface="Calibri"/>
                <a:cs typeface="Times New Roman"/>
              </a:rPr>
              <a:t>Constantin</a:t>
            </a:r>
            <a:r>
              <a:rPr lang="sr-Latn-RS" sz="900" i="0" dirty="0">
                <a:solidFill>
                  <a:srgbClr val="003300"/>
                </a:solidFill>
                <a:ea typeface="Calibri"/>
                <a:cs typeface="Times New Roman"/>
              </a:rPr>
              <a:t> C, </a:t>
            </a:r>
            <a:r>
              <a:rPr lang="sr-Latn-RS" sz="900" i="0" dirty="0" err="1">
                <a:solidFill>
                  <a:srgbClr val="003300"/>
                </a:solidFill>
                <a:ea typeface="Calibri"/>
                <a:cs typeface="Times New Roman"/>
              </a:rPr>
              <a:t>Wallace</a:t>
            </a:r>
            <a:r>
              <a:rPr lang="sr-Latn-RS" sz="900" i="0" dirty="0">
                <a:solidFill>
                  <a:srgbClr val="003300"/>
                </a:solidFill>
                <a:ea typeface="Calibri"/>
                <a:cs typeface="Times New Roman"/>
              </a:rPr>
              <a:t> DR, </a:t>
            </a:r>
            <a:r>
              <a:rPr lang="sr-Latn-RS" sz="900" i="0" dirty="0" err="1">
                <a:solidFill>
                  <a:srgbClr val="003300"/>
                </a:solidFill>
                <a:ea typeface="Calibri"/>
                <a:cs typeface="Times New Roman"/>
              </a:rPr>
              <a:t>Sarigiannis</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Neagu</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Hayes</a:t>
            </a:r>
            <a:r>
              <a:rPr lang="sr-Latn-RS" sz="900" i="0" dirty="0">
                <a:solidFill>
                  <a:srgbClr val="003300"/>
                </a:solidFill>
                <a:ea typeface="Calibri"/>
                <a:cs typeface="Times New Roman"/>
              </a:rPr>
              <a:t> AW, </a:t>
            </a:r>
            <a:r>
              <a:rPr lang="sr-Latn-RS" sz="900" i="0" dirty="0" err="1">
                <a:solidFill>
                  <a:srgbClr val="003300"/>
                </a:solidFill>
                <a:ea typeface="Calibri"/>
                <a:cs typeface="Times New Roman"/>
              </a:rPr>
              <a:t>Wilks</a:t>
            </a:r>
            <a:r>
              <a:rPr lang="sr-Latn-RS" sz="900" i="0" dirty="0">
                <a:solidFill>
                  <a:srgbClr val="003300"/>
                </a:solidFill>
                <a:ea typeface="Calibri"/>
                <a:cs typeface="Times New Roman"/>
              </a:rPr>
              <a:t> MF, </a:t>
            </a:r>
            <a:r>
              <a:rPr lang="sr-Latn-RS" sz="900" i="0" dirty="0" err="1">
                <a:solidFill>
                  <a:srgbClr val="003300"/>
                </a:solidFill>
                <a:ea typeface="Calibri"/>
                <a:cs typeface="Times New Roman"/>
              </a:rPr>
              <a:t>Tsatsakis</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Critical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integration</a:t>
            </a:r>
            <a:r>
              <a:rPr lang="sr-Latn-RS" sz="900" i="0" dirty="0">
                <a:solidFill>
                  <a:srgbClr val="003300"/>
                </a:solidFill>
                <a:ea typeface="Calibri"/>
                <a:cs typeface="Times New Roman"/>
              </a:rPr>
              <a:t> of separate </a:t>
            </a:r>
            <a:r>
              <a:rPr lang="sr-Latn-RS" sz="900" i="0" dirty="0" err="1">
                <a:solidFill>
                  <a:srgbClr val="003300"/>
                </a:solidFill>
                <a:ea typeface="Calibri"/>
                <a:cs typeface="Times New Roman"/>
              </a:rPr>
              <a:t>lines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evidence</a:t>
            </a:r>
            <a:r>
              <a:rPr lang="sr-Latn-RS" sz="900" i="0" dirty="0">
                <a:solidFill>
                  <a:srgbClr val="003300"/>
                </a:solidFill>
                <a:ea typeface="Calibri"/>
                <a:cs typeface="Times New Roman"/>
              </a:rPr>
              <a:t> for </a:t>
            </a:r>
            <a:r>
              <a:rPr lang="sr-Latn-RS" sz="900" i="0" dirty="0" err="1">
                <a:solidFill>
                  <a:srgbClr val="003300"/>
                </a:solidFill>
                <a:ea typeface="Calibri"/>
                <a:cs typeface="Times New Roman"/>
              </a:rPr>
              <a:t>risk</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chemical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mixtures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Archives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2019; 93(10): 2741-57.</a:t>
            </a:r>
          </a:p>
          <a:p>
            <a:pPr marL="182563" indent="-182563" algn="l">
              <a:lnSpc>
                <a:spcPct val="115000"/>
              </a:lnSpc>
              <a:spcAft>
                <a:spcPts val="300"/>
              </a:spcAft>
            </a:pPr>
            <a:r>
              <a:rPr lang="sr-Latn-RS" sz="900" i="0" dirty="0" err="1">
                <a:solidFill>
                  <a:srgbClr val="7030A0"/>
                </a:solidFill>
                <a:ea typeface="Calibri"/>
                <a:cs typeface="Times New Roman"/>
              </a:rPr>
              <a:t>Andjelkovic</a:t>
            </a:r>
            <a:r>
              <a:rPr lang="sr-Latn-RS" sz="900" i="0" dirty="0">
                <a:solidFill>
                  <a:srgbClr val="7030A0"/>
                </a:solidFill>
                <a:ea typeface="Calibri"/>
                <a:cs typeface="Times New Roman"/>
              </a:rPr>
              <a:t> M,  Buha-</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E,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B,  </a:t>
            </a:r>
            <a:r>
              <a:rPr lang="sr-Latn-RS" sz="900" i="0" dirty="0" err="1">
                <a:solidFill>
                  <a:srgbClr val="7030A0"/>
                </a:solidFill>
                <a:ea typeface="Calibri"/>
                <a:cs typeface="Times New Roman"/>
              </a:rPr>
              <a:t>Stanic</a:t>
            </a:r>
            <a:r>
              <a:rPr lang="sr-Latn-RS" sz="900" i="0" dirty="0">
                <a:solidFill>
                  <a:srgbClr val="7030A0"/>
                </a:solidFill>
                <a:ea typeface="Calibri"/>
                <a:cs typeface="Times New Roman"/>
              </a:rPr>
              <a:t> M,  Kotur-</a:t>
            </a:r>
            <a:r>
              <a:rPr lang="sr-Latn-RS" sz="900" i="0" dirty="0" err="1">
                <a:solidFill>
                  <a:srgbClr val="7030A0"/>
                </a:solidFill>
                <a:ea typeface="Calibri"/>
                <a:cs typeface="Times New Roman"/>
              </a:rPr>
              <a:t>Stevuljevic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Spasojevic</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Kalimanovska</a:t>
            </a:r>
            <a:r>
              <a:rPr lang="sr-Latn-RS" sz="900" i="0" dirty="0">
                <a:solidFill>
                  <a:srgbClr val="7030A0"/>
                </a:solidFill>
                <a:ea typeface="Calibri"/>
                <a:cs typeface="Times New Roman"/>
              </a:rPr>
              <a:t> V,  </a:t>
            </a:r>
            <a:r>
              <a:rPr lang="sr-Latn-RS" sz="900" i="0" dirty="0" err="1">
                <a:solidFill>
                  <a:srgbClr val="7030A0"/>
                </a:solidFill>
                <a:ea typeface="Calibri"/>
                <a:cs typeface="Times New Roman"/>
              </a:rPr>
              <a:t>Jovanovic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Boricic</a:t>
            </a:r>
            <a:r>
              <a:rPr lang="sr-Latn-RS" sz="900" i="0" dirty="0">
                <a:solidFill>
                  <a:srgbClr val="7030A0"/>
                </a:solidFill>
                <a:ea typeface="Calibri"/>
                <a:cs typeface="Times New Roman"/>
              </a:rPr>
              <a:t> N, </a:t>
            </a:r>
            <a:r>
              <a:rPr lang="sr-Latn-RS" sz="900" i="0" dirty="0" err="1">
                <a:solidFill>
                  <a:srgbClr val="7030A0"/>
                </a:solidFill>
                <a:ea typeface="Calibri"/>
                <a:cs typeface="Times New Roman"/>
              </a:rPr>
              <a:t>Wallace</a:t>
            </a:r>
            <a:r>
              <a:rPr lang="sr-Latn-RS" sz="900" i="0" dirty="0">
                <a:solidFill>
                  <a:srgbClr val="7030A0"/>
                </a:solidFill>
                <a:ea typeface="Calibri"/>
                <a:cs typeface="Times New Roman"/>
              </a:rPr>
              <a:t> D,  Bulat Z. </a:t>
            </a:r>
            <a:r>
              <a:rPr lang="sr-Latn-RS" sz="900" i="0" dirty="0" err="1">
                <a:solidFill>
                  <a:srgbClr val="7030A0"/>
                </a:solidFill>
                <a:ea typeface="Calibri"/>
                <a:cs typeface="Times New Roman"/>
              </a:rPr>
              <a:t>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Effect</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Acute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Cadmium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Lead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Exposure</a:t>
            </a:r>
            <a:r>
              <a:rPr lang="sr-Latn-RS" sz="900" i="0" dirty="0">
                <a:solidFill>
                  <a:srgbClr val="7030A0"/>
                </a:solidFill>
                <a:ea typeface="Calibri"/>
                <a:cs typeface="Times New Roman"/>
              </a:rPr>
              <a:t> in Rat </a:t>
            </a:r>
            <a:r>
              <a:rPr lang="sr-Latn-RS" sz="900" i="0" dirty="0" err="1">
                <a:solidFill>
                  <a:srgbClr val="7030A0"/>
                </a:solidFill>
                <a:ea typeface="Calibri"/>
                <a:cs typeface="Times New Roman"/>
              </a:rPr>
              <a:t>Blood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Liver</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Kidney</a:t>
            </a:r>
            <a:r>
              <a:rPr lang="sr-Latn-RS" sz="900" i="0" dirty="0">
                <a:solidFill>
                  <a:srgbClr val="7030A0"/>
                </a:solidFill>
                <a:ea typeface="Calibri"/>
                <a:cs typeface="Times New Roman"/>
              </a:rPr>
              <a:t>. International </a:t>
            </a:r>
            <a:r>
              <a:rPr lang="sr-Latn-RS" sz="900" i="0" dirty="0" err="1">
                <a:solidFill>
                  <a:srgbClr val="7030A0"/>
                </a:solidFill>
                <a:ea typeface="Calibri"/>
                <a:cs typeface="Times New Roman"/>
              </a:rPr>
              <a:t>Journal</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Environmental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Research</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Public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Health</a:t>
            </a:r>
            <a:r>
              <a:rPr lang="sr-Latn-RS" sz="900" i="0" dirty="0">
                <a:solidFill>
                  <a:srgbClr val="7030A0"/>
                </a:solidFill>
                <a:ea typeface="Calibri"/>
                <a:cs typeface="Times New Roman"/>
              </a:rPr>
              <a:t> 2019;16(2):274.</a:t>
            </a:r>
          </a:p>
          <a:p>
            <a:pPr marL="182563" indent="-182563" algn="l">
              <a:lnSpc>
                <a:spcPct val="115000"/>
              </a:lnSpc>
              <a:spcAft>
                <a:spcPts val="300"/>
              </a:spcAft>
            </a:pP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Musilek</a:t>
            </a:r>
            <a:r>
              <a:rPr lang="sr-Latn-RS" sz="900" i="0" dirty="0">
                <a:solidFill>
                  <a:srgbClr val="003300"/>
                </a:solidFill>
                <a:ea typeface="Calibri"/>
                <a:cs typeface="Times New Roman"/>
              </a:rPr>
              <a:t> K, Kuca K, </a:t>
            </a:r>
            <a:r>
              <a:rPr lang="sr-Latn-RS" sz="900" i="0" dirty="0" err="1">
                <a:solidFill>
                  <a:srgbClr val="003300"/>
                </a:solidFill>
                <a:ea typeface="Calibri"/>
                <a:cs typeface="Times New Roman"/>
              </a:rPr>
              <a:t>Djukic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Andjelkovic</a:t>
            </a:r>
            <a:r>
              <a:rPr lang="sr-Latn-RS" sz="900" i="0" dirty="0">
                <a:solidFill>
                  <a:srgbClr val="003300"/>
                </a:solidFill>
                <a:ea typeface="Calibri"/>
                <a:cs typeface="Times New Roman"/>
              </a:rPr>
              <a:t> M, Buha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Comparison</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K203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K027 </a:t>
            </a:r>
            <a:r>
              <a:rPr lang="sr-Latn-RS" sz="900" i="0" dirty="0" err="1">
                <a:solidFill>
                  <a:srgbClr val="003300"/>
                </a:solidFill>
                <a:ea typeface="Calibri"/>
                <a:cs typeface="Times New Roman"/>
              </a:rPr>
              <a:t>based</a:t>
            </a:r>
            <a:r>
              <a:rPr lang="sr-Latn-RS" sz="900" i="0" dirty="0">
                <a:solidFill>
                  <a:srgbClr val="003300"/>
                </a:solidFill>
                <a:ea typeface="Calibri"/>
                <a:cs typeface="Times New Roman"/>
              </a:rPr>
              <a:t> on </a:t>
            </a:r>
            <a:r>
              <a:rPr lang="sr-Latn-RS" sz="900" i="0" dirty="0" err="1">
                <a:solidFill>
                  <a:srgbClr val="003300"/>
                </a:solidFill>
                <a:ea typeface="Calibri"/>
                <a:cs typeface="Times New Roman"/>
              </a:rPr>
              <a:t>Benchmark</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dose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analysis</a:t>
            </a:r>
            <a:r>
              <a:rPr lang="sr-Latn-RS" sz="900" i="0" dirty="0">
                <a:solidFill>
                  <a:srgbClr val="003300"/>
                </a:solidFill>
                <a:ea typeface="Calibri"/>
                <a:cs typeface="Times New Roman"/>
              </a:rPr>
              <a:t> of rat </a:t>
            </a:r>
            <a:r>
              <a:rPr lang="sr-Latn-RS" sz="900" i="0" dirty="0" err="1">
                <a:solidFill>
                  <a:srgbClr val="003300"/>
                </a:solidFill>
                <a:ea typeface="Calibri"/>
                <a:cs typeface="Times New Roman"/>
              </a:rPr>
              <a:t>diaphragmal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acetylcholinesterase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reactivation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Chemico</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Biological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Interactions</a:t>
            </a:r>
            <a:r>
              <a:rPr lang="sr-Latn-RS" sz="900" i="0" dirty="0">
                <a:solidFill>
                  <a:srgbClr val="003300"/>
                </a:solidFill>
                <a:ea typeface="Calibri"/>
                <a:cs typeface="Times New Roman"/>
              </a:rPr>
              <a:t> 2019; 308(): 385-91 https://doi.org/10.1016/j.cbi.2019.05.034.</a:t>
            </a:r>
          </a:p>
          <a:p>
            <a:pPr marL="182563" indent="-182563" algn="l">
              <a:lnSpc>
                <a:spcPct val="115000"/>
              </a:lnSpc>
              <a:spcAft>
                <a:spcPts val="300"/>
              </a:spcAft>
            </a:pPr>
            <a:r>
              <a:rPr lang="sr-Latn-RS" sz="900" i="0" dirty="0" err="1">
                <a:solidFill>
                  <a:srgbClr val="7030A0"/>
                </a:solidFill>
                <a:ea typeface="Calibri"/>
                <a:cs typeface="Times New Roman"/>
              </a:rPr>
              <a:t>Milic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Curcic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Brnjas</a:t>
            </a:r>
            <a:r>
              <a:rPr lang="sr-Latn-RS" sz="900" i="0" dirty="0">
                <a:solidFill>
                  <a:srgbClr val="7030A0"/>
                </a:solidFill>
                <a:ea typeface="Calibri"/>
                <a:cs typeface="Times New Roman"/>
              </a:rPr>
              <a:t> Z, </a:t>
            </a:r>
            <a:r>
              <a:rPr lang="sr-Latn-RS" sz="900" i="0" dirty="0" err="1">
                <a:solidFill>
                  <a:srgbClr val="7030A0"/>
                </a:solidFill>
                <a:ea typeface="Calibri"/>
                <a:cs typeface="Times New Roman"/>
              </a:rPr>
              <a:t>Carapina</a:t>
            </a:r>
            <a:r>
              <a:rPr lang="sr-Latn-RS" sz="900" i="0" dirty="0">
                <a:solidFill>
                  <a:srgbClr val="7030A0"/>
                </a:solidFill>
                <a:ea typeface="Calibri"/>
                <a:cs typeface="Times New Roman"/>
              </a:rPr>
              <a:t> H, </a:t>
            </a:r>
            <a:r>
              <a:rPr lang="sr-Latn-RS" sz="900" i="0" dirty="0" err="1">
                <a:solidFill>
                  <a:srgbClr val="7030A0"/>
                </a:solidFill>
                <a:ea typeface="Calibri"/>
                <a:cs typeface="Times New Roman"/>
              </a:rPr>
              <a:t>Randjelovic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Krinulovic</a:t>
            </a:r>
            <a:r>
              <a:rPr lang="sr-Latn-RS" sz="900" i="0" dirty="0">
                <a:solidFill>
                  <a:srgbClr val="7030A0"/>
                </a:solidFill>
                <a:ea typeface="Calibri"/>
                <a:cs typeface="Times New Roman"/>
              </a:rPr>
              <a:t> K, </a:t>
            </a:r>
            <a:r>
              <a:rPr lang="sr-Latn-RS" sz="900" i="0" dirty="0" err="1">
                <a:solidFill>
                  <a:srgbClr val="7030A0"/>
                </a:solidFill>
                <a:ea typeface="Calibri"/>
                <a:cs typeface="Times New Roman"/>
              </a:rPr>
              <a:t>Jovovic</a:t>
            </a:r>
            <a:r>
              <a:rPr lang="sr-Latn-RS" sz="900" i="0" dirty="0">
                <a:solidFill>
                  <a:srgbClr val="7030A0"/>
                </a:solidFill>
                <a:ea typeface="Calibri"/>
                <a:cs typeface="Times New Roman"/>
              </a:rPr>
              <a:t> A. The </a:t>
            </a:r>
            <a:r>
              <a:rPr lang="sr-Latn-RS" sz="900" i="0" dirty="0" err="1">
                <a:solidFill>
                  <a:srgbClr val="7030A0"/>
                </a:solidFill>
                <a:ea typeface="Calibri"/>
                <a:cs typeface="Times New Roman"/>
              </a:rPr>
              <a:t>socio</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economic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impact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timeline</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Serbia</a:t>
            </a:r>
            <a:r>
              <a:rPr lang="sr-Latn-RS" sz="900" i="0" dirty="0">
                <a:solidFill>
                  <a:srgbClr val="7030A0"/>
                </a:solidFill>
                <a:ea typeface="Calibri"/>
                <a:cs typeface="Times New Roman"/>
              </a:rPr>
              <a:t> for </a:t>
            </a:r>
            <a:r>
              <a:rPr lang="sr-Latn-RS" sz="900" i="0" dirty="0" err="1">
                <a:solidFill>
                  <a:srgbClr val="7030A0"/>
                </a:solidFill>
                <a:ea typeface="Calibri"/>
                <a:cs typeface="Times New Roman"/>
              </a:rPr>
              <a:t>persistent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organic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pollutants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POPs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Science</a:t>
            </a:r>
            <a:r>
              <a:rPr lang="sr-Latn-RS" sz="900" i="0" dirty="0">
                <a:solidFill>
                  <a:srgbClr val="7030A0"/>
                </a:solidFill>
                <a:ea typeface="Calibri"/>
                <a:cs typeface="Times New Roman"/>
              </a:rPr>
              <a:t> of the total </a:t>
            </a:r>
            <a:r>
              <a:rPr lang="sr-Latn-RS" sz="900" i="0" dirty="0" err="1">
                <a:solidFill>
                  <a:srgbClr val="7030A0"/>
                </a:solidFill>
                <a:ea typeface="Calibri"/>
                <a:cs typeface="Times New Roman"/>
              </a:rPr>
              <a:t>environment</a:t>
            </a:r>
            <a:r>
              <a:rPr lang="sr-Latn-RS" sz="900" i="0" dirty="0">
                <a:solidFill>
                  <a:srgbClr val="7030A0"/>
                </a:solidFill>
                <a:ea typeface="Calibri"/>
                <a:cs typeface="Times New Roman"/>
              </a:rPr>
              <a:t>. 2019;688:486-93.</a:t>
            </a:r>
          </a:p>
          <a:p>
            <a:pPr marL="182563" indent="-182563" algn="l">
              <a:lnSpc>
                <a:spcPct val="115000"/>
              </a:lnSpc>
              <a:spcAft>
                <a:spcPts val="300"/>
              </a:spcAft>
            </a:pP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Musilek</a:t>
            </a:r>
            <a:r>
              <a:rPr lang="sr-Latn-RS" sz="900" i="0" dirty="0">
                <a:solidFill>
                  <a:srgbClr val="003300"/>
                </a:solidFill>
                <a:ea typeface="Calibri"/>
                <a:cs typeface="Times New Roman"/>
              </a:rPr>
              <a:t> K, Kuca K, </a:t>
            </a:r>
            <a:r>
              <a:rPr lang="sr-Latn-RS" sz="900" i="0" dirty="0" err="1">
                <a:solidFill>
                  <a:srgbClr val="003300"/>
                </a:solidFill>
                <a:ea typeface="Calibri"/>
                <a:cs typeface="Times New Roman"/>
              </a:rPr>
              <a:t>Djukic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Miladinovic</a:t>
            </a:r>
            <a:r>
              <a:rPr lang="sr-Latn-RS" sz="900" i="0" dirty="0">
                <a:solidFill>
                  <a:srgbClr val="003300"/>
                </a:solidFill>
                <a:ea typeface="Calibri"/>
                <a:cs typeface="Times New Roman"/>
              </a:rPr>
              <a:t> DC, Bulat Z,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DOSE-RESPONSE </a:t>
            </a:r>
            <a:r>
              <a:rPr lang="sr-Latn-RS" sz="900" i="0" dirty="0" err="1">
                <a:solidFill>
                  <a:srgbClr val="003300"/>
                </a:solidFill>
                <a:ea typeface="Calibri"/>
                <a:cs typeface="Times New Roman"/>
              </a:rPr>
              <a:t>modeling</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reactivating</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potency</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K027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K203 </a:t>
            </a:r>
            <a:r>
              <a:rPr lang="sr-Latn-RS" sz="900" i="0" dirty="0" err="1">
                <a:solidFill>
                  <a:srgbClr val="003300"/>
                </a:solidFill>
                <a:ea typeface="Calibri"/>
                <a:cs typeface="Times New Roman"/>
              </a:rPr>
              <a:t>against</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direct</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acetylcholinesterase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inhibitor</a:t>
            </a:r>
            <a:r>
              <a:rPr lang="sr-Latn-RS" sz="900" i="0" dirty="0">
                <a:solidFill>
                  <a:srgbClr val="003300"/>
                </a:solidFill>
                <a:ea typeface="Calibri"/>
                <a:cs typeface="Times New Roman"/>
              </a:rPr>
              <a:t> in rat </a:t>
            </a:r>
            <a:r>
              <a:rPr lang="sr-Latn-RS" sz="900" i="0" dirty="0" err="1">
                <a:solidFill>
                  <a:srgbClr val="003300"/>
                </a:solidFill>
                <a:ea typeface="Calibri"/>
                <a:cs typeface="Times New Roman"/>
              </a:rPr>
              <a:t>erythrocytes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Chem</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Toxicol</a:t>
            </a:r>
            <a:r>
              <a:rPr lang="sr-Latn-RS" sz="900" i="0" dirty="0">
                <a:solidFill>
                  <a:srgbClr val="003300"/>
                </a:solidFill>
                <a:ea typeface="Calibri"/>
                <a:cs typeface="Times New Roman"/>
              </a:rPr>
              <a:t> 2018; 121:224-30. </a:t>
            </a:r>
          </a:p>
          <a:p>
            <a:pPr marL="182563" indent="-182563" algn="l">
              <a:lnSpc>
                <a:spcPct val="115000"/>
              </a:lnSpc>
              <a:spcAft>
                <a:spcPts val="300"/>
              </a:spcAft>
            </a:pPr>
            <a:r>
              <a:rPr lang="sr-Latn-RS" sz="900" i="0" dirty="0" err="1">
                <a:solidFill>
                  <a:srgbClr val="7030A0"/>
                </a:solidFill>
                <a:ea typeface="Calibri"/>
                <a:cs typeface="Times New Roman"/>
              </a:rPr>
              <a:t>Sljivic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Husejnovic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Bergant</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Jankovic</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Zizek</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Smajlovic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Softic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Music</a:t>
            </a:r>
            <a:r>
              <a:rPr lang="sr-Latn-RS" sz="900" i="0" dirty="0">
                <a:solidFill>
                  <a:srgbClr val="7030A0"/>
                </a:solidFill>
                <a:ea typeface="Calibri"/>
                <a:cs typeface="Times New Roman"/>
              </a:rPr>
              <a:t> O,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B. </a:t>
            </a:r>
            <a:r>
              <a:rPr lang="sr-Latn-RS" sz="900" i="0" dirty="0" err="1">
                <a:solidFill>
                  <a:srgbClr val="7030A0"/>
                </a:solidFill>
                <a:ea typeface="Calibri"/>
                <a:cs typeface="Times New Roman"/>
              </a:rPr>
              <a:t>Assessment</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Pb</a:t>
            </a:r>
            <a:r>
              <a:rPr lang="sr-Latn-RS" sz="900" i="0" dirty="0">
                <a:solidFill>
                  <a:srgbClr val="7030A0"/>
                </a:solidFill>
                <a:ea typeface="Calibri"/>
                <a:cs typeface="Times New Roman"/>
              </a:rPr>
              <a:t>, Cd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Hg</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soil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contamination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its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potential</a:t>
            </a:r>
            <a:r>
              <a:rPr lang="sr-Latn-RS" sz="900" i="0" dirty="0">
                <a:solidFill>
                  <a:srgbClr val="7030A0"/>
                </a:solidFill>
                <a:ea typeface="Calibri"/>
                <a:cs typeface="Times New Roman"/>
              </a:rPr>
              <a:t> to </a:t>
            </a:r>
            <a:r>
              <a:rPr lang="sr-Latn-RS" sz="900" i="0" dirty="0" err="1">
                <a:solidFill>
                  <a:srgbClr val="7030A0"/>
                </a:solidFill>
                <a:ea typeface="Calibri"/>
                <a:cs typeface="Times New Roman"/>
              </a:rPr>
              <a:t>cause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cytotoxic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genotoxic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effects</a:t>
            </a:r>
            <a:r>
              <a:rPr lang="sr-Latn-RS" sz="900" i="0" dirty="0">
                <a:solidFill>
                  <a:srgbClr val="7030A0"/>
                </a:solidFill>
                <a:ea typeface="Calibri"/>
                <a:cs typeface="Times New Roman"/>
              </a:rPr>
              <a:t> in human </a:t>
            </a:r>
            <a:r>
              <a:rPr lang="sr-Latn-RS" sz="900" i="0" dirty="0" err="1">
                <a:solidFill>
                  <a:srgbClr val="7030A0"/>
                </a:solidFill>
                <a:ea typeface="Calibri"/>
                <a:cs typeface="Times New Roman"/>
              </a:rPr>
              <a:t>cell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lines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CaCo</a:t>
            </a:r>
            <a:r>
              <a:rPr lang="sr-Latn-RS" sz="900" i="0" dirty="0">
                <a:solidFill>
                  <a:srgbClr val="7030A0"/>
                </a:solidFill>
                <a:ea typeface="Calibri"/>
                <a:cs typeface="Times New Roman"/>
              </a:rPr>
              <a:t>-2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HaCaT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Environ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Geochem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Health</a:t>
            </a:r>
            <a:r>
              <a:rPr lang="sr-Latn-RS" sz="900" i="0" dirty="0">
                <a:solidFill>
                  <a:srgbClr val="7030A0"/>
                </a:solidFill>
                <a:ea typeface="Calibri"/>
                <a:cs typeface="Times New Roman"/>
              </a:rPr>
              <a:t> 2018; 40(4):1557-1572. https://doi.org/10.1007/s10653-018-0071-6</a:t>
            </a:r>
          </a:p>
          <a:p>
            <a:pPr marL="182563" indent="-182563" algn="l">
              <a:lnSpc>
                <a:spcPct val="115000"/>
              </a:lnSpc>
              <a:spcAft>
                <a:spcPts val="300"/>
              </a:spcAft>
            </a:pPr>
            <a:r>
              <a:rPr lang="sr-Latn-RS" sz="900" i="0" dirty="0">
                <a:solidFill>
                  <a:srgbClr val="003300"/>
                </a:solidFill>
                <a:ea typeface="Calibri"/>
                <a:cs typeface="Times New Roman"/>
              </a:rPr>
              <a:t>Antonijevic E, Kotur Stevuljevic J, Musilek K, Kosvancova A, Kuca K, Djukic Cosiс D, Spasojevic Kalimanovska V, Antonijevic B. </a:t>
            </a:r>
            <a:r>
              <a:rPr lang="sr-Latn-RS" sz="900" i="0" dirty="0" err="1">
                <a:solidFill>
                  <a:srgbClr val="003300"/>
                </a:solidFill>
                <a:ea typeface="Calibri"/>
                <a:cs typeface="Times New Roman"/>
              </a:rPr>
              <a:t>Effect</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six</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on </a:t>
            </a:r>
            <a:r>
              <a:rPr lang="sr-Latn-RS" sz="900" i="0" dirty="0" err="1">
                <a:solidFill>
                  <a:srgbClr val="003300"/>
                </a:solidFill>
                <a:ea typeface="Calibri"/>
                <a:cs typeface="Times New Roman"/>
              </a:rPr>
              <a:t>acutely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anticholinesterase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inhibitor</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induced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oxidative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stress</a:t>
            </a:r>
            <a:r>
              <a:rPr lang="sr-Latn-RS" sz="900" i="0" dirty="0">
                <a:solidFill>
                  <a:srgbClr val="003300"/>
                </a:solidFill>
                <a:ea typeface="Calibri"/>
                <a:cs typeface="Times New Roman"/>
              </a:rPr>
              <a:t> in rat </a:t>
            </a:r>
            <a:r>
              <a:rPr lang="sr-Latn-RS" sz="900" i="0" dirty="0" err="1">
                <a:solidFill>
                  <a:srgbClr val="003300"/>
                </a:solidFill>
                <a:ea typeface="Calibri"/>
                <a:cs typeface="Times New Roman"/>
              </a:rPr>
              <a:t>plasma</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brain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Arch</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Toxicol</a:t>
            </a:r>
            <a:r>
              <a:rPr lang="sr-Latn-RS" sz="900" i="0" dirty="0">
                <a:solidFill>
                  <a:srgbClr val="003300"/>
                </a:solidFill>
                <a:ea typeface="Calibri"/>
                <a:cs typeface="Times New Roman"/>
              </a:rPr>
              <a:t> 2018; 92(2):745-757. </a:t>
            </a:r>
          </a:p>
          <a:p>
            <a:pPr marL="182563" indent="-182563" algn="l">
              <a:spcAft>
                <a:spcPts val="300"/>
              </a:spcAft>
            </a:pPr>
            <a:r>
              <a:rPr lang="sr-Latn-RS" sz="900" i="0" dirty="0" err="1">
                <a:solidFill>
                  <a:srgbClr val="7030A0"/>
                </a:solidFill>
                <a:ea typeface="Calibri"/>
                <a:cs typeface="Times New Roman"/>
              </a:rPr>
              <a:t>Curcic</a:t>
            </a:r>
            <a:r>
              <a:rPr lang="sr-Latn-RS" sz="900" i="0" dirty="0">
                <a:solidFill>
                  <a:srgbClr val="7030A0"/>
                </a:solidFill>
                <a:ea typeface="Calibri"/>
                <a:cs typeface="Times New Roman"/>
              </a:rPr>
              <a:t> M, Buha A, </a:t>
            </a:r>
            <a:r>
              <a:rPr lang="sr-Latn-RS" sz="900" i="0" dirty="0" err="1">
                <a:solidFill>
                  <a:srgbClr val="7030A0"/>
                </a:solidFill>
                <a:ea typeface="Calibri"/>
                <a:cs typeface="Times New Roman"/>
              </a:rPr>
              <a:t>Stankovic</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Milovanovic</a:t>
            </a:r>
            <a:r>
              <a:rPr lang="sr-Latn-RS" sz="900" i="0" dirty="0">
                <a:solidFill>
                  <a:srgbClr val="7030A0"/>
                </a:solidFill>
                <a:ea typeface="Calibri"/>
                <a:cs typeface="Times New Roman"/>
              </a:rPr>
              <a:t> V, Bulat Z, Đukić-Ćosić D, Antonijević E, Vučinić S, Matović V, Antonijević B. </a:t>
            </a:r>
            <a:r>
              <a:rPr lang="sr-Latn-RS" sz="900" i="0" dirty="0" err="1">
                <a:solidFill>
                  <a:srgbClr val="7030A0"/>
                </a:solidFill>
                <a:ea typeface="Calibri"/>
                <a:cs typeface="Times New Roman"/>
              </a:rPr>
              <a:t>Interactions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between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cadmium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decabrominated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diphenyl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ether</a:t>
            </a:r>
            <a:r>
              <a:rPr lang="sr-Latn-RS" sz="900" i="0" dirty="0">
                <a:solidFill>
                  <a:srgbClr val="7030A0"/>
                </a:solidFill>
                <a:ea typeface="Calibri"/>
                <a:cs typeface="Times New Roman"/>
              </a:rPr>
              <a:t> on </a:t>
            </a:r>
            <a:r>
              <a:rPr lang="sr-Latn-RS" sz="900" i="0" dirty="0" err="1">
                <a:solidFill>
                  <a:srgbClr val="7030A0"/>
                </a:solidFill>
                <a:ea typeface="Calibri"/>
                <a:cs typeface="Times New Roman"/>
              </a:rPr>
              <a:t>blood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cells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count</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rats</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Multiple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factorial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regression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analysis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Toxicology</a:t>
            </a:r>
            <a:r>
              <a:rPr lang="sr-Latn-RS" sz="900" i="0" dirty="0">
                <a:solidFill>
                  <a:srgbClr val="7030A0"/>
                </a:solidFill>
                <a:ea typeface="Calibri"/>
                <a:cs typeface="Times New Roman"/>
              </a:rPr>
              <a:t> 2017, 376: 120-125.</a:t>
            </a:r>
            <a:endParaRPr kumimoji="0" lang="en-US" sz="900" b="0" i="0" u="none" strike="noStrike" cap="none" spc="0" normalizeH="0" baseline="0" dirty="0">
              <a:ln>
                <a:noFill/>
              </a:ln>
              <a:solidFill>
                <a:srgbClr val="7030A0"/>
              </a:solidFill>
              <a:effectLst/>
              <a:uFillTx/>
              <a:sym typeface="Gill Sans Light"/>
            </a:endParaRPr>
          </a:p>
        </p:txBody>
      </p:sp>
      <p:sp>
        <p:nvSpPr>
          <p:cNvPr id="2" name="TextBox 1"/>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13206564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932080" y="857972"/>
            <a:ext cx="6210033" cy="841256"/>
          </a:xfrm>
        </p:spPr>
        <p:txBody>
          <a:bodyPr/>
          <a:lstStyle/>
          <a:p>
            <a:r>
              <a:rPr lang="sr-Latn-RS" sz="2400" dirty="0">
                <a:solidFill>
                  <a:srgbClr val="7030A0"/>
                </a:solidFill>
              </a:rPr>
              <a:t>Istraživačka </a:t>
            </a:r>
            <a:r>
              <a:rPr lang="sr-Latn-RS" sz="2400" dirty="0" smtClean="0">
                <a:solidFill>
                  <a:srgbClr val="7030A0"/>
                </a:solidFill>
              </a:rPr>
              <a:t>grupa</a:t>
            </a:r>
            <a:r>
              <a:rPr lang="sr-Latn-RS" sz="2400" dirty="0">
                <a:solidFill>
                  <a:srgbClr val="7030A0"/>
                </a:solidFill>
              </a:rPr>
              <a:t/>
            </a:r>
            <a:br>
              <a:rPr lang="sr-Latn-RS" sz="2400" dirty="0">
                <a:solidFill>
                  <a:srgbClr val="7030A0"/>
                </a:solidFill>
              </a:rPr>
            </a:br>
            <a:r>
              <a:rPr lang="vi-VN" sz="2400" dirty="0">
                <a:solidFill>
                  <a:srgbClr val="7030A0"/>
                </a:solidFill>
              </a:rPr>
              <a:t>doc. dr Aleksandra Buha Đorđević</a:t>
            </a:r>
            <a:endParaRPr lang="en-US" sz="2400" dirty="0">
              <a:solidFill>
                <a:srgbClr val="7030A0"/>
              </a:solidFill>
            </a:endParaRPr>
          </a:p>
        </p:txBody>
      </p:sp>
      <p:sp>
        <p:nvSpPr>
          <p:cNvPr id="4" name="Text Placeholder 3">
            <a:extLst>
              <a:ext uri="{FF2B5EF4-FFF2-40B4-BE49-F238E27FC236}">
                <a16:creationId xmlns:a16="http://schemas.microsoft.com/office/drawing/2014/main" xmlns="" id="{88352119-476B-4847-891D-39732FF6DFDA}"/>
              </a:ext>
            </a:extLst>
          </p:cNvPr>
          <p:cNvSpPr>
            <a:spLocks noGrp="1"/>
          </p:cNvSpPr>
          <p:nvPr>
            <p:ph type="body" sz="quarter" idx="27"/>
          </p:nvPr>
        </p:nvSpPr>
        <p:spPr>
          <a:xfrm>
            <a:off x="932080" y="3485398"/>
            <a:ext cx="3505703" cy="394980"/>
          </a:xfrm>
        </p:spPr>
        <p:txBody>
          <a:bodyPr/>
          <a:lstStyle/>
          <a:p>
            <a:r>
              <a:rPr lang="sr-Latn-RS" dirty="0">
                <a:solidFill>
                  <a:srgbClr val="7030A0"/>
                </a:solidFill>
              </a:rPr>
              <a:t>toksikologija</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3927283"/>
              </p:ext>
            </p:extLst>
          </p:nvPr>
        </p:nvGraphicFramePr>
        <p:xfrm>
          <a:off x="932080" y="4022887"/>
          <a:ext cx="6050611" cy="6332220"/>
        </p:xfrm>
        <a:graphic>
          <a:graphicData uri="http://schemas.openxmlformats.org/drawingml/2006/table">
            <a:tbl>
              <a:tblPr firstRow="1" firstCol="1" bandRow="1">
                <a:tableStyleId>{5940675A-B579-460E-94D1-54222C63F5DA}</a:tableStyleId>
              </a:tblPr>
              <a:tblGrid>
                <a:gridCol w="1198421">
                  <a:extLst>
                    <a:ext uri="{9D8B030D-6E8A-4147-A177-3AD203B41FA5}">
                      <a16:colId xmlns:a16="http://schemas.microsoft.com/office/drawing/2014/main" xmlns="" val="20000"/>
                    </a:ext>
                  </a:extLst>
                </a:gridCol>
                <a:gridCol w="4852190">
                  <a:extLst>
                    <a:ext uri="{9D8B030D-6E8A-4147-A177-3AD203B41FA5}">
                      <a16:colId xmlns:a16="http://schemas.microsoft.com/office/drawing/2014/main" xmlns="" val="20001"/>
                    </a:ext>
                  </a:extLst>
                </a:gridCol>
              </a:tblGrid>
              <a:tr h="198672">
                <a:tc>
                  <a:txBody>
                    <a:bodyPr/>
                    <a:lstStyle/>
                    <a:p>
                      <a:pPr algn="l">
                        <a:spcAft>
                          <a:spcPts val="0"/>
                        </a:spcAft>
                      </a:pPr>
                      <a:r>
                        <a:rPr lang="sr-Latn-RS" sz="1000" kern="1200" dirty="0">
                          <a:solidFill>
                            <a:srgbClr val="7030A0"/>
                          </a:solidFill>
                          <a:effectLst/>
                          <a:latin typeface="Gill Sans Light (Body)"/>
                        </a:rPr>
                        <a:t>Naslov istraživačke teme:</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a:solidFill>
                            <a:srgbClr val="7030A0"/>
                          </a:solidFill>
                          <a:effectLst/>
                          <a:latin typeface="Gill Sans Light (Body)"/>
                        </a:rPr>
                        <a:t>Endokrini ometači – Toksikologija </a:t>
                      </a:r>
                      <a:r>
                        <a:rPr lang="sr-Latn-RS" sz="1000" kern="1200" dirty="0" smtClean="0">
                          <a:solidFill>
                            <a:srgbClr val="7030A0"/>
                          </a:solidFill>
                          <a:effectLst/>
                          <a:latin typeface="Gill Sans Light (Body)"/>
                        </a:rPr>
                        <a:t>smeša</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61093">
                <a:tc>
                  <a:txBody>
                    <a:bodyPr/>
                    <a:lstStyle/>
                    <a:p>
                      <a:pPr algn="l">
                        <a:spcAft>
                          <a:spcPts val="0"/>
                        </a:spcAft>
                      </a:pPr>
                      <a:r>
                        <a:rPr lang="sr-Latn-RS" sz="1000" kern="1200" dirty="0">
                          <a:solidFill>
                            <a:srgbClr val="003300"/>
                          </a:solidFill>
                          <a:effectLst/>
                          <a:latin typeface="Gill Sans Light (Body)"/>
                        </a:rPr>
                        <a:t>Članovi tima:</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sr-Latn-RS" sz="1000" kern="1200" dirty="0" smtClean="0">
                          <a:solidFill>
                            <a:srgbClr val="003300"/>
                          </a:solidFill>
                          <a:effectLst/>
                          <a:latin typeface="Gill Sans Light (Body)"/>
                        </a:rPr>
                        <a:t>r</a:t>
                      </a:r>
                      <a:r>
                        <a:rPr lang="vi-VN" sz="1000" kern="1200" dirty="0" smtClean="0">
                          <a:solidFill>
                            <a:srgbClr val="003300"/>
                          </a:solidFill>
                          <a:effectLst/>
                          <a:latin typeface="Gill Sans Light (Body)"/>
                        </a:rPr>
                        <a:t> </a:t>
                      </a:r>
                      <a:r>
                        <a:rPr lang="vi-VN" sz="1000" kern="1200" dirty="0">
                          <a:solidFill>
                            <a:srgbClr val="003300"/>
                          </a:solidFill>
                          <a:effectLst/>
                          <a:latin typeface="Gill Sans Light (Body)"/>
                        </a:rPr>
                        <a:t>Aleksandra Buha </a:t>
                      </a:r>
                      <a:r>
                        <a:rPr lang="vi-VN" sz="1000" kern="1200" dirty="0" smtClean="0">
                          <a:solidFill>
                            <a:srgbClr val="003300"/>
                          </a:solidFill>
                          <a:effectLst/>
                          <a:latin typeface="Gill Sans Light (Body)"/>
                        </a:rPr>
                        <a:t>Đorđević</a:t>
                      </a:r>
                      <a:r>
                        <a:rPr lang="sr-Latn-RS" sz="1000" kern="1200" dirty="0" smtClean="0">
                          <a:solidFill>
                            <a:srgbClr val="003300"/>
                          </a:solidFill>
                          <a:effectLst/>
                          <a:latin typeface="Gill Sans Light (Body)"/>
                        </a:rPr>
                        <a:t>, docent</a:t>
                      </a:r>
                      <a:endParaRPr lang="sr-Latn-RS" sz="10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Zorica Bulat</a:t>
                      </a:r>
                      <a:r>
                        <a:rPr lang="sr-Latn-RS" sz="1000" kern="1200" dirty="0" smtClean="0">
                          <a:solidFill>
                            <a:srgbClr val="003300"/>
                          </a:solidFill>
                          <a:effectLst/>
                          <a:latin typeface="Gill Sans Light (Body)"/>
                        </a:rPr>
                        <a:t>, redovni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Danijela Đukić-Ćosić, </a:t>
                      </a:r>
                      <a:r>
                        <a:rPr lang="sr-Latn-RS" sz="1000" kern="1200" dirty="0" smtClean="0">
                          <a:solidFill>
                            <a:srgbClr val="003300"/>
                          </a:solidFill>
                          <a:effectLst/>
                          <a:latin typeface="Gill Sans Light (Body)"/>
                        </a:rPr>
                        <a:t>vanredni profesor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Evica Antonijević</a:t>
                      </a:r>
                      <a:r>
                        <a:rPr lang="sr-Latn-RS" sz="1000" kern="1200" dirty="0" smtClean="0">
                          <a:solidFill>
                            <a:srgbClr val="003300"/>
                          </a:solidFill>
                          <a:effectLst/>
                          <a:latin typeface="Gill Sans Light (Body)"/>
                        </a:rPr>
                        <a:t>-</a:t>
                      </a:r>
                      <a:r>
                        <a:rPr lang="vi-VN" sz="1000" kern="1200" dirty="0" smtClean="0">
                          <a:solidFill>
                            <a:srgbClr val="003300"/>
                          </a:solidFill>
                          <a:effectLst/>
                          <a:latin typeface="Gill Sans Light (Body)"/>
                        </a:rPr>
                        <a:t>Miljaković</a:t>
                      </a:r>
                      <a:r>
                        <a:rPr lang="sr-Latn-RS" sz="1000" kern="1200" dirty="0" smtClean="0">
                          <a:solidFill>
                            <a:srgbClr val="003300"/>
                          </a:solidFill>
                          <a:effectLst/>
                          <a:latin typeface="Gill Sans Light (Body)"/>
                        </a:rPr>
                        <a:t>,</a:t>
                      </a:r>
                      <a:r>
                        <a:rPr lang="sr-Latn-RS" sz="1000" kern="1200" baseline="0" dirty="0" smtClean="0">
                          <a:solidFill>
                            <a:srgbClr val="003300"/>
                          </a:solidFill>
                          <a:effectLst/>
                          <a:latin typeface="Gill Sans Light (Body)"/>
                        </a:rPr>
                        <a:t> asistent</a:t>
                      </a:r>
                      <a:r>
                        <a:rPr lang="vi-VN" sz="1000" kern="1200" dirty="0" smtClean="0">
                          <a:solidFill>
                            <a:srgbClr val="003300"/>
                          </a:solidFill>
                          <a:effectLst/>
                          <a:latin typeface="Gill Sans Light (Body)"/>
                        </a:rPr>
                        <a:t>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ag. farm.-med. biohem. Katarina Baralić, istraživač</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saradnik</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ag. farm. Dragana Javorac, istraživač</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saradnik</a:t>
                      </a:r>
                    </a:p>
                    <a:p>
                      <a:pPr marL="0" marR="0" indent="0" algn="l" defTabSz="584200" eaLnBrk="1" fontAlgn="auto" latinLnBrk="0" hangingPunct="1">
                        <a:lnSpc>
                          <a:spcPct val="115000"/>
                        </a:lnSpc>
                        <a:spcBef>
                          <a:spcPts val="0"/>
                        </a:spcBef>
                        <a:spcAft>
                          <a:spcPts val="30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Stefan Mandić-Rajčević</a:t>
                      </a:r>
                      <a:r>
                        <a:rPr lang="sr-Latn-RS" sz="1000" kern="1200" dirty="0" smtClean="0">
                          <a:solidFill>
                            <a:srgbClr val="003300"/>
                          </a:solidFill>
                          <a:effectLst/>
                          <a:latin typeface="Gill Sans Light (Body)"/>
                        </a:rPr>
                        <a:t>, saradnik u nastavi</a:t>
                      </a:r>
                      <a:r>
                        <a:rPr lang="vi-VN" sz="1000" kern="1200" dirty="0" smtClean="0">
                          <a:solidFill>
                            <a:srgbClr val="003300"/>
                          </a:solidFill>
                          <a:effectLst/>
                          <a:latin typeface="Gill Sans Light (Body)"/>
                        </a:rPr>
                        <a:t> (Medicinski fakultet, Univerzitet u Beogradu)</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Saradnici kroz institucionalno finansiranje:</a:t>
                      </a:r>
                    </a:p>
                    <a:p>
                      <a:pPr marL="0" marR="0" indent="0" algn="l" defTabSz="584200" eaLnBrk="1" fontAlgn="auto" latinLnBrk="0" hangingPunct="1">
                        <a:lnSpc>
                          <a:spcPct val="115000"/>
                        </a:lnSpc>
                        <a:spcBef>
                          <a:spcPts val="0"/>
                        </a:spcBef>
                        <a:spcAft>
                          <a:spcPts val="300"/>
                        </a:spcAft>
                        <a:buClrTx/>
                        <a:buSzTx/>
                        <a:buFontTx/>
                        <a:buNone/>
                        <a:tabLst/>
                        <a:defRPr/>
                      </a:pPr>
                      <a:r>
                        <a:rPr lang="vi-VN" sz="1000" kern="1200" dirty="0" smtClean="0">
                          <a:solidFill>
                            <a:srgbClr val="003300"/>
                          </a:solidFill>
                          <a:effectLst/>
                          <a:latin typeface="Gill Sans Light (Body)"/>
                        </a:rPr>
                        <a:t>Đurđica Marić, istraživač</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pripravnik</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Eksterni saradnici/doktorandi:</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Đurđica Marić, istraživač</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pripravnik</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Vera Bonderović, istraživač</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pripravnik</a:t>
                      </a:r>
                      <a:endParaRPr lang="vi-VN" sz="10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9014">
                <a:tc>
                  <a:txBody>
                    <a:bodyPr/>
                    <a:lstStyle/>
                    <a:p>
                      <a:pPr algn="l">
                        <a:spcAft>
                          <a:spcPts val="0"/>
                        </a:spcAft>
                      </a:pPr>
                      <a:r>
                        <a:rPr lang="sr-Latn-RS" sz="1000" kern="1200" dirty="0">
                          <a:solidFill>
                            <a:srgbClr val="7030A0"/>
                          </a:solidFill>
                          <a:effectLst/>
                          <a:latin typeface="Gill Sans Light (Body)"/>
                        </a:rPr>
                        <a:t>Oprema i metode:</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kern="1200" dirty="0">
                          <a:solidFill>
                            <a:srgbClr val="7030A0"/>
                          </a:solidFill>
                          <a:effectLst/>
                          <a:latin typeface="Gill Sans Light (Body)"/>
                        </a:rPr>
                        <a:t>Atomski apsorpcioni spektrofotometar</a:t>
                      </a:r>
                    </a:p>
                    <a:p>
                      <a:pPr algn="l">
                        <a:spcAft>
                          <a:spcPts val="0"/>
                        </a:spcAft>
                      </a:pPr>
                      <a:r>
                        <a:rPr lang="vi-VN" sz="1000" kern="1200" dirty="0">
                          <a:solidFill>
                            <a:srgbClr val="7030A0"/>
                          </a:solidFill>
                          <a:effectLst/>
                          <a:latin typeface="Gill Sans Light (Body)"/>
                        </a:rPr>
                        <a:t>UV-Vis spektrofotometri</a:t>
                      </a:r>
                    </a:p>
                    <a:p>
                      <a:pPr algn="l">
                        <a:spcAft>
                          <a:spcPts val="0"/>
                        </a:spcAft>
                      </a:pPr>
                      <a:r>
                        <a:rPr lang="vi-VN" sz="1000" kern="1200" dirty="0" smtClean="0">
                          <a:solidFill>
                            <a:srgbClr val="7030A0"/>
                          </a:solidFill>
                          <a:effectLst/>
                          <a:latin typeface="Gill Sans Light (Body)"/>
                        </a:rPr>
                        <a:t>Mikrotalasna </a:t>
                      </a:r>
                      <a:r>
                        <a:rPr lang="vi-VN" sz="1000" kern="1200" dirty="0">
                          <a:solidFill>
                            <a:srgbClr val="7030A0"/>
                          </a:solidFill>
                          <a:effectLst/>
                          <a:latin typeface="Gill Sans Light (Body)"/>
                        </a:rPr>
                        <a:t>pećnica</a:t>
                      </a:r>
                    </a:p>
                    <a:p>
                      <a:pPr algn="l">
                        <a:spcAft>
                          <a:spcPts val="0"/>
                        </a:spcAft>
                      </a:pPr>
                      <a:r>
                        <a:rPr lang="vi-VN" sz="1000" kern="1200" dirty="0">
                          <a:solidFill>
                            <a:srgbClr val="7030A0"/>
                          </a:solidFill>
                          <a:effectLst/>
                          <a:latin typeface="Gill Sans Light (Body)"/>
                        </a:rPr>
                        <a:t>PROAST softver</a:t>
                      </a:r>
                    </a:p>
                    <a:p>
                      <a:pPr algn="l">
                        <a:spcAft>
                          <a:spcPts val="0"/>
                        </a:spcAft>
                      </a:pPr>
                      <a:r>
                        <a:rPr lang="vi-VN" sz="1000" kern="1200" dirty="0">
                          <a:solidFill>
                            <a:srgbClr val="7030A0"/>
                          </a:solidFill>
                          <a:effectLst/>
                          <a:latin typeface="Gill Sans Light (Body)"/>
                        </a:rPr>
                        <a:t>@RISK softver</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l">
                        <a:spcAft>
                          <a:spcPts val="0"/>
                        </a:spcAft>
                      </a:pPr>
                      <a:r>
                        <a:rPr lang="sr-Latn-RS" sz="1000" b="0" kern="1200" dirty="0">
                          <a:solidFill>
                            <a:srgbClr val="003300"/>
                          </a:solidFill>
                          <a:effectLst/>
                          <a:latin typeface="Gill Sans Light (Body)"/>
                        </a:rPr>
                        <a:t>Projekti/ finansiranje:</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pt-BR" sz="1000" b="0" dirty="0">
                          <a:solidFill>
                            <a:srgbClr val="003300"/>
                          </a:solidFill>
                          <a:latin typeface="Gill Sans Light (Body)"/>
                        </a:rPr>
                        <a:t>„Istraživanje uloge ekspozoma u endokrinom zdravlju“ </a:t>
                      </a:r>
                      <a:r>
                        <a:rPr lang="sr-Latn-RS" sz="1000" b="0" dirty="0">
                          <a:solidFill>
                            <a:srgbClr val="003300"/>
                          </a:solidFill>
                          <a:latin typeface="Gill Sans Light (Body)"/>
                        </a:rPr>
                        <a:t/>
                      </a:r>
                      <a:br>
                        <a:rPr lang="sr-Latn-RS" sz="1000" b="0" dirty="0">
                          <a:solidFill>
                            <a:srgbClr val="003300"/>
                          </a:solidFill>
                          <a:latin typeface="Gill Sans Light (Body)"/>
                        </a:rPr>
                      </a:br>
                      <a:r>
                        <a:rPr lang="pt-BR" sz="1000" b="0" dirty="0">
                          <a:solidFill>
                            <a:srgbClr val="003300"/>
                          </a:solidFill>
                          <a:latin typeface="Gill Sans Light (Body)"/>
                        </a:rPr>
                        <a:t>(br. projekta 6066532) Program za izvrsne projekte mladih istraživača –</a:t>
                      </a:r>
                      <a:r>
                        <a:rPr lang="sr-Latn-RS" sz="1000" b="0" dirty="0">
                          <a:solidFill>
                            <a:srgbClr val="003300"/>
                          </a:solidFill>
                          <a:latin typeface="Gill Sans Light (Body)"/>
                        </a:rPr>
                        <a:t> </a:t>
                      </a:r>
                      <a:r>
                        <a:rPr lang="pt-BR" sz="1000" b="0" dirty="0">
                          <a:solidFill>
                            <a:srgbClr val="003300"/>
                          </a:solidFill>
                          <a:latin typeface="Gill Sans Light (Body)"/>
                        </a:rPr>
                        <a:t>PROMIS; Fond za nauku R.Srbije</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l">
                        <a:spcAft>
                          <a:spcPts val="0"/>
                        </a:spcAft>
                      </a:pPr>
                      <a:r>
                        <a:rPr lang="sr-Latn-RS" sz="1000" kern="1200" dirty="0">
                          <a:solidFill>
                            <a:srgbClr val="7030A0"/>
                          </a:solidFill>
                          <a:effectLst/>
                          <a:latin typeface="Gill Sans Light (Body)"/>
                        </a:rPr>
                        <a:t>Saradnje: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a:solidFill>
                            <a:srgbClr val="7030A0"/>
                          </a:solidFill>
                          <a:effectLst/>
                          <a:latin typeface="Gill Sans Light (Body)"/>
                        </a:rPr>
                        <a:t>Univerzitet</a:t>
                      </a:r>
                      <a:r>
                        <a:rPr lang="en-US" sz="1000" kern="1200" dirty="0">
                          <a:solidFill>
                            <a:srgbClr val="7030A0"/>
                          </a:solidFill>
                          <a:effectLst/>
                          <a:latin typeface="Gill Sans Light (Body)"/>
                        </a:rPr>
                        <a:t> u </a:t>
                      </a:r>
                      <a:r>
                        <a:rPr lang="en-US" sz="1000" kern="1200" dirty="0" err="1">
                          <a:solidFill>
                            <a:srgbClr val="7030A0"/>
                          </a:solidFill>
                          <a:effectLst/>
                          <a:latin typeface="Gill Sans Light (Body)"/>
                        </a:rPr>
                        <a:t>Beogradu</a:t>
                      </a:r>
                      <a:r>
                        <a:rPr lang="en-US" sz="1000" kern="1200" dirty="0">
                          <a:solidFill>
                            <a:srgbClr val="7030A0"/>
                          </a:solidFill>
                          <a:effectLst/>
                          <a:latin typeface="Gill Sans Light (Body)"/>
                        </a:rPr>
                        <a:t> -</a:t>
                      </a:r>
                      <a:r>
                        <a:rPr lang="sr-Latn-RS" sz="1000" kern="1200" dirty="0">
                          <a:solidFill>
                            <a:srgbClr val="7030A0"/>
                          </a:solidFill>
                          <a:effectLst/>
                          <a:latin typeface="Gill Sans Light (Body)"/>
                        </a:rPr>
                        <a:t> </a:t>
                      </a:r>
                      <a:r>
                        <a:rPr lang="en-US" sz="1000" kern="1200" dirty="0" err="1">
                          <a:solidFill>
                            <a:srgbClr val="7030A0"/>
                          </a:solidFill>
                          <a:effectLst/>
                          <a:latin typeface="Gill Sans Light (Body)"/>
                        </a:rPr>
                        <a:t>Medicinski</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fakultet</a:t>
                      </a:r>
                      <a:r>
                        <a:rPr lang="en-US" sz="1000" kern="1200" dirty="0">
                          <a:solidFill>
                            <a:srgbClr val="7030A0"/>
                          </a:solidFill>
                          <a:effectLst/>
                          <a:latin typeface="Gill Sans Light (Body)"/>
                        </a:rPr>
                        <a:t>;  </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a:solidFill>
                            <a:srgbClr val="7030A0"/>
                          </a:solidFill>
                          <a:effectLst/>
                          <a:latin typeface="Gill Sans Light (Body)"/>
                        </a:rPr>
                        <a:t>Veterinarski</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fakultet</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Univerzitet</a:t>
                      </a:r>
                      <a:r>
                        <a:rPr lang="en-US" sz="1000" kern="1200" dirty="0">
                          <a:solidFill>
                            <a:srgbClr val="7030A0"/>
                          </a:solidFill>
                          <a:effectLst/>
                          <a:latin typeface="Gill Sans Light (Body)"/>
                        </a:rPr>
                        <a:t> u </a:t>
                      </a:r>
                      <a:r>
                        <a:rPr lang="en-US" sz="1000" kern="1200" dirty="0" err="1">
                          <a:solidFill>
                            <a:srgbClr val="7030A0"/>
                          </a:solidFill>
                          <a:effectLst/>
                          <a:latin typeface="Gill Sans Light (Body)"/>
                        </a:rPr>
                        <a:t>Kembridžu</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Velika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Britanija</a:t>
                      </a:r>
                      <a:r>
                        <a:rPr lang="en-US" sz="1000" kern="1200" dirty="0">
                          <a:solidFill>
                            <a:srgbClr val="7030A0"/>
                          </a:solidFill>
                          <a:effectLst/>
                          <a:latin typeface="Gill Sans Light (Body)"/>
                        </a:rPr>
                        <a:t>; </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Elsie </a:t>
                      </a:r>
                      <a:r>
                        <a:rPr lang="en-US" sz="1000" kern="1200" dirty="0" err="1">
                          <a:solidFill>
                            <a:srgbClr val="7030A0"/>
                          </a:solidFill>
                          <a:effectLst/>
                          <a:latin typeface="Gill Sans Light (Body)"/>
                        </a:rPr>
                        <a:t>Widdowson</a:t>
                      </a:r>
                      <a:r>
                        <a:rPr lang="en-US" sz="1000" kern="1200" dirty="0">
                          <a:solidFill>
                            <a:srgbClr val="7030A0"/>
                          </a:solidFill>
                          <a:effectLst/>
                          <a:latin typeface="Gill Sans Light (Body)"/>
                        </a:rPr>
                        <a:t> Laboratory, </a:t>
                      </a:r>
                      <a:r>
                        <a:rPr lang="en-US" sz="1000" kern="1200" dirty="0" err="1">
                          <a:solidFill>
                            <a:srgbClr val="7030A0"/>
                          </a:solidFill>
                          <a:effectLst/>
                          <a:latin typeface="Gill Sans Light (Body)"/>
                        </a:rPr>
                        <a:t>Kembridž</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Velika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Britanija</a:t>
                      </a:r>
                      <a:r>
                        <a:rPr lang="en-US" sz="1000" kern="1200" dirty="0" smtClean="0">
                          <a:solidFill>
                            <a:srgbClr val="7030A0"/>
                          </a:solidFill>
                          <a:effectLst/>
                          <a:latin typeface="Gill Sans Light (Body)"/>
                        </a:rPr>
                        <a:t>;</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Kings College London, </a:t>
                      </a:r>
                      <a:r>
                        <a:rPr lang="en-US" sz="1000" kern="1200" dirty="0" err="1" smtClean="0">
                          <a:solidFill>
                            <a:srgbClr val="7030A0"/>
                          </a:solidFill>
                          <a:effectLst/>
                          <a:latin typeface="Gill Sans Light (Body)"/>
                        </a:rPr>
                        <a:t>Velika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Britanija</a:t>
                      </a:r>
                      <a:r>
                        <a:rPr lang="en-US" sz="1000" kern="1200" dirty="0" smtClean="0">
                          <a:solidFill>
                            <a:srgbClr val="7030A0"/>
                          </a:solidFill>
                          <a:effectLst/>
                          <a:latin typeface="Gill Sans Light (Body)"/>
                        </a:rPr>
                        <a:t>; </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Oklahoma </a:t>
                      </a:r>
                      <a:r>
                        <a:rPr lang="en-US" sz="1000" kern="1200" dirty="0" err="1">
                          <a:solidFill>
                            <a:srgbClr val="7030A0"/>
                          </a:solidFill>
                          <a:effectLst/>
                          <a:latin typeface="Gill Sans Light (Body)"/>
                        </a:rPr>
                        <a:t>Univerzitet</a:t>
                      </a:r>
                      <a:r>
                        <a:rPr lang="en-US" sz="1000" kern="1200" dirty="0">
                          <a:solidFill>
                            <a:srgbClr val="7030A0"/>
                          </a:solidFill>
                          <a:effectLst/>
                          <a:latin typeface="Gill Sans Light (Body)"/>
                        </a:rPr>
                        <a:t>, SAD; </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a:solidFill>
                            <a:srgbClr val="7030A0"/>
                          </a:solidFill>
                          <a:effectLst/>
                          <a:latin typeface="Gill Sans Light (Body)"/>
                        </a:rPr>
                        <a:t>Medicinski</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fakultet</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Univerzitet</a:t>
                      </a:r>
                      <a:r>
                        <a:rPr lang="en-US" sz="1000" kern="1200" dirty="0">
                          <a:solidFill>
                            <a:srgbClr val="7030A0"/>
                          </a:solidFill>
                          <a:effectLst/>
                          <a:latin typeface="Gill Sans Light (Body)"/>
                        </a:rPr>
                        <a:t> u </a:t>
                      </a:r>
                      <a:r>
                        <a:rPr lang="en-US" sz="1000" kern="1200" dirty="0" err="1">
                          <a:solidFill>
                            <a:srgbClr val="7030A0"/>
                          </a:solidFill>
                          <a:effectLst/>
                          <a:latin typeface="Gill Sans Light (Body)"/>
                        </a:rPr>
                        <a:t>Kritu</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Grčka</a:t>
                      </a:r>
                      <a:r>
                        <a:rPr lang="en-US" sz="1000" kern="1200" dirty="0">
                          <a:solidFill>
                            <a:srgbClr val="7030A0"/>
                          </a:solidFill>
                          <a:effectLst/>
                          <a:latin typeface="Gill Sans Light (Body)"/>
                        </a:rPr>
                        <a:t>; </a:t>
                      </a:r>
                      <a:endParaRPr lang="sr-Latn-R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Institut za forenzičku medicinu, Hajdelberg, Nemačka;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7030A0"/>
                          </a:solidFill>
                          <a:effectLst/>
                          <a:latin typeface="Gill Sans Light (Body)"/>
                        </a:rPr>
                        <a:t>Medicinski fakultet, Univeritet u Sasariju, Italija;</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smtClean="0">
                          <a:solidFill>
                            <a:srgbClr val="7030A0"/>
                          </a:solidFill>
                          <a:effectLst/>
                          <a:latin typeface="Gill Sans Light (Body)"/>
                        </a:rPr>
                        <a:t>Norveški</a:t>
                      </a:r>
                      <a:r>
                        <a:rPr lang="en-US" sz="1000" kern="1200" dirty="0" smtClean="0">
                          <a:solidFill>
                            <a:srgbClr val="7030A0"/>
                          </a:solidFill>
                          <a:effectLst/>
                          <a:latin typeface="Gill Sans Light (Body)"/>
                        </a:rPr>
                        <a:t> </a:t>
                      </a:r>
                      <a:r>
                        <a:rPr lang="en-US" sz="1000" kern="1200" dirty="0" err="1">
                          <a:solidFill>
                            <a:srgbClr val="7030A0"/>
                          </a:solidFill>
                          <a:effectLst/>
                          <a:latin typeface="Gill Sans Light (Body)"/>
                        </a:rPr>
                        <a:t>Univerzitet</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primenjenih</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nauka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Norveška</a:t>
                      </a:r>
                      <a:r>
                        <a:rPr lang="en-US" sz="1000" kern="1200" dirty="0">
                          <a:solidFill>
                            <a:srgbClr val="7030A0"/>
                          </a:solidFill>
                          <a:effectLst/>
                          <a:latin typeface="Gill Sans Light (Body)"/>
                        </a:rPr>
                        <a:t>; </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err="1">
                          <a:solidFill>
                            <a:srgbClr val="7030A0"/>
                          </a:solidFill>
                          <a:effectLst/>
                          <a:latin typeface="Gill Sans Light (Body)"/>
                        </a:rPr>
                        <a:t>Institut</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za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medicinska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istraživanja</a:t>
                      </a:r>
                      <a:r>
                        <a:rPr lang="en-US" sz="1000" kern="1200" dirty="0">
                          <a:solidFill>
                            <a:srgbClr val="7030A0"/>
                          </a:solidFill>
                          <a:effectLst/>
                          <a:latin typeface="Gill Sans Light (Body)"/>
                        </a:rPr>
                        <a:t> i </a:t>
                      </a:r>
                      <a:r>
                        <a:rPr lang="en-US" sz="1000" kern="1200" dirty="0" err="1">
                          <a:solidFill>
                            <a:srgbClr val="7030A0"/>
                          </a:solidFill>
                          <a:effectLst/>
                          <a:latin typeface="Gill Sans Light (Body)"/>
                        </a:rPr>
                        <a:t>zdravlje</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na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radu</a:t>
                      </a:r>
                      <a:r>
                        <a:rPr lang="en-US" sz="1000" kern="1200" dirty="0">
                          <a:solidFill>
                            <a:srgbClr val="7030A0"/>
                          </a:solidFill>
                          <a:effectLst/>
                          <a:latin typeface="Gill Sans Light (Body)"/>
                        </a:rPr>
                        <a:t>, Zagreb, </a:t>
                      </a:r>
                      <a:r>
                        <a:rPr lang="en-US" sz="1000" kern="1200" dirty="0" err="1">
                          <a:solidFill>
                            <a:srgbClr val="7030A0"/>
                          </a:solidFill>
                          <a:effectLst/>
                          <a:latin typeface="Gill Sans Light (Body)"/>
                        </a:rPr>
                        <a:t>Hrvatska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Laboratorija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za</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onkologiju</a:t>
                      </a:r>
                      <a:r>
                        <a:rPr lang="en-US" sz="1000" kern="1200" dirty="0">
                          <a:solidFill>
                            <a:srgbClr val="7030A0"/>
                          </a:solidFill>
                          <a:effectLst/>
                          <a:latin typeface="Gill Sans Light (Body)"/>
                        </a:rPr>
                        <a:t> i </a:t>
                      </a:r>
                      <a:r>
                        <a:rPr lang="en-US" sz="1000" kern="1200" dirty="0" err="1">
                          <a:solidFill>
                            <a:srgbClr val="7030A0"/>
                          </a:solidFill>
                          <a:effectLst/>
                          <a:latin typeface="Gill Sans Light (Body)"/>
                        </a:rPr>
                        <a:t>personalizovanu</a:t>
                      </a:r>
                      <a:r>
                        <a:rPr lang="en-US" sz="1000" kern="1200" dirty="0">
                          <a:solidFill>
                            <a:srgbClr val="7030A0"/>
                          </a:solidFill>
                          <a:effectLst/>
                          <a:latin typeface="Gill Sans Light (Body)"/>
                        </a:rPr>
                        <a:t> </a:t>
                      </a:r>
                      <a:r>
                        <a:rPr lang="en-US" sz="1000" kern="1200" dirty="0" err="1">
                          <a:solidFill>
                            <a:srgbClr val="7030A0"/>
                          </a:solidFill>
                          <a:effectLst/>
                          <a:latin typeface="Gill Sans Light (Body)"/>
                        </a:rPr>
                        <a:t>terapiju</a:t>
                      </a:r>
                      <a:r>
                        <a:rPr lang="en-US" sz="1000" kern="1200" dirty="0">
                          <a:solidFill>
                            <a:srgbClr val="7030A0"/>
                          </a:solidFill>
                          <a:effectLst/>
                          <a:latin typeface="Gill Sans Light (Body)"/>
                        </a:rPr>
                        <a:t>, Lahore, Pakistan</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2050" name="Picture 2" descr="Dipl. farm. Aleksandra Buh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470" y="1740172"/>
            <a:ext cx="1324264" cy="165413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5735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32050618"/>
              </p:ext>
            </p:extLst>
          </p:nvPr>
        </p:nvGraphicFramePr>
        <p:xfrm>
          <a:off x="628691" y="1827162"/>
          <a:ext cx="6303880" cy="8348472"/>
        </p:xfrm>
        <a:graphic>
          <a:graphicData uri="http://schemas.openxmlformats.org/drawingml/2006/table">
            <a:tbl>
              <a:tblPr firstRow="1" firstCol="1" bandRow="1">
                <a:tableStyleId>{5940675A-B579-460E-94D1-54222C63F5DA}</a:tableStyleId>
              </a:tblPr>
              <a:tblGrid>
                <a:gridCol w="6303880">
                  <a:extLst>
                    <a:ext uri="{9D8B030D-6E8A-4147-A177-3AD203B41FA5}">
                      <a16:colId xmlns:a16="http://schemas.microsoft.com/office/drawing/2014/main" xmlns="" val="20000"/>
                    </a:ext>
                  </a:extLst>
                </a:gridCol>
              </a:tblGrid>
              <a:tr h="1362148">
                <a:tc>
                  <a:txBody>
                    <a:bodyPr/>
                    <a:lstStyle/>
                    <a:p>
                      <a:pPr marL="177800" marR="0" indent="-177800" algn="l" defTabSz="584200" eaLnBrk="1" fontAlgn="auto" latinLnBrk="0" hangingPunct="1">
                        <a:lnSpc>
                          <a:spcPct val="100000"/>
                        </a:lnSpc>
                        <a:spcBef>
                          <a:spcPts val="0"/>
                        </a:spcBef>
                        <a:spcAft>
                          <a:spcPts val="600"/>
                        </a:spcAft>
                        <a:buClrTx/>
                        <a:buSzTx/>
                        <a:buFontTx/>
                        <a:buNone/>
                        <a:tabLst/>
                        <a:defRPr/>
                      </a:pPr>
                      <a:r>
                        <a:rPr lang="en-US" sz="1200" dirty="0" err="1">
                          <a:solidFill>
                            <a:srgbClr val="7030A0"/>
                          </a:solidFill>
                          <a:effectLst/>
                          <a:latin typeface="Gill Sans Light (Body)"/>
                          <a:ea typeface="Times New Roman"/>
                          <a:cs typeface="Times New Roman"/>
                        </a:rPr>
                        <a:t>Odabrane</a:t>
                      </a:r>
                      <a:r>
                        <a:rPr lang="en-US" sz="1200" dirty="0">
                          <a:solidFill>
                            <a:srgbClr val="7030A0"/>
                          </a:solidFill>
                          <a:effectLst/>
                          <a:latin typeface="Gill Sans Light (Body)"/>
                          <a:ea typeface="Times New Roman"/>
                          <a:cs typeface="Times New Roman"/>
                        </a:rPr>
                        <a:t> </a:t>
                      </a:r>
                      <a:r>
                        <a:rPr lang="en-US" sz="1200" dirty="0" err="1">
                          <a:solidFill>
                            <a:srgbClr val="7030A0"/>
                          </a:solidFill>
                          <a:effectLst/>
                          <a:latin typeface="Gill Sans Light (Body)"/>
                          <a:ea typeface="Times New Roman"/>
                          <a:cs typeface="Times New Roman"/>
                        </a:rPr>
                        <a:t>publikacije</a:t>
                      </a:r>
                      <a:endParaRPr lang="en-US" sz="1200" dirty="0">
                        <a:solidFill>
                          <a:srgbClr val="7030A0"/>
                        </a:solidFill>
                        <a:effectLst/>
                        <a:latin typeface="Gill Sans Light (Body)"/>
                        <a:ea typeface="Times New Roman"/>
                        <a:cs typeface="Times New Roman"/>
                      </a:endParaRPr>
                    </a:p>
                    <a:p>
                      <a:pPr marL="177800" indent="-177800" algn="l">
                        <a:spcAft>
                          <a:spcPts val="600"/>
                        </a:spcAft>
                      </a:pPr>
                      <a:r>
                        <a:rPr lang="sr-Latn-RS" sz="1200" i="0" dirty="0" smtClean="0">
                          <a:solidFill>
                            <a:srgbClr val="003300"/>
                          </a:solidFill>
                          <a:latin typeface="Gill Sans Light (Body)"/>
                          <a:sym typeface="Gill Sans"/>
                        </a:rPr>
                        <a:t>Buha A, Baralić K, Djukic-Cosic D, Bulat Z, Tinkov A, Panieri E, Saso L. The role of toxic metals and metalloids in NrF2 signaling. Antioxidants. 2021,</a:t>
                      </a:r>
                      <a:r>
                        <a:rPr lang="sr-Latn-RS" sz="1200" i="0" baseline="0" dirty="0" smtClean="0">
                          <a:solidFill>
                            <a:srgbClr val="003300"/>
                          </a:solidFill>
                          <a:latin typeface="Gill Sans Light (Body)"/>
                          <a:sym typeface="Gill Sans"/>
                        </a:rPr>
                        <a:t> </a:t>
                      </a:r>
                      <a:r>
                        <a:rPr lang="sr-Latn-RS" sz="1200" i="0" dirty="0" smtClean="0">
                          <a:solidFill>
                            <a:srgbClr val="003300"/>
                          </a:solidFill>
                          <a:latin typeface="Gill Sans Light (Body)"/>
                          <a:sym typeface="Gill Sans"/>
                        </a:rPr>
                        <a:t>https://doi.org/10.3390/antiox10050630</a:t>
                      </a:r>
                    </a:p>
                    <a:p>
                      <a:pPr marL="177800" indent="-177800" algn="l">
                        <a:spcAft>
                          <a:spcPts val="600"/>
                        </a:spcAft>
                      </a:pPr>
                      <a:r>
                        <a:rPr lang="vi-VN" sz="1200" i="0" dirty="0" smtClean="0">
                          <a:solidFill>
                            <a:srgbClr val="7030A0"/>
                          </a:solidFill>
                          <a:latin typeface="Gill Sans Light (Body)"/>
                          <a:sym typeface="Gill Sans"/>
                        </a:rPr>
                        <a:t>Buha </a:t>
                      </a:r>
                      <a:r>
                        <a:rPr lang="vi-VN" sz="1200" i="0" dirty="0">
                          <a:solidFill>
                            <a:srgbClr val="7030A0"/>
                          </a:solidFill>
                          <a:latin typeface="Gill Sans Light (Body)"/>
                          <a:sym typeface="Gill Sans"/>
                        </a:rPr>
                        <a:t>A, Đukić-Ćosić D, Ćurčić M, Bulat Z, Antonijević B, Moulis JM, Goumenou M, Wallace D. Emerging Links between Cadmium Exposure and Insulin Resistance: Human, Animal, and Cell Study Data. Toxics 2020, 8, 63.</a:t>
                      </a:r>
                    </a:p>
                    <a:p>
                      <a:pPr marL="177800" indent="-177800" algn="l">
                        <a:spcAft>
                          <a:spcPts val="600"/>
                        </a:spcAft>
                      </a:pPr>
                      <a:r>
                        <a:rPr lang="vi-VN" sz="1200" i="0" dirty="0">
                          <a:solidFill>
                            <a:srgbClr val="003300"/>
                          </a:solidFill>
                          <a:latin typeface="Gill Sans Light (Body)"/>
                          <a:sym typeface="Gill Sans"/>
                        </a:rPr>
                        <a:t>Baralić K. Buha Djordjevic A, Živančević K, Antonijević E, Anđelković M, Javorac D, Ćurčić M, Bulat Z, Antonijević B, Đukić-Ćosić D. Toxic Effects of the Mixture of Phthalates and Bisphenol A—Subacute Oral Toxicity Study in Wistar Rats. Int. J. Environ. Res. Public Health 2020, 17(3), 746.</a:t>
                      </a:r>
                    </a:p>
                    <a:p>
                      <a:pPr marL="177800" indent="-177800" algn="l">
                        <a:spcAft>
                          <a:spcPts val="600"/>
                        </a:spcAft>
                      </a:pPr>
                      <a:r>
                        <a:rPr lang="vi-VN" sz="1200" i="0" dirty="0">
                          <a:solidFill>
                            <a:srgbClr val="7030A0"/>
                          </a:solidFill>
                          <a:latin typeface="Gill Sans Light (Body)"/>
                          <a:sym typeface="Gill Sans"/>
                        </a:rPr>
                        <a:t>Nurchi VM, Djordjevic Buha A, Crisponi G, Alexander J, Bjørklund G.,</a:t>
                      </a:r>
                      <a:r>
                        <a:rPr lang="sr-Latn-RS" sz="1200" i="0" dirty="0">
                          <a:solidFill>
                            <a:srgbClr val="7030A0"/>
                          </a:solidFill>
                          <a:latin typeface="Gill Sans Light (Body)"/>
                          <a:sym typeface="Gill Sans"/>
                        </a:rPr>
                        <a:t> </a:t>
                      </a:r>
                      <a:r>
                        <a:rPr lang="vi-VN" sz="1200" i="0" dirty="0">
                          <a:solidFill>
                            <a:srgbClr val="7030A0"/>
                          </a:solidFill>
                          <a:latin typeface="Gill Sans Light (Body)"/>
                          <a:sym typeface="Gill Sans"/>
                        </a:rPr>
                        <a:t>Aaseth J. Arsenic Toxicity: Molecular Targets and Therapeutic Agents. Biomolecules 2020, 10, 235.</a:t>
                      </a:r>
                      <a:endParaRPr lang="sr-Latn-RS" sz="1200" i="0" dirty="0">
                        <a:solidFill>
                          <a:srgbClr val="7030A0"/>
                        </a:solidFill>
                        <a:latin typeface="Gill Sans Light (Body)"/>
                        <a:sym typeface="Gill Sans"/>
                      </a:endParaRPr>
                    </a:p>
                    <a:p>
                      <a:pPr marL="177800" indent="-177800" algn="l">
                        <a:spcAft>
                          <a:spcPts val="600"/>
                        </a:spcAft>
                      </a:pPr>
                      <a:r>
                        <a:rPr lang="vi-VN" sz="1200" i="0" dirty="0">
                          <a:solidFill>
                            <a:srgbClr val="003300"/>
                          </a:solidFill>
                          <a:latin typeface="Gill Sans Light (Body)"/>
                          <a:sym typeface="Gill Sans"/>
                        </a:rPr>
                        <a:t>Wallace DR, Taalab YM, Heinze S, Tariba Lovaković B, Pizent A, Renieri E, Tsatsakis A, Farooqi AA, Javorac D, </a:t>
                      </a:r>
                      <a:r>
                        <a:rPr lang="sr-Latn-RS" sz="1200" i="0" dirty="0">
                          <a:solidFill>
                            <a:srgbClr val="003300"/>
                          </a:solidFill>
                          <a:latin typeface="Gill Sans Light (Body)"/>
                          <a:sym typeface="Gill Sans"/>
                        </a:rPr>
                        <a:t>A</a:t>
                      </a:r>
                      <a:r>
                        <a:rPr lang="vi-VN" sz="1200" i="0" dirty="0">
                          <a:solidFill>
                            <a:srgbClr val="003300"/>
                          </a:solidFill>
                          <a:latin typeface="Gill Sans Light (Body)"/>
                          <a:sym typeface="Gill Sans"/>
                        </a:rPr>
                        <a:t>ndjelkovic M, Bulat Z, Antonijević B, Buha Djordjevic A. Toxic-Metal-Induced Alteration in miRNA Expression Profile as a Proposed Mechanism for Disease Development. Cells 2020, 9, 901. </a:t>
                      </a:r>
                    </a:p>
                    <a:p>
                      <a:pPr marL="177800" indent="-177800" algn="l">
                        <a:spcAft>
                          <a:spcPts val="600"/>
                        </a:spcAft>
                      </a:pPr>
                      <a:r>
                        <a:rPr lang="vi-VN" sz="1200" i="0" dirty="0">
                          <a:solidFill>
                            <a:srgbClr val="7030A0"/>
                          </a:solidFill>
                          <a:latin typeface="Gill Sans Light (Body)"/>
                          <a:sym typeface="Gill Sans"/>
                        </a:rPr>
                        <a:t>Buha, A., Jugdaohsingh, R., Matovic, V., Bulat, Z., Antonijevic, B., Kerns, J.G., Goodship, A., Hart, A., Powell, JJ. Bone mineral health is sensitively related to environmental cadmium exposure-experimental and human data, Environ Res 2019, 176  108539</a:t>
                      </a:r>
                    </a:p>
                    <a:p>
                      <a:pPr marL="177800" indent="-177800" algn="l">
                        <a:spcAft>
                          <a:spcPts val="600"/>
                        </a:spcAft>
                      </a:pPr>
                      <a:r>
                        <a:rPr lang="vi-VN" sz="1200" i="0" dirty="0">
                          <a:solidFill>
                            <a:srgbClr val="003300"/>
                          </a:solidFill>
                          <a:latin typeface="Gill Sans Light (Body)"/>
                          <a:sym typeface="Gill Sans"/>
                        </a:rPr>
                        <a:t>Djordjevic V, Wallace DR,  Schweitzer A, Boricic N, Knezevic Dj, Matic S, Grubor N, Kerkez M, Radenkovic D, Bulat Z, Antonijevic B, Matovic V, Buha A. Environmental cadmium exposure and pancreatic cancer: Evidence from case control, animal and </a:t>
                      </a:r>
                      <a:r>
                        <a:rPr lang="vi-VN" sz="1200" i="1" dirty="0">
                          <a:solidFill>
                            <a:srgbClr val="003300"/>
                          </a:solidFill>
                          <a:latin typeface="Gill Sans Light (Body)"/>
                          <a:sym typeface="Gill Sans"/>
                        </a:rPr>
                        <a:t>in vitro </a:t>
                      </a:r>
                      <a:r>
                        <a:rPr lang="vi-VN" sz="1200" i="0" dirty="0">
                          <a:solidFill>
                            <a:srgbClr val="003300"/>
                          </a:solidFill>
                          <a:latin typeface="Gill Sans Light (Body)"/>
                          <a:sym typeface="Gill Sans"/>
                        </a:rPr>
                        <a:t>studies. Environ Int 2019, 128: 353-361.</a:t>
                      </a:r>
                    </a:p>
                    <a:p>
                      <a:pPr marL="177800" indent="-177800" algn="l">
                        <a:spcAft>
                          <a:spcPts val="600"/>
                        </a:spcAft>
                      </a:pPr>
                      <a:r>
                        <a:rPr lang="vi-VN" sz="1200" i="0" dirty="0">
                          <a:solidFill>
                            <a:srgbClr val="7030A0"/>
                          </a:solidFill>
                          <a:latin typeface="Gill Sans Light (Body)"/>
                          <a:sym typeface="Gill Sans"/>
                        </a:rPr>
                        <a:t>Karaulov AV, Renieri EA, Smolyagin HI, Mikhaylova IV, Stadnikov AA, Begun DN, Tsarouhas K, Buha Djordjevic A, Hartung T, Tsatsakis A. Long-term effects of chromium on morphological and immunological parameters of Wistar rats. Food and Chem Toxicol 2019, 133 110748</a:t>
                      </a:r>
                    </a:p>
                    <a:p>
                      <a:pPr marL="177800" indent="-177800" algn="l">
                        <a:spcAft>
                          <a:spcPts val="600"/>
                        </a:spcAft>
                      </a:pPr>
                      <a:r>
                        <a:rPr lang="vi-VN" sz="1200" i="0" dirty="0">
                          <a:solidFill>
                            <a:srgbClr val="003300"/>
                          </a:solidFill>
                          <a:latin typeface="Gill Sans Light (Body)"/>
                          <a:sym typeface="Gill Sans"/>
                        </a:rPr>
                        <a:t>Hernandez AF, Buha A, Constantin C, Wallace DR, Sarigiannis D, Neagu M, Antonijevic B, Hayes AW, Wilks, MF, Tsatsakis A. Critical assessment and integration of separate lines of evidence for risk assessment of chemical mixtures. Arch Toxicol. 2019, 93(10):2741-2757.</a:t>
                      </a:r>
                    </a:p>
                    <a:p>
                      <a:pPr marL="177800" indent="-177800" algn="l">
                        <a:spcAft>
                          <a:spcPts val="600"/>
                        </a:spcAft>
                      </a:pPr>
                      <a:r>
                        <a:rPr lang="vi-VN" sz="1200" i="0" dirty="0">
                          <a:solidFill>
                            <a:srgbClr val="7030A0"/>
                          </a:solidFill>
                          <a:latin typeface="Gill Sans Light (Body)"/>
                          <a:sym typeface="Gill Sans"/>
                        </a:rPr>
                        <a:t>Andjelkovic M, Buha Djordjevic A, Antonijevic E, Antonijevic B, Stanic M, Kotur-Stevuljevic J, Spasojevic-Kalimanovska V, Jovanovic M, Boricic N, Wallace DR, Bulat Z. Toxic Effect of Acute Cadmium and Lead Exposure in Rat Blood, Liver, and Kidney. International Journal of Environmental Research and Public Health 01/2019; 16(2):274. </a:t>
                      </a:r>
                    </a:p>
                    <a:p>
                      <a:pPr marL="177800" indent="-177800" algn="l">
                        <a:spcAft>
                          <a:spcPts val="600"/>
                        </a:spcAft>
                      </a:pPr>
                      <a:r>
                        <a:rPr lang="vi-VN" sz="1200" i="0" dirty="0" smtClean="0">
                          <a:solidFill>
                            <a:srgbClr val="003300"/>
                          </a:solidFill>
                          <a:latin typeface="Gill Sans Light (Body)"/>
                          <a:sym typeface="Gill Sans"/>
                        </a:rPr>
                        <a:t>Buha </a:t>
                      </a:r>
                      <a:r>
                        <a:rPr lang="vi-VN" sz="1200" i="0" dirty="0">
                          <a:solidFill>
                            <a:srgbClr val="003300"/>
                          </a:solidFill>
                          <a:latin typeface="Gill Sans Light (Body)"/>
                          <a:sym typeface="Gill Sans"/>
                        </a:rPr>
                        <a:t>A, Matovic V, Antonijevic B, Bulat Z, Curcic  M, Renieri EA, Tsatsakis AM, Schweitzer A, Wallace D. Overview of Cadmium Thyroid Disrupting Effects and Mechanisms. Int. J. Mol. Sci. 2018, 19(5), 1501.</a:t>
                      </a:r>
                    </a:p>
                    <a:p>
                      <a:pPr marL="0" marR="0" indent="0" algn="l" defTabSz="584200" eaLnBrk="1" fontAlgn="auto" latinLnBrk="0" hangingPunct="1">
                        <a:lnSpc>
                          <a:spcPct val="115000"/>
                        </a:lnSpc>
                        <a:spcBef>
                          <a:spcPts val="0"/>
                        </a:spcBef>
                        <a:spcAft>
                          <a:spcPts val="60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5" name="Text Placeholder 2">
            <a:extLst>
              <a:ext uri="{FF2B5EF4-FFF2-40B4-BE49-F238E27FC236}">
                <a16:creationId xmlns:a16="http://schemas.microsoft.com/office/drawing/2014/main" xmlns="" id="{1C00905B-24FA-7D42-A40D-DF874B9A17BB}"/>
              </a:ext>
            </a:extLst>
          </p:cNvPr>
          <p:cNvSpPr>
            <a:spLocks noGrp="1"/>
          </p:cNvSpPr>
          <p:nvPr>
            <p:ph type="body" sz="quarter" idx="26"/>
          </p:nvPr>
        </p:nvSpPr>
        <p:spPr>
          <a:xfrm>
            <a:off x="675615" y="857972"/>
            <a:ext cx="6210033" cy="841256"/>
          </a:xfrm>
        </p:spPr>
        <p:txBody>
          <a:bodyPr/>
          <a:lstStyle/>
          <a:p>
            <a:pPr algn="ctr"/>
            <a:r>
              <a:rPr lang="sr-Latn-RS" sz="2400" dirty="0">
                <a:solidFill>
                  <a:srgbClr val="7030A0"/>
                </a:solidFill>
              </a:rPr>
              <a:t>Istraživačka </a:t>
            </a:r>
            <a:r>
              <a:rPr lang="sr-Latn-RS" sz="2400" dirty="0" smtClean="0">
                <a:solidFill>
                  <a:srgbClr val="7030A0"/>
                </a:solidFill>
              </a:rPr>
              <a:t>grupa</a:t>
            </a:r>
          </a:p>
          <a:p>
            <a:pPr algn="ctr"/>
            <a:r>
              <a:rPr lang="vi-VN" sz="2400" dirty="0" smtClean="0">
                <a:solidFill>
                  <a:srgbClr val="7030A0"/>
                </a:solidFill>
              </a:rPr>
              <a:t>doc</a:t>
            </a:r>
            <a:r>
              <a:rPr lang="vi-VN" sz="2400" dirty="0">
                <a:solidFill>
                  <a:srgbClr val="7030A0"/>
                </a:solidFill>
              </a:rPr>
              <a:t>. dr Aleksandra Buha Đorđević</a:t>
            </a:r>
            <a:endParaRPr lang="en-US" sz="2400" dirty="0">
              <a:solidFill>
                <a:srgbClr val="7030A0"/>
              </a:solidFill>
            </a:endParaRPr>
          </a:p>
        </p:txBody>
      </p:sp>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200" b="0" i="1" u="none" strike="noStrike" cap="none" spc="0" normalizeH="0" baseline="0" dirty="0">
                <a:ln>
                  <a:noFill/>
                </a:ln>
                <a:solidFill>
                  <a:schemeClr val="accent1">
                    <a:lumMod val="75000"/>
                  </a:schemeClr>
                </a:solidFill>
                <a:effectLst/>
                <a:uFillTx/>
                <a:latin typeface="+mn-lt"/>
                <a:ea typeface="+mn-ea"/>
                <a:cs typeface="+mn-cs"/>
                <a:sym typeface="Gill Sans Light"/>
              </a:rPr>
              <a:t>Ostali</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radovi: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Repozitorijum Farmaceutskog fakulteta - 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7987315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8556" y="876681"/>
            <a:ext cx="5264150" cy="566822"/>
          </a:xfrm>
          <a:prstGeom prst="rect">
            <a:avLst/>
          </a:prstGeom>
        </p:spPr>
        <p:txBody>
          <a:bodyPr vert="horz" wrap="square" lIns="0" tIns="12700" rIns="0" bIns="0" rtlCol="0">
            <a:spAutoFit/>
          </a:bodyPr>
          <a:lstStyle/>
          <a:p>
            <a:pPr marL="12700" marR="0" lvl="0" indent="0" algn="ctr" defTabSz="584200" rtl="0" eaLnBrk="1" fontAlgn="auto" latinLnBrk="0" hangingPunct="0">
              <a:lnSpc>
                <a:spcPct val="100000"/>
              </a:lnSpc>
              <a:spcBef>
                <a:spcPts val="100"/>
              </a:spcBef>
              <a:spcAft>
                <a:spcPts val="0"/>
              </a:spcAft>
              <a:buClrTx/>
              <a:buSzTx/>
              <a:buFontTx/>
              <a:buNone/>
              <a:tabLst/>
              <a:defRPr/>
            </a:pPr>
            <a:r>
              <a:rPr kumimoji="0" lang="sr-Latn-RS" sz="1800" b="1" i="1" u="none" strike="noStrike" kern="0" cap="none" spc="-5" normalizeH="0" baseline="0" noProof="0" dirty="0">
                <a:ln>
                  <a:noFill/>
                </a:ln>
                <a:solidFill>
                  <a:srgbClr val="6F2F9F"/>
                </a:solidFill>
                <a:effectLst/>
                <a:uLnTx/>
                <a:uFillTx/>
                <a:latin typeface="Carlito"/>
                <a:cs typeface="Carlito"/>
                <a:sym typeface="Gill Sans Light"/>
              </a:rPr>
              <a:t>Centar za istraživanje matičnih ćelija i </a:t>
            </a:r>
            <a:br>
              <a:rPr kumimoji="0" lang="sr-Latn-RS" sz="1800" b="1" i="1" u="none" strike="noStrike" kern="0" cap="none" spc="-5" normalizeH="0" baseline="0" noProof="0" dirty="0">
                <a:ln>
                  <a:noFill/>
                </a:ln>
                <a:solidFill>
                  <a:srgbClr val="6F2F9F"/>
                </a:solidFill>
                <a:effectLst/>
                <a:uLnTx/>
                <a:uFillTx/>
                <a:latin typeface="Carlito"/>
                <a:cs typeface="Carlito"/>
                <a:sym typeface="Gill Sans Light"/>
              </a:rPr>
            </a:br>
            <a:r>
              <a:rPr kumimoji="0" lang="sr-Latn-RS" sz="1800" b="1" i="1" u="none" strike="noStrike" kern="0" cap="none" spc="-5" normalizeH="0" baseline="0" noProof="0" dirty="0">
                <a:ln>
                  <a:noFill/>
                </a:ln>
                <a:solidFill>
                  <a:srgbClr val="6F2F9F"/>
                </a:solidFill>
                <a:effectLst/>
                <a:uLnTx/>
                <a:uFillTx/>
                <a:latin typeface="Carlito"/>
                <a:cs typeface="Carlito"/>
                <a:sym typeface="Gill Sans Light"/>
              </a:rPr>
              <a:t>razvoj lekova</a:t>
            </a:r>
            <a:r>
              <a:rPr kumimoji="0" sz="1800" b="1" i="1" u="none" strike="noStrike" kern="0" cap="none" spc="0" normalizeH="0" baseline="0" noProof="0" dirty="0">
                <a:ln>
                  <a:noFill/>
                </a:ln>
                <a:solidFill>
                  <a:srgbClr val="6F2F9F"/>
                </a:solidFill>
                <a:effectLst/>
                <a:uLnTx/>
                <a:uFillTx/>
                <a:latin typeface="Carlito"/>
                <a:cs typeface="Carlito"/>
                <a:sym typeface="Gill Sans Light"/>
              </a:rPr>
              <a:t>…</a:t>
            </a:r>
            <a:endParaRPr kumimoji="0" sz="1800" b="0" i="1" u="none" strike="noStrike" kern="0" cap="none" spc="0" normalizeH="0" baseline="0" noProof="0" dirty="0">
              <a:ln>
                <a:noFill/>
              </a:ln>
              <a:solidFill>
                <a:srgbClr val="7E8DA3"/>
              </a:solidFill>
              <a:effectLst/>
              <a:uLnTx/>
              <a:uFillTx/>
              <a:latin typeface="Carlito"/>
              <a:cs typeface="Carlito"/>
              <a:sym typeface="Gill Sans Light"/>
            </a:endParaRPr>
          </a:p>
        </p:txBody>
      </p:sp>
      <p:grpSp>
        <p:nvGrpSpPr>
          <p:cNvPr id="3" name="object 3"/>
          <p:cNvGrpSpPr/>
          <p:nvPr/>
        </p:nvGrpSpPr>
        <p:grpSpPr>
          <a:xfrm>
            <a:off x="453866" y="1663701"/>
            <a:ext cx="6653530" cy="8231505"/>
            <a:chOff x="476250" y="1663700"/>
            <a:chExt cx="6653530" cy="8231505"/>
          </a:xfrm>
        </p:grpSpPr>
        <p:sp>
          <p:nvSpPr>
            <p:cNvPr id="4" name="object 4"/>
            <p:cNvSpPr/>
            <p:nvPr/>
          </p:nvSpPr>
          <p:spPr>
            <a:xfrm>
              <a:off x="1197600" y="5396717"/>
              <a:ext cx="5931933" cy="449825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5" name="object 5"/>
            <p:cNvSpPr/>
            <p:nvPr/>
          </p:nvSpPr>
          <p:spPr>
            <a:xfrm>
              <a:off x="476250" y="3251200"/>
              <a:ext cx="3080639" cy="403631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6" name="object 6"/>
            <p:cNvSpPr/>
            <p:nvPr/>
          </p:nvSpPr>
          <p:spPr>
            <a:xfrm>
              <a:off x="2787650" y="1663700"/>
              <a:ext cx="4226813" cy="322351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pic>
        <p:nvPicPr>
          <p:cNvPr id="7" name="Picture 6">
            <a:extLst>
              <a:ext uri="{FF2B5EF4-FFF2-40B4-BE49-F238E27FC236}">
                <a16:creationId xmlns:a16="http://schemas.microsoft.com/office/drawing/2014/main" xmlns="" id="{5CEBFA4A-52BE-F847-892D-EE50429DEC3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xmlns="" id="{BC777561-BAC0-7247-B887-06FA06A5E3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268144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ying Shapes"/>
          <p:cNvSpPr txBox="1">
            <a:spLocks/>
          </p:cNvSpPr>
          <p:nvPr/>
        </p:nvSpPr>
        <p:spPr>
          <a:xfrm>
            <a:off x="644386" y="878332"/>
            <a:ext cx="6272491" cy="1029263"/>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r>
              <a:rPr lang="sr-Latn-RS" sz="4400" b="1" dirty="0">
                <a:solidFill>
                  <a:srgbClr val="7030A0"/>
                </a:solidFill>
              </a:rPr>
              <a:t>Istraživačke </a:t>
            </a:r>
            <a:br>
              <a:rPr lang="sr-Latn-RS" sz="4400" b="1" dirty="0">
                <a:solidFill>
                  <a:srgbClr val="7030A0"/>
                </a:solidFill>
              </a:rPr>
            </a:br>
            <a:r>
              <a:rPr lang="sr-Latn-RS" sz="4400" b="1" dirty="0" smtClean="0">
                <a:solidFill>
                  <a:srgbClr val="7030A0"/>
                </a:solidFill>
              </a:rPr>
              <a:t>oblasti</a:t>
            </a:r>
            <a:endParaRPr lang="sr-Latn-RS" sz="4400" b="1" dirty="0">
              <a:solidFill>
                <a:srgbClr val="7030A0"/>
              </a:solidFill>
            </a:endParaRPr>
          </a:p>
        </p:txBody>
      </p:sp>
      <p:sp>
        <p:nvSpPr>
          <p:cNvPr id="3" name="AutoShape 2" descr="https://northeurope1-mediap.svc.ms/transform/thumbnail?provider=spo&amp;inputFormat=jpg&amp;cs=fFNQTw&amp;docid=https%3A%2F%2Ffarmacija-my.sharepoint.com%3A443%2F_api%2Fv2.0%2Fdrives%2Fb!LOAfIFczPEKtC7tD4A2vwOU8wVjpqQdKpBD8kDsRL2ijMwMQnLJ0QZbls7BegVyJ%2Fitems%2F015XCDX4NGQQFFWJSHAZD3U5AKQJJE7DOD%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438&amp;height=656&amp;srcWidth=4016&amp;srcHeight=60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s://northeurope1-mediap.svc.ms/transform/thumbnail?provider=spo&amp;inputFormat=jpg&amp;cs=fFNQTw&amp;docid=https%3A%2F%2Ffarmacija-my.sharepoint.com%3A443%2F_api%2Fv2.0%2Fdrives%2Fb!LOAfIFczPEKtC7tD4A2vwOU8wVjpqQdKpBD8kDsRL2ijMwMQnLJ0QZbls7BegVyJ%2Fitems%2F015XCDX4MTKATA2S6SCVELYTHTUZCDVEQX%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983&amp;height=656&amp;srcWidth=6016&amp;srcHeight=40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bject 2"/>
          <p:cNvSpPr/>
          <p:nvPr/>
        </p:nvSpPr>
        <p:spPr>
          <a:xfrm>
            <a:off x="2175655" y="3132160"/>
            <a:ext cx="4920869" cy="54030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srgbClr val="000000"/>
              </a:solidFill>
            </a:endParaRPr>
          </a:p>
        </p:txBody>
      </p:sp>
      <p:sp>
        <p:nvSpPr>
          <p:cNvPr id="13" name="object 3"/>
          <p:cNvSpPr txBox="1"/>
          <p:nvPr/>
        </p:nvSpPr>
        <p:spPr>
          <a:xfrm>
            <a:off x="3502043" y="5558727"/>
            <a:ext cx="2120900" cy="558800"/>
          </a:xfrm>
          <a:prstGeom prst="rect">
            <a:avLst/>
          </a:prstGeom>
        </p:spPr>
        <p:txBody>
          <a:bodyPr vert="horz" wrap="square" lIns="0" tIns="12700" rIns="0" bIns="0" rtlCol="0">
            <a:spAutoFit/>
          </a:bodyPr>
          <a:lstStyle/>
          <a:p>
            <a:pPr marL="12700">
              <a:lnSpc>
                <a:spcPct val="100000"/>
              </a:lnSpc>
              <a:spcBef>
                <a:spcPts val="100"/>
              </a:spcBef>
            </a:pPr>
            <a:r>
              <a:rPr sz="3500" spc="-345" dirty="0">
                <a:solidFill>
                  <a:srgbClr val="000000"/>
                </a:solidFill>
                <a:latin typeface="Arial"/>
                <a:cs typeface="Arial"/>
              </a:rPr>
              <a:t>PHARM</a:t>
            </a:r>
            <a:r>
              <a:rPr sz="3500" spc="-340" dirty="0">
                <a:solidFill>
                  <a:srgbClr val="000000"/>
                </a:solidFill>
                <a:latin typeface="Arial"/>
                <a:cs typeface="Arial"/>
              </a:rPr>
              <a:t>A</a:t>
            </a:r>
            <a:r>
              <a:rPr sz="3500" spc="-660" dirty="0">
                <a:solidFill>
                  <a:srgbClr val="000000"/>
                </a:solidFill>
                <a:latin typeface="Arial"/>
                <a:cs typeface="Arial"/>
              </a:rPr>
              <a:t>C</a:t>
            </a:r>
            <a:r>
              <a:rPr sz="3500" spc="-630" dirty="0">
                <a:solidFill>
                  <a:srgbClr val="000000"/>
                </a:solidFill>
                <a:latin typeface="Arial"/>
                <a:cs typeface="Arial"/>
              </a:rPr>
              <a:t>Y</a:t>
            </a:r>
            <a:endParaRPr sz="3500">
              <a:solidFill>
                <a:srgbClr val="000000"/>
              </a:solidFill>
              <a:latin typeface="Arial"/>
              <a:cs typeface="Arial"/>
            </a:endParaRPr>
          </a:p>
        </p:txBody>
      </p:sp>
      <p:sp>
        <p:nvSpPr>
          <p:cNvPr id="14" name="object 4"/>
          <p:cNvSpPr txBox="1"/>
          <p:nvPr/>
        </p:nvSpPr>
        <p:spPr>
          <a:xfrm>
            <a:off x="4800942" y="3722780"/>
            <a:ext cx="969644" cy="705485"/>
          </a:xfrm>
          <a:prstGeom prst="rect">
            <a:avLst/>
          </a:prstGeom>
        </p:spPr>
        <p:txBody>
          <a:bodyPr vert="horz" wrap="square" lIns="0" tIns="12700" rIns="0" bIns="0" rtlCol="0">
            <a:spAutoFit/>
          </a:bodyPr>
          <a:lstStyle/>
          <a:p>
            <a:pPr algn="ctr">
              <a:lnSpc>
                <a:spcPts val="1614"/>
              </a:lnSpc>
              <a:spcBef>
                <a:spcPts val="100"/>
              </a:spcBef>
            </a:pPr>
            <a:r>
              <a:rPr sz="1400" spc="-70" dirty="0">
                <a:solidFill>
                  <a:srgbClr val="000000"/>
                </a:solidFill>
                <a:latin typeface="Arial"/>
                <a:cs typeface="Arial"/>
              </a:rPr>
              <a:t>Pharm.</a:t>
            </a:r>
            <a:endParaRPr sz="1400" dirty="0">
              <a:solidFill>
                <a:srgbClr val="000000"/>
              </a:solidFill>
              <a:latin typeface="Arial"/>
              <a:cs typeface="Arial"/>
            </a:endParaRPr>
          </a:p>
          <a:p>
            <a:pPr algn="ctr">
              <a:lnSpc>
                <a:spcPts val="1614"/>
              </a:lnSpc>
            </a:pPr>
            <a:r>
              <a:rPr sz="1400" spc="-65" dirty="0">
                <a:solidFill>
                  <a:srgbClr val="000000"/>
                </a:solidFill>
                <a:latin typeface="Arial"/>
                <a:cs typeface="Arial"/>
              </a:rPr>
              <a:t>Technology/</a:t>
            </a:r>
            <a:endParaRPr sz="1400" dirty="0">
              <a:solidFill>
                <a:srgbClr val="000000"/>
              </a:solidFill>
              <a:latin typeface="Arial"/>
              <a:cs typeface="Arial"/>
            </a:endParaRPr>
          </a:p>
          <a:p>
            <a:pPr algn="ctr">
              <a:lnSpc>
                <a:spcPct val="100000"/>
              </a:lnSpc>
              <a:spcBef>
                <a:spcPts val="445"/>
              </a:spcBef>
            </a:pPr>
            <a:r>
              <a:rPr sz="1400" spc="-180" dirty="0">
                <a:solidFill>
                  <a:srgbClr val="000000"/>
                </a:solidFill>
                <a:latin typeface="Arial"/>
                <a:cs typeface="Arial"/>
              </a:rPr>
              <a:t>C</a:t>
            </a:r>
            <a:r>
              <a:rPr sz="1400" spc="-125" dirty="0">
                <a:solidFill>
                  <a:srgbClr val="000000"/>
                </a:solidFill>
                <a:latin typeface="Arial"/>
                <a:cs typeface="Arial"/>
              </a:rPr>
              <a:t>o</a:t>
            </a:r>
            <a:r>
              <a:rPr sz="1400" spc="-85" dirty="0">
                <a:solidFill>
                  <a:srgbClr val="000000"/>
                </a:solidFill>
                <a:latin typeface="Arial"/>
                <a:cs typeface="Arial"/>
              </a:rPr>
              <a:t>s</a:t>
            </a:r>
            <a:r>
              <a:rPr sz="1400" spc="-125" dirty="0">
                <a:solidFill>
                  <a:srgbClr val="000000"/>
                </a:solidFill>
                <a:latin typeface="Arial"/>
                <a:cs typeface="Arial"/>
              </a:rPr>
              <a:t>m</a:t>
            </a:r>
            <a:r>
              <a:rPr sz="1400" spc="-5" dirty="0">
                <a:solidFill>
                  <a:srgbClr val="000000"/>
                </a:solidFill>
                <a:latin typeface="Arial"/>
                <a:cs typeface="Arial"/>
              </a:rPr>
              <a:t>e</a:t>
            </a:r>
            <a:r>
              <a:rPr sz="1400" spc="-25" dirty="0">
                <a:solidFill>
                  <a:srgbClr val="000000"/>
                </a:solidFill>
                <a:latin typeface="Arial"/>
                <a:cs typeface="Arial"/>
              </a:rPr>
              <a:t>t</a:t>
            </a:r>
            <a:r>
              <a:rPr sz="1400" spc="-35" dirty="0">
                <a:solidFill>
                  <a:srgbClr val="000000"/>
                </a:solidFill>
                <a:latin typeface="Arial"/>
                <a:cs typeface="Arial"/>
              </a:rPr>
              <a:t>o</a:t>
            </a:r>
            <a:r>
              <a:rPr sz="1400" spc="-10" dirty="0">
                <a:solidFill>
                  <a:srgbClr val="000000"/>
                </a:solidFill>
                <a:latin typeface="Arial"/>
                <a:cs typeface="Arial"/>
              </a:rPr>
              <a:t>l</a:t>
            </a:r>
            <a:r>
              <a:rPr sz="1400" spc="-15" dirty="0">
                <a:solidFill>
                  <a:srgbClr val="000000"/>
                </a:solidFill>
                <a:latin typeface="Arial"/>
                <a:cs typeface="Arial"/>
              </a:rPr>
              <a:t>o</a:t>
            </a:r>
            <a:r>
              <a:rPr sz="1400" spc="-130" dirty="0">
                <a:solidFill>
                  <a:srgbClr val="000000"/>
                </a:solidFill>
                <a:latin typeface="Arial"/>
                <a:cs typeface="Arial"/>
              </a:rPr>
              <a:t>g</a:t>
            </a:r>
            <a:r>
              <a:rPr sz="1400" spc="-70" dirty="0">
                <a:solidFill>
                  <a:srgbClr val="000000"/>
                </a:solidFill>
                <a:latin typeface="Arial"/>
                <a:cs typeface="Arial"/>
              </a:rPr>
              <a:t>y</a:t>
            </a:r>
            <a:endParaRPr sz="1400" dirty="0">
              <a:solidFill>
                <a:srgbClr val="000000"/>
              </a:solidFill>
              <a:latin typeface="Arial"/>
              <a:cs typeface="Arial"/>
            </a:endParaRPr>
          </a:p>
        </p:txBody>
      </p:sp>
      <p:sp>
        <p:nvSpPr>
          <p:cNvPr id="15" name="object 5"/>
          <p:cNvSpPr txBox="1"/>
          <p:nvPr/>
        </p:nvSpPr>
        <p:spPr>
          <a:xfrm>
            <a:off x="5703334" y="4561235"/>
            <a:ext cx="1051560" cy="826135"/>
          </a:xfrm>
          <a:prstGeom prst="rect">
            <a:avLst/>
          </a:prstGeom>
        </p:spPr>
        <p:txBody>
          <a:bodyPr vert="horz" wrap="square" lIns="0" tIns="29845" rIns="0" bIns="0" rtlCol="0">
            <a:spAutoFit/>
          </a:bodyPr>
          <a:lstStyle/>
          <a:p>
            <a:pPr marL="12700" marR="5080" indent="-1270" algn="ctr">
              <a:lnSpc>
                <a:spcPct val="91800"/>
              </a:lnSpc>
              <a:spcBef>
                <a:spcPts val="235"/>
              </a:spcBef>
            </a:pPr>
            <a:r>
              <a:rPr sz="1400" spc="-85" dirty="0">
                <a:solidFill>
                  <a:srgbClr val="000000"/>
                </a:solidFill>
                <a:latin typeface="Arial"/>
                <a:cs typeface="Arial"/>
              </a:rPr>
              <a:t>Social  Pharmacy</a:t>
            </a:r>
            <a:r>
              <a:rPr sz="1400" spc="-175" dirty="0">
                <a:solidFill>
                  <a:srgbClr val="000000"/>
                </a:solidFill>
                <a:latin typeface="Arial"/>
                <a:cs typeface="Arial"/>
              </a:rPr>
              <a:t> </a:t>
            </a:r>
            <a:r>
              <a:rPr sz="1400" spc="-70" dirty="0">
                <a:solidFill>
                  <a:srgbClr val="000000"/>
                </a:solidFill>
                <a:latin typeface="Arial"/>
                <a:cs typeface="Arial"/>
              </a:rPr>
              <a:t>and  </a:t>
            </a:r>
            <a:r>
              <a:rPr sz="1400" spc="-85" dirty="0">
                <a:solidFill>
                  <a:srgbClr val="000000"/>
                </a:solidFill>
                <a:latin typeface="Arial"/>
                <a:cs typeface="Arial"/>
              </a:rPr>
              <a:t>Pharmacy  </a:t>
            </a:r>
            <a:r>
              <a:rPr sz="1400" spc="-65" dirty="0">
                <a:solidFill>
                  <a:srgbClr val="000000"/>
                </a:solidFill>
                <a:latin typeface="Arial"/>
                <a:cs typeface="Arial"/>
              </a:rPr>
              <a:t>Practice</a:t>
            </a:r>
            <a:endParaRPr sz="1400" dirty="0">
              <a:solidFill>
                <a:srgbClr val="000000"/>
              </a:solidFill>
              <a:latin typeface="Arial"/>
              <a:cs typeface="Arial"/>
            </a:endParaRPr>
          </a:p>
        </p:txBody>
      </p:sp>
      <p:sp>
        <p:nvSpPr>
          <p:cNvPr id="16" name="object 6"/>
          <p:cNvSpPr txBox="1"/>
          <p:nvPr/>
        </p:nvSpPr>
        <p:spPr>
          <a:xfrm>
            <a:off x="5729212" y="5715223"/>
            <a:ext cx="1222701" cy="822918"/>
          </a:xfrm>
          <a:prstGeom prst="rect">
            <a:avLst/>
          </a:prstGeom>
        </p:spPr>
        <p:txBody>
          <a:bodyPr vert="horz" wrap="square" lIns="0" tIns="29845" rIns="0" bIns="0" rtlCol="0">
            <a:spAutoFit/>
          </a:bodyPr>
          <a:lstStyle/>
          <a:p>
            <a:pPr marL="12700" marR="5080" indent="-1270" algn="ctr">
              <a:lnSpc>
                <a:spcPct val="91900"/>
              </a:lnSpc>
              <a:spcBef>
                <a:spcPts val="235"/>
              </a:spcBef>
            </a:pPr>
            <a:r>
              <a:rPr sz="1400" spc="-55" dirty="0">
                <a:solidFill>
                  <a:srgbClr val="000000"/>
                </a:solidFill>
                <a:latin typeface="Arial"/>
                <a:cs typeface="Arial"/>
              </a:rPr>
              <a:t>Biomedicine  </a:t>
            </a:r>
            <a:r>
              <a:rPr sz="1400" spc="-100" dirty="0">
                <a:solidFill>
                  <a:srgbClr val="000000"/>
                </a:solidFill>
                <a:latin typeface="Arial"/>
                <a:cs typeface="Arial"/>
              </a:rPr>
              <a:t>(P</a:t>
            </a:r>
            <a:r>
              <a:rPr sz="1400" spc="-120" dirty="0">
                <a:solidFill>
                  <a:srgbClr val="000000"/>
                </a:solidFill>
                <a:latin typeface="Arial"/>
                <a:cs typeface="Arial"/>
              </a:rPr>
              <a:t>h</a:t>
            </a:r>
            <a:r>
              <a:rPr sz="1400" spc="-110" dirty="0">
                <a:solidFill>
                  <a:srgbClr val="000000"/>
                </a:solidFill>
                <a:latin typeface="Arial"/>
                <a:cs typeface="Arial"/>
              </a:rPr>
              <a:t>a</a:t>
            </a:r>
            <a:r>
              <a:rPr sz="1400" spc="30" dirty="0">
                <a:solidFill>
                  <a:srgbClr val="000000"/>
                </a:solidFill>
                <a:latin typeface="Arial"/>
                <a:cs typeface="Arial"/>
              </a:rPr>
              <a:t>r</a:t>
            </a:r>
            <a:r>
              <a:rPr sz="1400" spc="-45" dirty="0">
                <a:solidFill>
                  <a:srgbClr val="000000"/>
                </a:solidFill>
                <a:latin typeface="Arial"/>
                <a:cs typeface="Arial"/>
              </a:rPr>
              <a:t>m</a:t>
            </a:r>
            <a:r>
              <a:rPr sz="1400" spc="-110" dirty="0">
                <a:solidFill>
                  <a:srgbClr val="000000"/>
                </a:solidFill>
                <a:latin typeface="Arial"/>
                <a:cs typeface="Arial"/>
              </a:rPr>
              <a:t>a</a:t>
            </a:r>
            <a:r>
              <a:rPr sz="1400" spc="-105" dirty="0">
                <a:solidFill>
                  <a:srgbClr val="000000"/>
                </a:solidFill>
                <a:latin typeface="Arial"/>
                <a:cs typeface="Arial"/>
              </a:rPr>
              <a:t>c</a:t>
            </a:r>
            <a:r>
              <a:rPr sz="1400" spc="-35" dirty="0">
                <a:solidFill>
                  <a:srgbClr val="000000"/>
                </a:solidFill>
                <a:latin typeface="Arial"/>
                <a:cs typeface="Arial"/>
              </a:rPr>
              <a:t>o</a:t>
            </a:r>
            <a:r>
              <a:rPr sz="1400" spc="-15" dirty="0">
                <a:solidFill>
                  <a:srgbClr val="000000"/>
                </a:solidFill>
                <a:latin typeface="Arial"/>
                <a:cs typeface="Arial"/>
              </a:rPr>
              <a:t>lo</a:t>
            </a:r>
            <a:r>
              <a:rPr sz="1400" spc="-120" dirty="0">
                <a:solidFill>
                  <a:srgbClr val="000000"/>
                </a:solidFill>
                <a:latin typeface="Arial"/>
                <a:cs typeface="Arial"/>
              </a:rPr>
              <a:t>gy,     </a:t>
            </a:r>
            <a:r>
              <a:rPr sz="1400" spc="145" dirty="0">
                <a:solidFill>
                  <a:srgbClr val="000000"/>
                </a:solidFill>
                <a:latin typeface="Arial"/>
                <a:cs typeface="Arial"/>
              </a:rPr>
              <a:t> </a:t>
            </a:r>
            <a:r>
              <a:rPr sz="1400" spc="-140" dirty="0" err="1">
                <a:solidFill>
                  <a:srgbClr val="000000"/>
                </a:solidFill>
                <a:latin typeface="Arial"/>
                <a:cs typeface="Arial"/>
              </a:rPr>
              <a:t>P</a:t>
            </a:r>
            <a:r>
              <a:rPr sz="1400" spc="-130" dirty="0" err="1">
                <a:solidFill>
                  <a:srgbClr val="000000"/>
                </a:solidFill>
                <a:latin typeface="Arial"/>
                <a:cs typeface="Arial"/>
              </a:rPr>
              <a:t>h</a:t>
            </a:r>
            <a:r>
              <a:rPr sz="1400" spc="-55" dirty="0" err="1">
                <a:solidFill>
                  <a:srgbClr val="000000"/>
                </a:solidFill>
                <a:latin typeface="Arial"/>
                <a:cs typeface="Arial"/>
              </a:rPr>
              <a:t>a</a:t>
            </a:r>
            <a:r>
              <a:rPr sz="1400" spc="-25" dirty="0" err="1">
                <a:solidFill>
                  <a:srgbClr val="000000"/>
                </a:solidFill>
                <a:latin typeface="Arial"/>
                <a:cs typeface="Arial"/>
              </a:rPr>
              <a:t>r</a:t>
            </a:r>
            <a:r>
              <a:rPr sz="1400" spc="-50" dirty="0" err="1">
                <a:solidFill>
                  <a:srgbClr val="000000"/>
                </a:solidFill>
                <a:latin typeface="Arial"/>
                <a:cs typeface="Arial"/>
              </a:rPr>
              <a:t>m</a:t>
            </a:r>
            <a:r>
              <a:rPr sz="1400" spc="-114" dirty="0" err="1">
                <a:solidFill>
                  <a:srgbClr val="000000"/>
                </a:solidFill>
                <a:latin typeface="Arial"/>
                <a:cs typeface="Arial"/>
              </a:rPr>
              <a:t>a</a:t>
            </a:r>
            <a:r>
              <a:rPr sz="1400" spc="-100" dirty="0" err="1">
                <a:solidFill>
                  <a:srgbClr val="000000"/>
                </a:solidFill>
                <a:latin typeface="Arial"/>
                <a:cs typeface="Arial"/>
              </a:rPr>
              <a:t>c</a:t>
            </a:r>
            <a:r>
              <a:rPr sz="1400" spc="-35" dirty="0" err="1">
                <a:solidFill>
                  <a:srgbClr val="000000"/>
                </a:solidFill>
                <a:latin typeface="Arial"/>
                <a:cs typeface="Arial"/>
              </a:rPr>
              <a:t>o</a:t>
            </a:r>
            <a:r>
              <a:rPr lang="sr-Latn-RS" sz="1400" spc="-35" dirty="0">
                <a:solidFill>
                  <a:srgbClr val="000000"/>
                </a:solidFill>
                <a:latin typeface="Arial"/>
                <a:cs typeface="Arial"/>
              </a:rPr>
              <a:t>-</a:t>
            </a:r>
            <a:br>
              <a:rPr lang="sr-Latn-RS" sz="1400" spc="-35" dirty="0">
                <a:solidFill>
                  <a:srgbClr val="000000"/>
                </a:solidFill>
                <a:latin typeface="Arial"/>
                <a:cs typeface="Arial"/>
              </a:rPr>
            </a:br>
            <a:r>
              <a:rPr sz="1400" spc="-80" dirty="0">
                <a:solidFill>
                  <a:srgbClr val="000000"/>
                </a:solidFill>
                <a:latin typeface="Arial"/>
                <a:cs typeface="Arial"/>
              </a:rPr>
              <a:t>k</a:t>
            </a:r>
            <a:r>
              <a:rPr sz="1400" spc="-15" dirty="0">
                <a:solidFill>
                  <a:srgbClr val="000000"/>
                </a:solidFill>
                <a:latin typeface="Arial"/>
                <a:cs typeface="Arial"/>
              </a:rPr>
              <a:t>in</a:t>
            </a:r>
            <a:r>
              <a:rPr sz="1400" spc="-50" dirty="0">
                <a:solidFill>
                  <a:srgbClr val="000000"/>
                </a:solidFill>
                <a:latin typeface="Arial"/>
                <a:cs typeface="Arial"/>
              </a:rPr>
              <a:t>etics...)</a:t>
            </a:r>
            <a:endParaRPr sz="1400" dirty="0">
              <a:solidFill>
                <a:srgbClr val="000000"/>
              </a:solidFill>
              <a:latin typeface="Arial"/>
              <a:cs typeface="Arial"/>
            </a:endParaRPr>
          </a:p>
        </p:txBody>
      </p:sp>
      <p:sp>
        <p:nvSpPr>
          <p:cNvPr id="17" name="object 7"/>
          <p:cNvSpPr txBox="1"/>
          <p:nvPr/>
        </p:nvSpPr>
        <p:spPr>
          <a:xfrm>
            <a:off x="4386668" y="7433003"/>
            <a:ext cx="1089660" cy="807401"/>
          </a:xfrm>
          <a:prstGeom prst="rect">
            <a:avLst/>
          </a:prstGeom>
        </p:spPr>
        <p:txBody>
          <a:bodyPr vert="horz" wrap="square" lIns="0" tIns="13970" rIns="0" bIns="0" rtlCol="0">
            <a:spAutoFit/>
          </a:bodyPr>
          <a:lstStyle/>
          <a:p>
            <a:pPr marL="12065" marR="5080" algn="ctr">
              <a:lnSpc>
                <a:spcPct val="127200"/>
              </a:lnSpc>
              <a:spcBef>
                <a:spcPts val="110"/>
              </a:spcBef>
            </a:pPr>
            <a:r>
              <a:rPr sz="1400" spc="-10" dirty="0">
                <a:solidFill>
                  <a:srgbClr val="000000"/>
                </a:solidFill>
                <a:latin typeface="Arial"/>
                <a:cs typeface="Arial"/>
              </a:rPr>
              <a:t>(M</a:t>
            </a:r>
            <a:r>
              <a:rPr sz="1400" dirty="0">
                <a:solidFill>
                  <a:srgbClr val="000000"/>
                </a:solidFill>
                <a:latin typeface="Arial"/>
                <a:cs typeface="Arial"/>
              </a:rPr>
              <a:t>i</a:t>
            </a:r>
            <a:r>
              <a:rPr sz="1400" spc="-105" dirty="0">
                <a:solidFill>
                  <a:srgbClr val="000000"/>
                </a:solidFill>
                <a:latin typeface="Arial"/>
                <a:cs typeface="Arial"/>
              </a:rPr>
              <a:t>c</a:t>
            </a:r>
            <a:r>
              <a:rPr sz="1400" spc="5" dirty="0">
                <a:solidFill>
                  <a:srgbClr val="000000"/>
                </a:solidFill>
                <a:latin typeface="Arial"/>
                <a:cs typeface="Arial"/>
              </a:rPr>
              <a:t>r</a:t>
            </a:r>
            <a:r>
              <a:rPr sz="1400" spc="-35" dirty="0">
                <a:solidFill>
                  <a:srgbClr val="000000"/>
                </a:solidFill>
                <a:latin typeface="Arial"/>
                <a:cs typeface="Arial"/>
              </a:rPr>
              <a:t>o</a:t>
            </a:r>
            <a:r>
              <a:rPr sz="1400" spc="-80" dirty="0">
                <a:solidFill>
                  <a:srgbClr val="000000"/>
                </a:solidFill>
                <a:latin typeface="Arial"/>
                <a:cs typeface="Arial"/>
              </a:rPr>
              <a:t>)</a:t>
            </a:r>
            <a:r>
              <a:rPr sz="1400" spc="-160" dirty="0">
                <a:solidFill>
                  <a:srgbClr val="000000"/>
                </a:solidFill>
                <a:latin typeface="Arial"/>
                <a:cs typeface="Arial"/>
              </a:rPr>
              <a:t>B</a:t>
            </a:r>
            <a:r>
              <a:rPr sz="1400" spc="-10" dirty="0">
                <a:solidFill>
                  <a:srgbClr val="000000"/>
                </a:solidFill>
                <a:latin typeface="Arial"/>
                <a:cs typeface="Arial"/>
              </a:rPr>
              <a:t>i</a:t>
            </a:r>
            <a:r>
              <a:rPr sz="1400" spc="-15" dirty="0">
                <a:solidFill>
                  <a:srgbClr val="000000"/>
                </a:solidFill>
                <a:latin typeface="Arial"/>
                <a:cs typeface="Arial"/>
              </a:rPr>
              <a:t>o</a:t>
            </a:r>
            <a:r>
              <a:rPr sz="1400" spc="-10" dirty="0">
                <a:solidFill>
                  <a:srgbClr val="000000"/>
                </a:solidFill>
                <a:latin typeface="Arial"/>
                <a:cs typeface="Arial"/>
              </a:rPr>
              <a:t>l</a:t>
            </a:r>
            <a:r>
              <a:rPr sz="1400" spc="-15" dirty="0">
                <a:solidFill>
                  <a:srgbClr val="000000"/>
                </a:solidFill>
                <a:latin typeface="Arial"/>
                <a:cs typeface="Arial"/>
              </a:rPr>
              <a:t>o</a:t>
            </a:r>
            <a:r>
              <a:rPr sz="1400" spc="-130" dirty="0">
                <a:solidFill>
                  <a:srgbClr val="000000"/>
                </a:solidFill>
                <a:latin typeface="Arial"/>
                <a:cs typeface="Arial"/>
              </a:rPr>
              <a:t>g</a:t>
            </a:r>
            <a:r>
              <a:rPr sz="1400" spc="-50" dirty="0">
                <a:solidFill>
                  <a:srgbClr val="000000"/>
                </a:solidFill>
                <a:latin typeface="Arial"/>
                <a:cs typeface="Arial"/>
              </a:rPr>
              <a:t>y  </a:t>
            </a:r>
            <a:r>
              <a:rPr sz="1400" spc="-75" dirty="0">
                <a:solidFill>
                  <a:srgbClr val="000000"/>
                </a:solidFill>
                <a:latin typeface="Arial"/>
                <a:cs typeface="Arial"/>
              </a:rPr>
              <a:t>Genetics  </a:t>
            </a:r>
            <a:r>
              <a:rPr sz="1400" spc="-50" dirty="0">
                <a:solidFill>
                  <a:srgbClr val="000000"/>
                </a:solidFill>
                <a:latin typeface="Arial"/>
                <a:cs typeface="Arial"/>
              </a:rPr>
              <a:t>Immunology</a:t>
            </a:r>
            <a:endParaRPr sz="1400" dirty="0">
              <a:solidFill>
                <a:srgbClr val="000000"/>
              </a:solidFill>
              <a:latin typeface="Arial"/>
              <a:cs typeface="Arial"/>
            </a:endParaRPr>
          </a:p>
        </p:txBody>
      </p:sp>
      <p:sp>
        <p:nvSpPr>
          <p:cNvPr id="18" name="object 8"/>
          <p:cNvSpPr txBox="1"/>
          <p:nvPr/>
        </p:nvSpPr>
        <p:spPr>
          <a:xfrm>
            <a:off x="3333456" y="7327972"/>
            <a:ext cx="974090" cy="572770"/>
          </a:xfrm>
          <a:prstGeom prst="rect">
            <a:avLst/>
          </a:prstGeom>
        </p:spPr>
        <p:txBody>
          <a:bodyPr vert="horz" wrap="square" lIns="0" tIns="73025" rIns="0" bIns="0" rtlCol="0">
            <a:spAutoFit/>
          </a:bodyPr>
          <a:lstStyle/>
          <a:p>
            <a:pPr algn="ctr">
              <a:lnSpc>
                <a:spcPct val="100000"/>
              </a:lnSpc>
              <a:spcBef>
                <a:spcPts val="575"/>
              </a:spcBef>
            </a:pPr>
            <a:r>
              <a:rPr sz="1400" spc="-45" dirty="0">
                <a:solidFill>
                  <a:srgbClr val="000000"/>
                </a:solidFill>
                <a:latin typeface="Arial"/>
                <a:cs typeface="Arial"/>
              </a:rPr>
              <a:t>M</a:t>
            </a:r>
            <a:r>
              <a:rPr sz="1400" spc="-55" dirty="0">
                <a:solidFill>
                  <a:srgbClr val="000000"/>
                </a:solidFill>
                <a:latin typeface="Arial"/>
                <a:cs typeface="Arial"/>
              </a:rPr>
              <a:t>a</a:t>
            </a:r>
            <a:r>
              <a:rPr sz="1400" spc="80" dirty="0">
                <a:solidFill>
                  <a:srgbClr val="000000"/>
                </a:solidFill>
                <a:latin typeface="Arial"/>
                <a:cs typeface="Arial"/>
              </a:rPr>
              <a:t>t</a:t>
            </a:r>
            <a:r>
              <a:rPr sz="1400" spc="-60" dirty="0">
                <a:solidFill>
                  <a:srgbClr val="000000"/>
                </a:solidFill>
                <a:latin typeface="Arial"/>
                <a:cs typeface="Arial"/>
              </a:rPr>
              <a:t>h</a:t>
            </a:r>
            <a:r>
              <a:rPr sz="1400" spc="-65" dirty="0">
                <a:solidFill>
                  <a:srgbClr val="000000"/>
                </a:solidFill>
                <a:latin typeface="Arial"/>
                <a:cs typeface="Arial"/>
              </a:rPr>
              <a:t>em</a:t>
            </a:r>
            <a:r>
              <a:rPr sz="1400" spc="-135" dirty="0">
                <a:solidFill>
                  <a:srgbClr val="000000"/>
                </a:solidFill>
                <a:latin typeface="Arial"/>
                <a:cs typeface="Arial"/>
              </a:rPr>
              <a:t>a</a:t>
            </a:r>
            <a:r>
              <a:rPr sz="1400" spc="80" dirty="0">
                <a:solidFill>
                  <a:srgbClr val="000000"/>
                </a:solidFill>
                <a:latin typeface="Arial"/>
                <a:cs typeface="Arial"/>
              </a:rPr>
              <a:t>t</a:t>
            </a:r>
            <a:r>
              <a:rPr sz="1400" spc="-30" dirty="0">
                <a:solidFill>
                  <a:srgbClr val="000000"/>
                </a:solidFill>
                <a:latin typeface="Arial"/>
                <a:cs typeface="Arial"/>
              </a:rPr>
              <a:t>i</a:t>
            </a:r>
            <a:r>
              <a:rPr sz="1400" spc="-65" dirty="0">
                <a:solidFill>
                  <a:srgbClr val="000000"/>
                </a:solidFill>
                <a:latin typeface="Arial"/>
                <a:cs typeface="Arial"/>
              </a:rPr>
              <a:t>c</a:t>
            </a:r>
            <a:r>
              <a:rPr sz="1400" spc="-155" dirty="0">
                <a:solidFill>
                  <a:srgbClr val="000000"/>
                </a:solidFill>
                <a:latin typeface="Arial"/>
                <a:cs typeface="Arial"/>
              </a:rPr>
              <a:t>s</a:t>
            </a:r>
            <a:endParaRPr sz="1400" dirty="0">
              <a:solidFill>
                <a:srgbClr val="000000"/>
              </a:solidFill>
              <a:latin typeface="Arial"/>
              <a:cs typeface="Arial"/>
            </a:endParaRPr>
          </a:p>
          <a:p>
            <a:pPr algn="ctr">
              <a:lnSpc>
                <a:spcPct val="100000"/>
              </a:lnSpc>
              <a:spcBef>
                <a:spcPts val="470"/>
              </a:spcBef>
            </a:pPr>
            <a:r>
              <a:rPr sz="1400" spc="-114" dirty="0">
                <a:solidFill>
                  <a:srgbClr val="000000"/>
                </a:solidFill>
                <a:latin typeface="Arial"/>
                <a:cs typeface="Arial"/>
              </a:rPr>
              <a:t>Physics</a:t>
            </a:r>
            <a:endParaRPr sz="1400" dirty="0">
              <a:solidFill>
                <a:srgbClr val="000000"/>
              </a:solidFill>
              <a:latin typeface="Arial"/>
              <a:cs typeface="Arial"/>
            </a:endParaRPr>
          </a:p>
        </p:txBody>
      </p:sp>
      <p:sp>
        <p:nvSpPr>
          <p:cNvPr id="19" name="object 9"/>
          <p:cNvSpPr txBox="1"/>
          <p:nvPr/>
        </p:nvSpPr>
        <p:spPr>
          <a:xfrm>
            <a:off x="5307030" y="7008174"/>
            <a:ext cx="1253258" cy="238526"/>
          </a:xfrm>
          <a:prstGeom prst="rect">
            <a:avLst/>
          </a:prstGeom>
        </p:spPr>
        <p:txBody>
          <a:bodyPr vert="horz" wrap="square" lIns="0" tIns="33019" rIns="0" bIns="0" rtlCol="0">
            <a:spAutoFit/>
          </a:bodyPr>
          <a:lstStyle/>
          <a:p>
            <a:pPr marL="406400" marR="5080" indent="-394335">
              <a:lnSpc>
                <a:spcPts val="1550"/>
              </a:lnSpc>
              <a:spcBef>
                <a:spcPts val="259"/>
              </a:spcBef>
            </a:pPr>
            <a:r>
              <a:rPr sz="1400" spc="-105" dirty="0">
                <a:solidFill>
                  <a:srgbClr val="000000"/>
                </a:solidFill>
                <a:latin typeface="Arial"/>
                <a:cs typeface="Arial"/>
              </a:rPr>
              <a:t>(</a:t>
            </a:r>
            <a:r>
              <a:rPr sz="1400" spc="-229" dirty="0">
                <a:solidFill>
                  <a:srgbClr val="000000"/>
                </a:solidFill>
                <a:latin typeface="Arial"/>
                <a:cs typeface="Arial"/>
              </a:rPr>
              <a:t>E</a:t>
            </a:r>
            <a:r>
              <a:rPr sz="1400" spc="-105" dirty="0">
                <a:solidFill>
                  <a:srgbClr val="000000"/>
                </a:solidFill>
                <a:latin typeface="Arial"/>
                <a:cs typeface="Arial"/>
              </a:rPr>
              <a:t>c</a:t>
            </a:r>
            <a:r>
              <a:rPr sz="1400" spc="-35" dirty="0">
                <a:solidFill>
                  <a:srgbClr val="000000"/>
                </a:solidFill>
                <a:latin typeface="Arial"/>
                <a:cs typeface="Arial"/>
              </a:rPr>
              <a:t>o</a:t>
            </a:r>
            <a:r>
              <a:rPr sz="1400" spc="-50" dirty="0">
                <a:solidFill>
                  <a:srgbClr val="000000"/>
                </a:solidFill>
                <a:latin typeface="Arial"/>
                <a:cs typeface="Arial"/>
              </a:rPr>
              <a:t>)</a:t>
            </a:r>
            <a:r>
              <a:rPr sz="1400" spc="-310" dirty="0">
                <a:solidFill>
                  <a:srgbClr val="000000"/>
                </a:solidFill>
                <a:latin typeface="Arial"/>
                <a:cs typeface="Arial"/>
              </a:rPr>
              <a:t>T</a:t>
            </a:r>
            <a:r>
              <a:rPr sz="1400" spc="-60" dirty="0">
                <a:solidFill>
                  <a:srgbClr val="000000"/>
                </a:solidFill>
                <a:latin typeface="Arial"/>
                <a:cs typeface="Arial"/>
              </a:rPr>
              <a:t>o</a:t>
            </a:r>
            <a:r>
              <a:rPr sz="1400" spc="-105" dirty="0">
                <a:solidFill>
                  <a:srgbClr val="000000"/>
                </a:solidFill>
                <a:latin typeface="Arial"/>
                <a:cs typeface="Arial"/>
              </a:rPr>
              <a:t>x</a:t>
            </a:r>
            <a:r>
              <a:rPr sz="1400" spc="-35" dirty="0">
                <a:solidFill>
                  <a:srgbClr val="000000"/>
                </a:solidFill>
                <a:latin typeface="Arial"/>
                <a:cs typeface="Arial"/>
              </a:rPr>
              <a:t>i</a:t>
            </a:r>
            <a:r>
              <a:rPr sz="1400" spc="-60" dirty="0">
                <a:solidFill>
                  <a:srgbClr val="000000"/>
                </a:solidFill>
                <a:latin typeface="Arial"/>
                <a:cs typeface="Arial"/>
              </a:rPr>
              <a:t>c</a:t>
            </a:r>
            <a:r>
              <a:rPr sz="1400" spc="-35" dirty="0">
                <a:solidFill>
                  <a:srgbClr val="000000"/>
                </a:solidFill>
                <a:latin typeface="Arial"/>
                <a:cs typeface="Arial"/>
              </a:rPr>
              <a:t>o</a:t>
            </a:r>
            <a:r>
              <a:rPr sz="1400" spc="-15" dirty="0">
                <a:solidFill>
                  <a:srgbClr val="000000"/>
                </a:solidFill>
                <a:latin typeface="Arial"/>
                <a:cs typeface="Arial"/>
              </a:rPr>
              <a:t>lo</a:t>
            </a:r>
            <a:r>
              <a:rPr sz="1400" spc="-105" dirty="0">
                <a:solidFill>
                  <a:srgbClr val="000000"/>
                </a:solidFill>
                <a:latin typeface="Arial"/>
                <a:cs typeface="Arial"/>
              </a:rPr>
              <a:t>gy</a:t>
            </a:r>
            <a:endParaRPr sz="1400" dirty="0">
              <a:solidFill>
                <a:srgbClr val="000000"/>
              </a:solidFill>
              <a:latin typeface="Arial"/>
              <a:cs typeface="Arial"/>
            </a:endParaRPr>
          </a:p>
        </p:txBody>
      </p:sp>
      <p:sp>
        <p:nvSpPr>
          <p:cNvPr id="20" name="object 10"/>
          <p:cNvSpPr txBox="1"/>
          <p:nvPr/>
        </p:nvSpPr>
        <p:spPr>
          <a:xfrm>
            <a:off x="2355256" y="5599920"/>
            <a:ext cx="1091945" cy="443711"/>
          </a:xfrm>
          <a:prstGeom prst="rect">
            <a:avLst/>
          </a:prstGeom>
        </p:spPr>
        <p:txBody>
          <a:bodyPr vert="horz" wrap="square" lIns="0" tIns="33020" rIns="0" bIns="0" rtlCol="0">
            <a:spAutoFit/>
          </a:bodyPr>
          <a:lstStyle/>
          <a:p>
            <a:pPr marL="12700" marR="5080" indent="-12700">
              <a:lnSpc>
                <a:spcPts val="1550"/>
              </a:lnSpc>
              <a:spcBef>
                <a:spcPts val="260"/>
              </a:spcBef>
            </a:pPr>
            <a:r>
              <a:rPr lang="sr-Latn-RS" sz="1400" spc="-40" dirty="0" err="1" smtClean="0">
                <a:solidFill>
                  <a:srgbClr val="000000"/>
                </a:solidFill>
                <a:latin typeface="Arial"/>
                <a:cs typeface="Arial"/>
              </a:rPr>
              <a:t>Food</a:t>
            </a:r>
            <a:r>
              <a:rPr lang="sr-Latn-RS" sz="1400" spc="-40" dirty="0" smtClean="0">
                <a:solidFill>
                  <a:srgbClr val="000000"/>
                </a:solidFill>
                <a:latin typeface="Arial"/>
                <a:cs typeface="Arial"/>
              </a:rPr>
              <a:t> </a:t>
            </a:r>
            <a:r>
              <a:rPr lang="sr-Latn-RS" sz="1400" spc="-40" dirty="0" err="1" smtClean="0">
                <a:solidFill>
                  <a:srgbClr val="000000"/>
                </a:solidFill>
                <a:latin typeface="Arial"/>
                <a:cs typeface="Arial"/>
              </a:rPr>
              <a:t>Science</a:t>
            </a:r>
            <a:r>
              <a:rPr lang="sr-Latn-RS" sz="1400" spc="-40" dirty="0" smtClean="0">
                <a:solidFill>
                  <a:srgbClr val="000000"/>
                </a:solidFill>
                <a:latin typeface="Arial"/>
                <a:cs typeface="Arial"/>
              </a:rPr>
              <a:t> </a:t>
            </a:r>
            <a:r>
              <a:rPr sz="1400" spc="-70" dirty="0" smtClean="0">
                <a:solidFill>
                  <a:srgbClr val="000000"/>
                </a:solidFill>
                <a:latin typeface="Arial"/>
                <a:cs typeface="Arial"/>
              </a:rPr>
              <a:t>and</a:t>
            </a:r>
            <a:r>
              <a:rPr sz="1400" spc="-155" dirty="0" smtClean="0">
                <a:solidFill>
                  <a:srgbClr val="000000"/>
                </a:solidFill>
                <a:latin typeface="Arial"/>
                <a:cs typeface="Arial"/>
              </a:rPr>
              <a:t> </a:t>
            </a:r>
            <a:r>
              <a:rPr sz="1400" spc="-5" dirty="0">
                <a:solidFill>
                  <a:srgbClr val="000000"/>
                </a:solidFill>
                <a:latin typeface="Arial"/>
                <a:cs typeface="Arial"/>
              </a:rPr>
              <a:t>Nutrition</a:t>
            </a:r>
            <a:endParaRPr sz="1400" dirty="0">
              <a:solidFill>
                <a:srgbClr val="000000"/>
              </a:solidFill>
              <a:latin typeface="Arial"/>
              <a:cs typeface="Arial"/>
            </a:endParaRPr>
          </a:p>
        </p:txBody>
      </p:sp>
      <p:sp>
        <p:nvSpPr>
          <p:cNvPr id="21" name="object 11"/>
          <p:cNvSpPr txBox="1"/>
          <p:nvPr/>
        </p:nvSpPr>
        <p:spPr>
          <a:xfrm>
            <a:off x="2524051" y="6427922"/>
            <a:ext cx="969644" cy="766445"/>
          </a:xfrm>
          <a:prstGeom prst="rect">
            <a:avLst/>
          </a:prstGeom>
        </p:spPr>
        <p:txBody>
          <a:bodyPr vert="horz" wrap="square" lIns="0" tIns="73025" rIns="0" bIns="0" rtlCol="0">
            <a:spAutoFit/>
          </a:bodyPr>
          <a:lstStyle/>
          <a:p>
            <a:pPr>
              <a:lnSpc>
                <a:spcPct val="100000"/>
              </a:lnSpc>
              <a:spcBef>
                <a:spcPts val="575"/>
              </a:spcBef>
            </a:pPr>
            <a:r>
              <a:rPr sz="1400" spc="-65" dirty="0">
                <a:solidFill>
                  <a:srgbClr val="000000"/>
                </a:solidFill>
                <a:latin typeface="Arial"/>
                <a:cs typeface="Arial"/>
              </a:rPr>
              <a:t>Chemistry</a:t>
            </a:r>
            <a:endParaRPr sz="1400" dirty="0">
              <a:solidFill>
                <a:srgbClr val="000000"/>
              </a:solidFill>
              <a:latin typeface="Arial"/>
              <a:cs typeface="Arial"/>
            </a:endParaRPr>
          </a:p>
          <a:p>
            <a:pPr marL="12700" marR="5080" indent="-12700">
              <a:lnSpc>
                <a:spcPts val="1520"/>
              </a:lnSpc>
              <a:spcBef>
                <a:spcPts val="655"/>
              </a:spcBef>
            </a:pPr>
            <a:r>
              <a:rPr sz="1400" spc="-40" dirty="0">
                <a:solidFill>
                  <a:srgbClr val="000000"/>
                </a:solidFill>
                <a:latin typeface="Arial"/>
                <a:cs typeface="Arial"/>
              </a:rPr>
              <a:t>Medicinal  </a:t>
            </a:r>
            <a:r>
              <a:rPr sz="1400" spc="-190" dirty="0">
                <a:solidFill>
                  <a:srgbClr val="000000"/>
                </a:solidFill>
                <a:latin typeface="Arial"/>
                <a:cs typeface="Arial"/>
              </a:rPr>
              <a:t>B</a:t>
            </a:r>
            <a:r>
              <a:rPr sz="1400" spc="-10" dirty="0">
                <a:solidFill>
                  <a:srgbClr val="000000"/>
                </a:solidFill>
                <a:latin typeface="Arial"/>
                <a:cs typeface="Arial"/>
              </a:rPr>
              <a:t>i</a:t>
            </a:r>
            <a:r>
              <a:rPr sz="1400" spc="-15" dirty="0">
                <a:solidFill>
                  <a:srgbClr val="000000"/>
                </a:solidFill>
                <a:latin typeface="Arial"/>
                <a:cs typeface="Arial"/>
              </a:rPr>
              <a:t>o</a:t>
            </a:r>
            <a:r>
              <a:rPr sz="1400" spc="-105" dirty="0">
                <a:solidFill>
                  <a:srgbClr val="000000"/>
                </a:solidFill>
                <a:latin typeface="Arial"/>
                <a:cs typeface="Arial"/>
              </a:rPr>
              <a:t>c</a:t>
            </a:r>
            <a:r>
              <a:rPr sz="1400" spc="-60" dirty="0">
                <a:solidFill>
                  <a:srgbClr val="000000"/>
                </a:solidFill>
                <a:latin typeface="Arial"/>
                <a:cs typeface="Arial"/>
              </a:rPr>
              <a:t>h</a:t>
            </a:r>
            <a:r>
              <a:rPr sz="1400" spc="-55" dirty="0">
                <a:solidFill>
                  <a:srgbClr val="000000"/>
                </a:solidFill>
                <a:latin typeface="Arial"/>
                <a:cs typeface="Arial"/>
              </a:rPr>
              <a:t>e</a:t>
            </a:r>
            <a:r>
              <a:rPr sz="1400" spc="-70" dirty="0">
                <a:solidFill>
                  <a:srgbClr val="000000"/>
                </a:solidFill>
                <a:latin typeface="Arial"/>
                <a:cs typeface="Arial"/>
              </a:rPr>
              <a:t>m</a:t>
            </a:r>
            <a:r>
              <a:rPr sz="1400" spc="-45" dirty="0">
                <a:solidFill>
                  <a:srgbClr val="000000"/>
                </a:solidFill>
                <a:latin typeface="Arial"/>
                <a:cs typeface="Arial"/>
              </a:rPr>
              <a:t>i</a:t>
            </a:r>
            <a:r>
              <a:rPr sz="1400" spc="-120" dirty="0">
                <a:solidFill>
                  <a:srgbClr val="000000"/>
                </a:solidFill>
                <a:latin typeface="Arial"/>
                <a:cs typeface="Arial"/>
              </a:rPr>
              <a:t>s</a:t>
            </a:r>
            <a:r>
              <a:rPr sz="1400" spc="80" dirty="0">
                <a:solidFill>
                  <a:srgbClr val="000000"/>
                </a:solidFill>
                <a:latin typeface="Arial"/>
                <a:cs typeface="Arial"/>
              </a:rPr>
              <a:t>t</a:t>
            </a:r>
            <a:r>
              <a:rPr sz="1400" spc="30" dirty="0">
                <a:solidFill>
                  <a:srgbClr val="000000"/>
                </a:solidFill>
                <a:latin typeface="Arial"/>
                <a:cs typeface="Arial"/>
              </a:rPr>
              <a:t>r</a:t>
            </a:r>
            <a:r>
              <a:rPr sz="1400" spc="-70" dirty="0">
                <a:solidFill>
                  <a:srgbClr val="000000"/>
                </a:solidFill>
                <a:latin typeface="Arial"/>
                <a:cs typeface="Arial"/>
              </a:rPr>
              <a:t>y</a:t>
            </a:r>
            <a:endParaRPr sz="1400" dirty="0">
              <a:solidFill>
                <a:srgbClr val="000000"/>
              </a:solidFill>
              <a:latin typeface="Arial"/>
              <a:cs typeface="Arial"/>
            </a:endParaRPr>
          </a:p>
        </p:txBody>
      </p:sp>
      <p:sp>
        <p:nvSpPr>
          <p:cNvPr id="22" name="object 12"/>
          <p:cNvSpPr txBox="1"/>
          <p:nvPr/>
        </p:nvSpPr>
        <p:spPr>
          <a:xfrm>
            <a:off x="2776308" y="4163689"/>
            <a:ext cx="999490" cy="648896"/>
          </a:xfrm>
          <a:prstGeom prst="rect">
            <a:avLst/>
          </a:prstGeom>
        </p:spPr>
        <p:txBody>
          <a:bodyPr vert="horz" wrap="square" lIns="0" tIns="33020" rIns="0" bIns="0" rtlCol="0">
            <a:spAutoFit/>
          </a:bodyPr>
          <a:lstStyle/>
          <a:p>
            <a:pPr marL="12065" marR="5080" indent="635" algn="ctr">
              <a:lnSpc>
                <a:spcPts val="1550"/>
              </a:lnSpc>
              <a:spcBef>
                <a:spcPts val="260"/>
              </a:spcBef>
            </a:pPr>
            <a:r>
              <a:rPr sz="1400" spc="-40" dirty="0">
                <a:solidFill>
                  <a:srgbClr val="000000"/>
                </a:solidFill>
                <a:latin typeface="Arial"/>
                <a:cs typeface="Arial"/>
              </a:rPr>
              <a:t>Materials  </a:t>
            </a:r>
            <a:r>
              <a:rPr sz="1400" spc="-70" dirty="0">
                <a:solidFill>
                  <a:srgbClr val="000000"/>
                </a:solidFill>
                <a:latin typeface="Arial"/>
                <a:cs typeface="Arial"/>
              </a:rPr>
              <a:t>and</a:t>
            </a:r>
            <a:r>
              <a:rPr sz="1400" spc="-170" dirty="0">
                <a:solidFill>
                  <a:srgbClr val="000000"/>
                </a:solidFill>
                <a:latin typeface="Arial"/>
                <a:cs typeface="Arial"/>
              </a:rPr>
              <a:t> </a:t>
            </a:r>
            <a:r>
              <a:rPr sz="1400" spc="-80" dirty="0">
                <a:solidFill>
                  <a:srgbClr val="000000"/>
                </a:solidFill>
                <a:latin typeface="Arial"/>
                <a:cs typeface="Arial"/>
              </a:rPr>
              <a:t>Chemical  </a:t>
            </a:r>
            <a:r>
              <a:rPr sz="1400" spc="-85" dirty="0">
                <a:solidFill>
                  <a:srgbClr val="000000"/>
                </a:solidFill>
                <a:latin typeface="Arial"/>
                <a:cs typeface="Arial"/>
              </a:rPr>
              <a:t>Technology</a:t>
            </a:r>
            <a:endParaRPr sz="1400" dirty="0">
              <a:solidFill>
                <a:srgbClr val="000000"/>
              </a:solidFill>
              <a:latin typeface="Arial"/>
              <a:cs typeface="Arial"/>
            </a:endParaRPr>
          </a:p>
        </p:txBody>
      </p:sp>
      <p:sp>
        <p:nvSpPr>
          <p:cNvPr id="23" name="object 10"/>
          <p:cNvSpPr txBox="1"/>
          <p:nvPr/>
        </p:nvSpPr>
        <p:spPr>
          <a:xfrm>
            <a:off x="2397662" y="5120377"/>
            <a:ext cx="997585" cy="443711"/>
          </a:xfrm>
          <a:prstGeom prst="rect">
            <a:avLst/>
          </a:prstGeom>
        </p:spPr>
        <p:txBody>
          <a:bodyPr vert="horz" wrap="square" lIns="0" tIns="33020" rIns="0" bIns="0" rtlCol="0">
            <a:spAutoFit/>
          </a:bodyPr>
          <a:lstStyle/>
          <a:p>
            <a:pPr marL="12700" marR="5080" indent="-12700">
              <a:lnSpc>
                <a:spcPts val="1550"/>
              </a:lnSpc>
              <a:spcBef>
                <a:spcPts val="260"/>
              </a:spcBef>
            </a:pPr>
            <a:r>
              <a:rPr lang="sr-Latn-RS" sz="1400" spc="-40" dirty="0">
                <a:solidFill>
                  <a:srgbClr val="000000"/>
                </a:solidFill>
                <a:latin typeface="Arial"/>
                <a:cs typeface="Arial"/>
              </a:rPr>
              <a:t>Plant Sciences</a:t>
            </a:r>
            <a:endParaRPr sz="1400" dirty="0">
              <a:solidFill>
                <a:srgbClr val="000000"/>
              </a:solidFill>
              <a:latin typeface="Arial"/>
              <a:cs typeface="Arial"/>
            </a:endParaRPr>
          </a:p>
        </p:txBody>
      </p:sp>
    </p:spTree>
    <p:extLst>
      <p:ext uri="{BB962C8B-B14F-4D97-AF65-F5344CB8AC3E}">
        <p14:creationId xmlns:p14="http://schemas.microsoft.com/office/powerpoint/2010/main" val="3584368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ying Shapes"/>
          <p:cNvSpPr txBox="1">
            <a:spLocks/>
          </p:cNvSpPr>
          <p:nvPr/>
        </p:nvSpPr>
        <p:spPr>
          <a:xfrm>
            <a:off x="644386" y="878332"/>
            <a:ext cx="6272491" cy="1029263"/>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r>
              <a:rPr lang="sr-Latn-RS" sz="4400" b="1" dirty="0">
                <a:solidFill>
                  <a:srgbClr val="7030A0"/>
                </a:solidFill>
              </a:rPr>
              <a:t>Istraživačke </a:t>
            </a:r>
            <a:br>
              <a:rPr lang="sr-Latn-RS" sz="4400" b="1" dirty="0">
                <a:solidFill>
                  <a:srgbClr val="7030A0"/>
                </a:solidFill>
              </a:rPr>
            </a:br>
            <a:r>
              <a:rPr lang="sr-Latn-RS" sz="4400" b="1" dirty="0" smtClean="0">
                <a:solidFill>
                  <a:srgbClr val="7030A0"/>
                </a:solidFill>
              </a:rPr>
              <a:t>grupe (IG)</a:t>
            </a:r>
            <a:endParaRPr lang="sr-Latn-RS" sz="4400" b="1" dirty="0">
              <a:solidFill>
                <a:srgbClr val="7030A0"/>
              </a:solidFill>
            </a:endParaRPr>
          </a:p>
        </p:txBody>
      </p:sp>
      <p:sp>
        <p:nvSpPr>
          <p:cNvPr id="3" name="AutoShape 2" descr="https://northeurope1-mediap.svc.ms/transform/thumbnail?provider=spo&amp;inputFormat=jpg&amp;cs=fFNQTw&amp;docid=https%3A%2F%2Ffarmacija-my.sharepoint.com%3A443%2F_api%2Fv2.0%2Fdrives%2Fb!LOAfIFczPEKtC7tD4A2vwOU8wVjpqQdKpBD8kDsRL2ijMwMQnLJ0QZbls7BegVyJ%2Fitems%2F015XCDX4NGQQFFWJSHAZD3U5AKQJJE7DOD%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438&amp;height=656&amp;srcWidth=4016&amp;srcHeight=60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s://northeurope1-mediap.svc.ms/transform/thumbnail?provider=spo&amp;inputFormat=jpg&amp;cs=fFNQTw&amp;docid=https%3A%2F%2Ffarmacija-my.sharepoint.com%3A443%2F_api%2Fv2.0%2Fdrives%2Fb!LOAfIFczPEKtC7tD4A2vwOU8wVjpqQdKpBD8kDsRL2ijMwMQnLJ0QZbls7BegVyJ%2Fitems%2F015XCDX4MTKATA2S6SCVELYTHTUZCDVEQX%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983&amp;height=656&amp;srcWidth=6016&amp;srcHeight=40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44386" y="2572408"/>
            <a:ext cx="6624319" cy="7581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i="0" dirty="0" smtClean="0">
                <a:solidFill>
                  <a:srgbClr val="003300"/>
                </a:solidFill>
                <a:hlinkClick r:id="rId2" action="ppaction://hlinksldjump"/>
              </a:rPr>
              <a:t>I</a:t>
            </a:r>
            <a:r>
              <a:rPr lang="sr-Latn-RS" sz="1800" i="0" dirty="0" smtClean="0">
                <a:solidFill>
                  <a:srgbClr val="003300"/>
                </a:solidFill>
                <a:hlinkClick r:id="rId2" action="ppaction://hlinksldjump"/>
              </a:rPr>
              <a:t>G</a:t>
            </a:r>
            <a:r>
              <a:rPr lang="en-US" sz="1800" i="0" dirty="0" smtClean="0">
                <a:solidFill>
                  <a:srgbClr val="003300"/>
                </a:solidFill>
                <a:hlinkClick r:id="rId2" action="ppaction://hlinksldjump"/>
              </a:rPr>
              <a:t> prof</a:t>
            </a:r>
            <a:r>
              <a:rPr lang="en-US" sz="1800" i="0" dirty="0">
                <a:solidFill>
                  <a:srgbClr val="003300"/>
                </a:solidFill>
                <a:hlinkClick r:id="rId2" action="ppaction://hlinksldjump"/>
              </a:rPr>
              <a:t>. </a:t>
            </a:r>
            <a:r>
              <a:rPr lang="en-US" sz="1800" i="0" dirty="0" err="1">
                <a:solidFill>
                  <a:srgbClr val="003300"/>
                </a:solidFill>
                <a:hlinkClick r:id="rId2" action="ppaction://hlinksldjump"/>
              </a:rPr>
              <a:t>dr</a:t>
            </a:r>
            <a:r>
              <a:rPr lang="en-US" sz="1800" i="0" dirty="0">
                <a:solidFill>
                  <a:srgbClr val="003300"/>
                </a:solidFill>
                <a:hlinkClick r:id="rId2" action="ppaction://hlinksldjump"/>
              </a:rPr>
              <a:t> </a:t>
            </a:r>
            <a:r>
              <a:rPr lang="en-US" sz="1800" i="0" dirty="0" err="1" smtClean="0">
                <a:solidFill>
                  <a:srgbClr val="003300"/>
                </a:solidFill>
                <a:hlinkClick r:id="rId2" action="ppaction://hlinksldjump"/>
              </a:rPr>
              <a:t>Anđelij</a:t>
            </a:r>
            <a:r>
              <a:rPr lang="sr-Latn-RS" sz="1800" i="0" dirty="0" smtClean="0">
                <a:solidFill>
                  <a:srgbClr val="003300"/>
                </a:solidFill>
                <a:hlinkClick r:id="rId2" action="ppaction://hlinksldjump"/>
              </a:rPr>
              <a:t>e</a:t>
            </a:r>
            <a:r>
              <a:rPr lang="en-US" sz="1800" i="0" dirty="0" smtClean="0">
                <a:solidFill>
                  <a:srgbClr val="003300"/>
                </a:solidFill>
                <a:hlinkClick r:id="rId2" action="ppaction://hlinksldjump"/>
              </a:rPr>
              <a:t> </a:t>
            </a:r>
            <a:r>
              <a:rPr lang="en-US" sz="1800" i="0" dirty="0" err="1" smtClean="0">
                <a:solidFill>
                  <a:srgbClr val="003300"/>
                </a:solidFill>
                <a:hlinkClick r:id="rId2" action="ppaction://hlinksldjump"/>
              </a:rPr>
              <a:t>Malenović</a:t>
            </a:r>
            <a:r>
              <a:rPr lang="sr-Latn-RS" sz="1800" i="0" dirty="0">
                <a:solidFill>
                  <a:srgbClr val="003300"/>
                </a:solidFill>
              </a:rPr>
              <a:t> </a:t>
            </a:r>
            <a:r>
              <a:rPr lang="sr-Latn-RS" sz="1800" i="0" dirty="0" smtClean="0">
                <a:solidFill>
                  <a:srgbClr val="003300"/>
                </a:solidFill>
              </a:rPr>
              <a:t>(Analitika </a:t>
            </a:r>
            <a:r>
              <a:rPr lang="sr-Latn-RS" sz="1800" i="0" dirty="0" smtClean="0">
                <a:solidFill>
                  <a:srgbClr val="003300"/>
                </a:solidFill>
              </a:rPr>
              <a:t>lekova)</a:t>
            </a:r>
            <a:endParaRPr lang="en-US" sz="1800" i="0" dirty="0" smtClean="0">
              <a:solidFill>
                <a:srgbClr val="003300"/>
              </a:solidFill>
            </a:endParaRPr>
          </a:p>
          <a:p>
            <a:pPr algn="l"/>
            <a:r>
              <a:rPr lang="en-US" sz="1800" i="0" dirty="0">
                <a:solidFill>
                  <a:srgbClr val="7030A0"/>
                </a:solidFill>
                <a:hlinkClick r:id="rId3" action="ppaction://hlinksldjump"/>
              </a:rPr>
              <a:t>I</a:t>
            </a:r>
            <a:r>
              <a:rPr lang="sr-Latn-RS" sz="1800" i="0" dirty="0">
                <a:solidFill>
                  <a:srgbClr val="7030A0"/>
                </a:solidFill>
                <a:hlinkClick r:id="rId3" action="ppaction://hlinksldjump"/>
              </a:rPr>
              <a:t>G</a:t>
            </a:r>
            <a:r>
              <a:rPr lang="en-US" sz="1800" i="0" dirty="0" smtClean="0">
                <a:solidFill>
                  <a:srgbClr val="7030A0"/>
                </a:solidFill>
                <a:hlinkClick r:id="rId3" action="ppaction://hlinksldjump"/>
              </a:rPr>
              <a:t> </a:t>
            </a:r>
            <a:r>
              <a:rPr lang="vi-VN" sz="1800" i="0" dirty="0" smtClean="0">
                <a:solidFill>
                  <a:srgbClr val="7030A0"/>
                </a:solidFill>
                <a:hlinkClick r:id="rId3" action="ppaction://hlinksldjump"/>
              </a:rPr>
              <a:t>prof</a:t>
            </a:r>
            <a:r>
              <a:rPr lang="vi-VN" sz="1800" i="0" dirty="0">
                <a:solidFill>
                  <a:srgbClr val="7030A0"/>
                </a:solidFill>
                <a:hlinkClick r:id="rId3" action="ppaction://hlinksldjump"/>
              </a:rPr>
              <a:t>. dr </a:t>
            </a:r>
            <a:r>
              <a:rPr lang="vi-VN" sz="1800" i="0" dirty="0" smtClean="0">
                <a:solidFill>
                  <a:srgbClr val="7030A0"/>
                </a:solidFill>
                <a:hlinkClick r:id="rId3" action="ppaction://hlinksldjump"/>
              </a:rPr>
              <a:t>Slađan</a:t>
            </a:r>
            <a:r>
              <a:rPr lang="sr-Latn-RS" sz="1800" i="0" dirty="0" smtClean="0">
                <a:solidFill>
                  <a:srgbClr val="7030A0"/>
                </a:solidFill>
                <a:hlinkClick r:id="rId3" action="ppaction://hlinksldjump"/>
              </a:rPr>
              <a:t>e</a:t>
            </a:r>
            <a:r>
              <a:rPr lang="vi-VN" sz="1800" i="0" dirty="0" smtClean="0">
                <a:solidFill>
                  <a:srgbClr val="7030A0"/>
                </a:solidFill>
                <a:hlinkClick r:id="rId3" action="ppaction://hlinksldjump"/>
              </a:rPr>
              <a:t> Šobajić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Bromatologija</a:t>
            </a:r>
            <a:r>
              <a:rPr lang="sr-Latn-RS" sz="1800" i="0" dirty="0" smtClean="0">
                <a:solidFill>
                  <a:srgbClr val="7030A0"/>
                </a:solidFill>
              </a:rPr>
              <a:t>)</a:t>
            </a:r>
            <a:endParaRPr lang="en-US" sz="1800" i="0" dirty="0" smtClean="0">
              <a:solidFill>
                <a:srgbClr val="7030A0"/>
              </a:solidFill>
            </a:endParaRPr>
          </a:p>
          <a:p>
            <a:pPr algn="l"/>
            <a:r>
              <a:rPr lang="en-US" sz="1800" i="0" dirty="0">
                <a:solidFill>
                  <a:srgbClr val="003300"/>
                </a:solidFill>
                <a:hlinkClick r:id="rId4" action="ppaction://hlinksldjump"/>
              </a:rPr>
              <a:t>IG </a:t>
            </a:r>
            <a:r>
              <a:rPr lang="en-US" sz="1800" i="0" dirty="0" err="1" smtClean="0">
                <a:solidFill>
                  <a:srgbClr val="003300"/>
                </a:solidFill>
                <a:hlinkClick r:id="rId4" action="ppaction://hlinksldjump"/>
              </a:rPr>
              <a:t>dr</a:t>
            </a:r>
            <a:r>
              <a:rPr lang="en-US" sz="1800" i="0" dirty="0" smtClean="0">
                <a:solidFill>
                  <a:srgbClr val="003300"/>
                </a:solidFill>
                <a:hlinkClick r:id="rId4" action="ppaction://hlinksldjump"/>
              </a:rPr>
              <a:t> </a:t>
            </a:r>
            <a:r>
              <a:rPr lang="en-US" sz="1800" i="0" dirty="0" err="1" smtClean="0">
                <a:solidFill>
                  <a:srgbClr val="003300"/>
                </a:solidFill>
                <a:hlinkClick r:id="rId4" action="ppaction://hlinksldjump"/>
              </a:rPr>
              <a:t>Katarin</a:t>
            </a:r>
            <a:r>
              <a:rPr lang="sr-Latn-RS" sz="1800" i="0" dirty="0" smtClean="0">
                <a:solidFill>
                  <a:srgbClr val="003300"/>
                </a:solidFill>
                <a:hlinkClick r:id="rId4" action="ppaction://hlinksldjump"/>
              </a:rPr>
              <a:t>e</a:t>
            </a:r>
            <a:r>
              <a:rPr lang="en-US" sz="1800" i="0" dirty="0" smtClean="0">
                <a:solidFill>
                  <a:srgbClr val="003300"/>
                </a:solidFill>
                <a:hlinkClick r:id="rId4" action="ppaction://hlinksldjump"/>
              </a:rPr>
              <a:t> </a:t>
            </a:r>
            <a:r>
              <a:rPr lang="en-US" sz="1800" i="0" dirty="0" err="1">
                <a:solidFill>
                  <a:srgbClr val="003300"/>
                </a:solidFill>
                <a:hlinkClick r:id="rId4" action="ppaction://hlinksldjump"/>
              </a:rPr>
              <a:t>Nikolić</a:t>
            </a:r>
            <a:r>
              <a:rPr lang="en-US" sz="1800" i="0" dirty="0">
                <a:solidFill>
                  <a:srgbClr val="003300"/>
                </a:solidFill>
                <a:hlinkClick r:id="rId4" action="ppaction://hlinksldjump"/>
              </a:rPr>
              <a:t>, </a:t>
            </a:r>
            <a:r>
              <a:rPr lang="en-US" sz="1800" i="0" dirty="0" err="1" smtClean="0">
                <a:solidFill>
                  <a:srgbClr val="003300"/>
                </a:solidFill>
                <a:hlinkClick r:id="rId4" action="ppaction://hlinksldjump"/>
              </a:rPr>
              <a:t>vanr</a:t>
            </a:r>
            <a:r>
              <a:rPr lang="en-US" sz="1800" i="0" dirty="0" smtClean="0">
                <a:solidFill>
                  <a:srgbClr val="003300"/>
                </a:solidFill>
                <a:hlinkClick r:id="rId4" action="ppaction://hlinksldjump"/>
              </a:rPr>
              <a:t>. prof.</a:t>
            </a:r>
            <a:r>
              <a:rPr lang="sr-Latn-RS" sz="1800" i="0" dirty="0">
                <a:solidFill>
                  <a:srgbClr val="003300"/>
                </a:solidFill>
              </a:rPr>
              <a:t> </a:t>
            </a:r>
            <a:r>
              <a:rPr lang="sr-Latn-RS" sz="1800" i="0" dirty="0" smtClean="0">
                <a:solidFill>
                  <a:srgbClr val="003300"/>
                </a:solidFill>
              </a:rPr>
              <a:t>(Farmaceutska </a:t>
            </a:r>
            <a:r>
              <a:rPr lang="sr-Latn-RS" sz="1800" i="0" dirty="0" smtClean="0">
                <a:solidFill>
                  <a:srgbClr val="003300"/>
                </a:solidFill>
              </a:rPr>
              <a:t>hemija)</a:t>
            </a:r>
          </a:p>
          <a:p>
            <a:pPr algn="l"/>
            <a:r>
              <a:rPr lang="sr-Latn-RS" sz="1800" i="0" dirty="0">
                <a:solidFill>
                  <a:srgbClr val="7030A0"/>
                </a:solidFill>
                <a:hlinkClick r:id="rId5" action="ppaction://hlinksldjump"/>
              </a:rPr>
              <a:t>IG </a:t>
            </a:r>
            <a:r>
              <a:rPr lang="sr-Latn-RS" sz="1800" i="0" dirty="0" smtClean="0">
                <a:solidFill>
                  <a:srgbClr val="7030A0"/>
                </a:solidFill>
                <a:hlinkClick r:id="rId5" action="ppaction://hlinksldjump"/>
              </a:rPr>
              <a:t>prof</a:t>
            </a:r>
            <a:r>
              <a:rPr lang="sr-Latn-RS" sz="1800" i="0" dirty="0">
                <a:solidFill>
                  <a:srgbClr val="7030A0"/>
                </a:solidFill>
                <a:hlinkClick r:id="rId5" action="ppaction://hlinksldjump"/>
              </a:rPr>
              <a:t>. dr </a:t>
            </a:r>
            <a:r>
              <a:rPr lang="sr-Latn-RS" sz="1800" i="0" dirty="0" smtClean="0">
                <a:solidFill>
                  <a:srgbClr val="7030A0"/>
                </a:solidFill>
                <a:hlinkClick r:id="rId5" action="ppaction://hlinksldjump"/>
              </a:rPr>
              <a:t>Slavice </a:t>
            </a:r>
            <a:r>
              <a:rPr lang="sr-Latn-RS" sz="1800" i="0" dirty="0">
                <a:solidFill>
                  <a:srgbClr val="7030A0"/>
                </a:solidFill>
                <a:hlinkClick r:id="rId5" action="ppaction://hlinksldjump"/>
              </a:rPr>
              <a:t>Erić</a:t>
            </a:r>
            <a:r>
              <a:rPr lang="sr-Latn-RS" sz="1800" i="0" dirty="0">
                <a:solidFill>
                  <a:srgbClr val="7030A0"/>
                </a:solidFill>
              </a:rPr>
              <a:t> </a:t>
            </a:r>
            <a:r>
              <a:rPr lang="sr-Latn-RS" sz="1800" i="0" dirty="0" smtClean="0">
                <a:solidFill>
                  <a:srgbClr val="7030A0"/>
                </a:solidFill>
              </a:rPr>
              <a:t>(Farmaceutska </a:t>
            </a:r>
            <a:r>
              <a:rPr lang="sr-Latn-RS" sz="1800" i="0" dirty="0" smtClean="0">
                <a:solidFill>
                  <a:srgbClr val="7030A0"/>
                </a:solidFill>
              </a:rPr>
              <a:t>hemija)</a:t>
            </a:r>
          </a:p>
          <a:p>
            <a:pPr algn="l"/>
            <a:r>
              <a:rPr lang="sr-Latn-RS" sz="1800" i="0" dirty="0">
                <a:solidFill>
                  <a:srgbClr val="003300"/>
                </a:solidFill>
                <a:hlinkClick r:id="rId6" action="ppaction://hlinksldjump"/>
              </a:rPr>
              <a:t>IG </a:t>
            </a:r>
            <a:r>
              <a:rPr lang="sr-Latn-RS" sz="1800" i="0" dirty="0" err="1" smtClean="0">
                <a:solidFill>
                  <a:srgbClr val="003300"/>
                </a:solidFill>
                <a:hlinkClick r:id="rId6" action="ppaction://hlinksldjump"/>
              </a:rPr>
              <a:t>doc</a:t>
            </a:r>
            <a:r>
              <a:rPr lang="sr-Latn-RS" sz="1800" i="0" dirty="0">
                <a:solidFill>
                  <a:srgbClr val="003300"/>
                </a:solidFill>
                <a:hlinkClick r:id="rId6" action="ppaction://hlinksldjump"/>
              </a:rPr>
              <a:t>. dr </a:t>
            </a:r>
            <a:r>
              <a:rPr lang="sr-Latn-RS" sz="1800" i="0" dirty="0" smtClean="0">
                <a:solidFill>
                  <a:srgbClr val="003300"/>
                </a:solidFill>
                <a:hlinkClick r:id="rId6" action="ppaction://hlinksldjump"/>
              </a:rPr>
              <a:t>Vladimira Dobričića</a:t>
            </a:r>
            <a:r>
              <a:rPr lang="sr-Latn-RS" sz="1800" i="0" dirty="0" smtClean="0">
                <a:solidFill>
                  <a:srgbClr val="003300"/>
                </a:solidFill>
              </a:rPr>
              <a:t> </a:t>
            </a:r>
            <a:r>
              <a:rPr lang="sr-Latn-RS" sz="1800" i="0" dirty="0" smtClean="0">
                <a:solidFill>
                  <a:srgbClr val="003300"/>
                </a:solidFill>
              </a:rPr>
              <a:t>(Farmaceutska </a:t>
            </a:r>
            <a:r>
              <a:rPr lang="sr-Latn-RS" sz="1800" i="0" dirty="0">
                <a:solidFill>
                  <a:srgbClr val="003300"/>
                </a:solidFill>
              </a:rPr>
              <a:t>hemija) </a:t>
            </a:r>
            <a:endParaRPr lang="sr-Latn-RS" sz="1800" i="0" dirty="0" smtClean="0">
              <a:solidFill>
                <a:srgbClr val="003300"/>
              </a:solidFill>
            </a:endParaRPr>
          </a:p>
          <a:p>
            <a:pPr algn="l"/>
            <a:r>
              <a:rPr lang="sr-Latn-RS" sz="1800" i="0" dirty="0">
                <a:solidFill>
                  <a:srgbClr val="7030A0"/>
                </a:solidFill>
                <a:hlinkClick r:id="rId7" action="ppaction://hlinksldjump"/>
              </a:rPr>
              <a:t>IG </a:t>
            </a:r>
            <a:r>
              <a:rPr lang="sr-Latn-RS" sz="1800" i="0" dirty="0" smtClean="0">
                <a:solidFill>
                  <a:srgbClr val="7030A0"/>
                </a:solidFill>
                <a:hlinkClick r:id="rId7" action="ppaction://hlinksldjump"/>
              </a:rPr>
              <a:t>prof</a:t>
            </a:r>
            <a:r>
              <a:rPr lang="sr-Latn-RS" sz="1800" i="0" dirty="0">
                <a:solidFill>
                  <a:srgbClr val="7030A0"/>
                </a:solidFill>
                <a:hlinkClick r:id="rId7" action="ppaction://hlinksldjump"/>
              </a:rPr>
              <a:t>. dr </a:t>
            </a:r>
            <a:r>
              <a:rPr lang="sr-Latn-RS" sz="1800" i="0" dirty="0" smtClean="0">
                <a:solidFill>
                  <a:srgbClr val="7030A0"/>
                </a:solidFill>
                <a:hlinkClick r:id="rId7" action="ppaction://hlinksldjump"/>
              </a:rPr>
              <a:t>Snežane Savić</a:t>
            </a:r>
            <a:r>
              <a:rPr lang="sr-Latn-RS" sz="1800" i="0" dirty="0" smtClean="0">
                <a:solidFill>
                  <a:srgbClr val="7030A0"/>
                </a:solidFill>
              </a:rPr>
              <a:t> </a:t>
            </a:r>
            <a:r>
              <a:rPr lang="sr-Latn-RS" sz="1800" i="0" dirty="0" smtClean="0">
                <a:solidFill>
                  <a:srgbClr val="7030A0"/>
                </a:solidFill>
              </a:rPr>
              <a:t>(Farmaceutska </a:t>
            </a:r>
            <a:r>
              <a:rPr lang="sr-Latn-RS" sz="1800" i="0" dirty="0" smtClean="0">
                <a:solidFill>
                  <a:srgbClr val="7030A0"/>
                </a:solidFill>
              </a:rPr>
              <a:t>tehnologija</a:t>
            </a:r>
          </a:p>
          <a:p>
            <a:pPr algn="l"/>
            <a:r>
              <a:rPr lang="sr-Latn-RS" sz="1800" i="0" dirty="0" smtClean="0">
                <a:solidFill>
                  <a:srgbClr val="7030A0"/>
                </a:solidFill>
              </a:rPr>
              <a:t>i </a:t>
            </a:r>
            <a:r>
              <a:rPr lang="sr-Latn-RS" sz="1800" i="0" dirty="0" err="1" smtClean="0">
                <a:solidFill>
                  <a:srgbClr val="7030A0"/>
                </a:solidFill>
              </a:rPr>
              <a:t>kozmetologija</a:t>
            </a:r>
            <a:r>
              <a:rPr lang="sr-Latn-RS" sz="1800" i="0" dirty="0" smtClean="0">
                <a:solidFill>
                  <a:srgbClr val="7030A0"/>
                </a:solidFill>
              </a:rPr>
              <a:t>)</a:t>
            </a:r>
          </a:p>
          <a:p>
            <a:pPr algn="l"/>
            <a:r>
              <a:rPr lang="sr-Latn-RS" sz="1800" i="0" dirty="0">
                <a:solidFill>
                  <a:srgbClr val="003300"/>
                </a:solidFill>
                <a:hlinkClick r:id="rId8" action="ppaction://hlinksldjump"/>
              </a:rPr>
              <a:t>IG </a:t>
            </a:r>
            <a:r>
              <a:rPr lang="sr-Latn-RS" sz="1800" i="0" dirty="0" smtClean="0">
                <a:solidFill>
                  <a:srgbClr val="003300"/>
                </a:solidFill>
                <a:hlinkClick r:id="rId8" action="ppaction://hlinksldjump"/>
              </a:rPr>
              <a:t>prof</a:t>
            </a:r>
            <a:r>
              <a:rPr lang="sr-Latn-RS" sz="1800" i="0" dirty="0">
                <a:solidFill>
                  <a:srgbClr val="003300"/>
                </a:solidFill>
                <a:hlinkClick r:id="rId8" action="ppaction://hlinksldjump"/>
              </a:rPr>
              <a:t>. dr </a:t>
            </a:r>
            <a:r>
              <a:rPr lang="sr-Latn-RS" sz="1800" i="0" dirty="0" smtClean="0">
                <a:solidFill>
                  <a:srgbClr val="003300"/>
                </a:solidFill>
                <a:hlinkClick r:id="rId8" action="ppaction://hlinksldjump"/>
              </a:rPr>
              <a:t>Svetlane </a:t>
            </a:r>
            <a:r>
              <a:rPr lang="sr-Latn-RS" sz="1800" i="0" dirty="0" err="1" smtClean="0">
                <a:solidFill>
                  <a:srgbClr val="003300"/>
                </a:solidFill>
                <a:hlinkClick r:id="rId8" action="ppaction://hlinksldjump"/>
              </a:rPr>
              <a:t>Ibrić</a:t>
            </a:r>
            <a:r>
              <a:rPr lang="sr-Latn-RS" sz="1800" i="0" dirty="0" smtClean="0">
                <a:solidFill>
                  <a:srgbClr val="003300"/>
                </a:solidFill>
              </a:rPr>
              <a:t> </a:t>
            </a:r>
            <a:r>
              <a:rPr lang="sr-Latn-RS" sz="1800" i="0" dirty="0" smtClean="0">
                <a:solidFill>
                  <a:srgbClr val="003300"/>
                </a:solidFill>
              </a:rPr>
              <a:t>(Farmaceutska </a:t>
            </a:r>
            <a:r>
              <a:rPr lang="sr-Latn-RS" sz="1800" i="0" dirty="0">
                <a:solidFill>
                  <a:srgbClr val="003300"/>
                </a:solidFill>
              </a:rPr>
              <a:t>tehnologija</a:t>
            </a:r>
          </a:p>
          <a:p>
            <a:pPr algn="l"/>
            <a:r>
              <a:rPr lang="sr-Latn-RS" sz="1800" i="0" dirty="0">
                <a:solidFill>
                  <a:srgbClr val="003300"/>
                </a:solidFill>
              </a:rPr>
              <a:t>i </a:t>
            </a:r>
            <a:r>
              <a:rPr lang="sr-Latn-RS" sz="1800" i="0" dirty="0" err="1">
                <a:solidFill>
                  <a:srgbClr val="003300"/>
                </a:solidFill>
              </a:rPr>
              <a:t>kozmetologija</a:t>
            </a:r>
            <a:r>
              <a:rPr lang="sr-Latn-RS" sz="1800" i="0" dirty="0" smtClean="0">
                <a:solidFill>
                  <a:srgbClr val="003300"/>
                </a:solidFill>
              </a:rPr>
              <a:t>)</a:t>
            </a:r>
          </a:p>
          <a:p>
            <a:pPr algn="l"/>
            <a:r>
              <a:rPr lang="sr-Latn-RS" sz="1800" i="0" dirty="0">
                <a:solidFill>
                  <a:srgbClr val="7030A0"/>
                </a:solidFill>
                <a:hlinkClick r:id="rId9" action="ppaction://hlinksldjump"/>
              </a:rPr>
              <a:t>IG </a:t>
            </a:r>
            <a:r>
              <a:rPr lang="sr-Latn-RS" sz="1800" i="0" dirty="0" smtClean="0">
                <a:solidFill>
                  <a:srgbClr val="7030A0"/>
                </a:solidFill>
                <a:hlinkClick r:id="rId9" action="ppaction://hlinksldjump"/>
              </a:rPr>
              <a:t>prof</a:t>
            </a:r>
            <a:r>
              <a:rPr lang="sr-Latn-RS" sz="1800" i="0" dirty="0">
                <a:solidFill>
                  <a:srgbClr val="7030A0"/>
                </a:solidFill>
                <a:hlinkClick r:id="rId9" action="ppaction://hlinksldjump"/>
              </a:rPr>
              <a:t>. dr </a:t>
            </a:r>
            <a:r>
              <a:rPr lang="sr-Latn-RS" sz="1800" i="0" dirty="0" smtClean="0">
                <a:solidFill>
                  <a:srgbClr val="7030A0"/>
                </a:solidFill>
                <a:hlinkClick r:id="rId9" action="ppaction://hlinksldjump"/>
              </a:rPr>
              <a:t>Nade Kovačević</a:t>
            </a:r>
            <a:r>
              <a:rPr lang="sr-Latn-RS" sz="1800" i="0" dirty="0" smtClean="0">
                <a:solidFill>
                  <a:srgbClr val="7030A0"/>
                </a:solidFill>
              </a:rPr>
              <a:t> </a:t>
            </a:r>
            <a:r>
              <a:rPr lang="sr-Latn-RS" sz="1800" i="0" dirty="0" smtClean="0">
                <a:solidFill>
                  <a:srgbClr val="7030A0"/>
                </a:solidFill>
              </a:rPr>
              <a:t>(</a:t>
            </a:r>
            <a:r>
              <a:rPr lang="sr-Latn-RS" sz="1800" i="0" dirty="0" err="1" smtClean="0">
                <a:solidFill>
                  <a:srgbClr val="7030A0"/>
                </a:solidFill>
              </a:rPr>
              <a:t>Farmakognozija</a:t>
            </a:r>
            <a:r>
              <a:rPr lang="sr-Latn-RS" sz="1800" i="0" dirty="0" smtClean="0">
                <a:solidFill>
                  <a:srgbClr val="7030A0"/>
                </a:solidFill>
              </a:rPr>
              <a:t>)</a:t>
            </a:r>
          </a:p>
          <a:p>
            <a:pPr algn="l"/>
            <a:r>
              <a:rPr lang="sr-Latn-RS" sz="1800" i="0" dirty="0">
                <a:solidFill>
                  <a:srgbClr val="003300"/>
                </a:solidFill>
                <a:hlinkClick r:id="rId10" action="ppaction://hlinksldjump"/>
              </a:rPr>
              <a:t>IG </a:t>
            </a:r>
            <a:r>
              <a:rPr lang="sr-Latn-RS" sz="1800" i="0" dirty="0" smtClean="0">
                <a:solidFill>
                  <a:srgbClr val="003300"/>
                </a:solidFill>
                <a:hlinkClick r:id="rId10" action="ppaction://hlinksldjump"/>
              </a:rPr>
              <a:t>prof</a:t>
            </a:r>
            <a:r>
              <a:rPr lang="sr-Latn-RS" sz="1800" i="0" dirty="0">
                <a:solidFill>
                  <a:srgbClr val="003300"/>
                </a:solidFill>
                <a:hlinkClick r:id="rId10" action="ppaction://hlinksldjump"/>
              </a:rPr>
              <a:t>. dr </a:t>
            </a:r>
            <a:r>
              <a:rPr lang="sr-Latn-RS" sz="1800" i="0" dirty="0" smtClean="0">
                <a:solidFill>
                  <a:srgbClr val="003300"/>
                </a:solidFill>
                <a:hlinkClick r:id="rId10" action="ppaction://hlinksldjump"/>
              </a:rPr>
              <a:t>Branislave Miljković</a:t>
            </a:r>
            <a:r>
              <a:rPr lang="sr-Latn-RS" sz="1800" i="0" dirty="0" smtClean="0">
                <a:solidFill>
                  <a:srgbClr val="003300"/>
                </a:solidFill>
              </a:rPr>
              <a:t> </a:t>
            </a:r>
            <a:r>
              <a:rPr lang="sr-Latn-RS" sz="1800" i="0" dirty="0" smtClean="0">
                <a:solidFill>
                  <a:srgbClr val="003300"/>
                </a:solidFill>
              </a:rPr>
              <a:t>(</a:t>
            </a:r>
            <a:r>
              <a:rPr lang="sr-Latn-RS" sz="1800" i="0" dirty="0" err="1" smtClean="0">
                <a:solidFill>
                  <a:srgbClr val="003300"/>
                </a:solidFill>
              </a:rPr>
              <a:t>Farmakokinetika</a:t>
            </a:r>
            <a:r>
              <a:rPr lang="sr-Latn-RS" sz="1800" i="0" dirty="0" smtClean="0">
                <a:solidFill>
                  <a:srgbClr val="003300"/>
                </a:solidFill>
              </a:rPr>
              <a:t> </a:t>
            </a:r>
            <a:r>
              <a:rPr lang="sr-Latn-RS" sz="1800" i="0" dirty="0" smtClean="0">
                <a:solidFill>
                  <a:srgbClr val="003300"/>
                </a:solidFill>
              </a:rPr>
              <a:t>i klinička farmacija)</a:t>
            </a:r>
          </a:p>
          <a:p>
            <a:pPr algn="l"/>
            <a:r>
              <a:rPr lang="sr-Latn-RS" sz="1800" i="0" dirty="0">
                <a:solidFill>
                  <a:srgbClr val="7030A0"/>
                </a:solidFill>
                <a:hlinkClick r:id="rId11" action="ppaction://hlinksldjump"/>
              </a:rPr>
              <a:t>IG </a:t>
            </a:r>
            <a:r>
              <a:rPr lang="sr-Latn-RS" sz="1800" i="0" dirty="0" smtClean="0">
                <a:solidFill>
                  <a:srgbClr val="7030A0"/>
                </a:solidFill>
                <a:hlinkClick r:id="rId11" action="ppaction://hlinksldjump"/>
              </a:rPr>
              <a:t>prof. dr Miroslava Savića</a:t>
            </a:r>
            <a:r>
              <a:rPr lang="sr-Latn-RS" sz="1800" i="0" dirty="0" smtClean="0">
                <a:solidFill>
                  <a:srgbClr val="7030A0"/>
                </a:solidFill>
              </a:rPr>
              <a:t> </a:t>
            </a:r>
            <a:r>
              <a:rPr lang="sr-Latn-RS" sz="1800" i="0" dirty="0" smtClean="0">
                <a:solidFill>
                  <a:srgbClr val="7030A0"/>
                </a:solidFill>
              </a:rPr>
              <a:t>(Farmakologija</a:t>
            </a:r>
            <a:r>
              <a:rPr lang="sr-Latn-RS" sz="1800" i="0" dirty="0" smtClean="0">
                <a:solidFill>
                  <a:srgbClr val="7030A0"/>
                </a:solidFill>
              </a:rPr>
              <a:t>)</a:t>
            </a:r>
          </a:p>
          <a:p>
            <a:pPr algn="l"/>
            <a:r>
              <a:rPr lang="sr-Latn-RS" sz="1800" i="0" dirty="0" smtClean="0">
                <a:solidFill>
                  <a:srgbClr val="003300"/>
                </a:solidFill>
                <a:hlinkClick r:id="rId12" action="ppaction://hlinksldjump"/>
              </a:rPr>
              <a:t>IG prof</a:t>
            </a:r>
            <a:r>
              <a:rPr lang="sr-Latn-RS" sz="1800" i="0" dirty="0">
                <a:solidFill>
                  <a:srgbClr val="003300"/>
                </a:solidFill>
                <a:hlinkClick r:id="rId12" action="ppaction://hlinksldjump"/>
              </a:rPr>
              <a:t>. dr </a:t>
            </a:r>
            <a:r>
              <a:rPr lang="sr-Latn-RS" sz="1800" i="0" dirty="0" err="1" smtClean="0">
                <a:solidFill>
                  <a:srgbClr val="003300"/>
                </a:solidFill>
                <a:hlinkClick r:id="rId12" action="ppaction://hlinksldjump"/>
              </a:rPr>
              <a:t>Radice</a:t>
            </a:r>
            <a:r>
              <a:rPr lang="sr-Latn-RS" sz="1800" i="0" dirty="0" smtClean="0">
                <a:solidFill>
                  <a:srgbClr val="003300"/>
                </a:solidFill>
                <a:hlinkClick r:id="rId12" action="ppaction://hlinksldjump"/>
              </a:rPr>
              <a:t> Stepanović-Petrović</a:t>
            </a:r>
            <a:r>
              <a:rPr lang="sr-Latn-RS" sz="1800" i="0" dirty="0" smtClean="0">
                <a:solidFill>
                  <a:srgbClr val="003300"/>
                </a:solidFill>
              </a:rPr>
              <a:t> </a:t>
            </a:r>
            <a:r>
              <a:rPr lang="sr-Latn-RS" sz="1800" i="0" dirty="0" smtClean="0">
                <a:solidFill>
                  <a:srgbClr val="003300"/>
                </a:solidFill>
              </a:rPr>
              <a:t>(Farmakologija</a:t>
            </a:r>
            <a:r>
              <a:rPr lang="sr-Latn-RS" sz="1800" i="0" dirty="0" smtClean="0">
                <a:solidFill>
                  <a:srgbClr val="003300"/>
                </a:solidFill>
              </a:rPr>
              <a:t>)</a:t>
            </a:r>
          </a:p>
          <a:p>
            <a:pPr algn="l"/>
            <a:r>
              <a:rPr lang="sr-Latn-RS" sz="1800" i="0" dirty="0" smtClean="0">
                <a:solidFill>
                  <a:srgbClr val="7030A0"/>
                </a:solidFill>
                <a:hlinkClick r:id="rId13" action="ppaction://hlinksldjump"/>
              </a:rPr>
              <a:t>IG dr Aleksandre </a:t>
            </a:r>
            <a:r>
              <a:rPr lang="sr-Latn-RS" sz="1800" i="0" dirty="0" smtClean="0">
                <a:solidFill>
                  <a:srgbClr val="7030A0"/>
                </a:solidFill>
                <a:hlinkClick r:id="rId13" action="ppaction://hlinksldjump"/>
              </a:rPr>
              <a:t>Janošević-</a:t>
            </a:r>
            <a:r>
              <a:rPr lang="sr-Latn-RS" sz="1800" i="0" dirty="0" err="1">
                <a:solidFill>
                  <a:srgbClr val="7030A0"/>
                </a:solidFill>
                <a:hlinkClick r:id="rId13" action="ppaction://hlinksldjump"/>
              </a:rPr>
              <a:t>L</a:t>
            </a:r>
            <a:r>
              <a:rPr lang="sr-Latn-RS" sz="1800" i="0" dirty="0" err="1" smtClean="0">
                <a:solidFill>
                  <a:srgbClr val="7030A0"/>
                </a:solidFill>
                <a:hlinkClick r:id="rId13" action="ppaction://hlinksldjump"/>
              </a:rPr>
              <a:t>ežaić</a:t>
            </a:r>
            <a:r>
              <a:rPr lang="sr-Latn-RS" sz="1800" i="0" dirty="0" smtClean="0">
                <a:solidFill>
                  <a:srgbClr val="7030A0"/>
                </a:solidFill>
                <a:hlinkClick r:id="rId13" action="ppaction://hlinksldjump"/>
              </a:rPr>
              <a:t>, </a:t>
            </a:r>
            <a:r>
              <a:rPr lang="sr-Latn-RS" sz="1800" i="0" dirty="0" err="1" smtClean="0">
                <a:solidFill>
                  <a:srgbClr val="7030A0"/>
                </a:solidFill>
                <a:hlinkClick r:id="rId13" action="ppaction://hlinksldjump"/>
              </a:rPr>
              <a:t>vanr</a:t>
            </a:r>
            <a:r>
              <a:rPr lang="sr-Latn-RS" sz="1800" i="0" dirty="0" smtClean="0">
                <a:solidFill>
                  <a:srgbClr val="7030A0"/>
                </a:solidFill>
                <a:hlinkClick r:id="rId13" action="ppaction://hlinksldjump"/>
              </a:rPr>
              <a:t>. prof.</a:t>
            </a:r>
            <a:r>
              <a:rPr lang="sr-Latn-RS" sz="1800" i="0" dirty="0" smtClean="0">
                <a:solidFill>
                  <a:srgbClr val="7030A0"/>
                </a:solidFill>
              </a:rPr>
              <a:t> </a:t>
            </a:r>
            <a:r>
              <a:rPr lang="sr-Latn-RS" sz="1800" i="0" dirty="0" smtClean="0">
                <a:solidFill>
                  <a:srgbClr val="7030A0"/>
                </a:solidFill>
              </a:rPr>
              <a:t>(Fizička </a:t>
            </a:r>
            <a:r>
              <a:rPr lang="sr-Latn-RS" sz="1800" i="0" dirty="0" smtClean="0">
                <a:solidFill>
                  <a:srgbClr val="7030A0"/>
                </a:solidFill>
              </a:rPr>
              <a:t>hemija)</a:t>
            </a:r>
          </a:p>
          <a:p>
            <a:pPr algn="l"/>
            <a:r>
              <a:rPr lang="sr-Latn-RS" sz="1800" i="0" dirty="0">
                <a:solidFill>
                  <a:srgbClr val="003300"/>
                </a:solidFill>
                <a:hlinkClick r:id="rId14" action="ppaction://hlinksldjump"/>
              </a:rPr>
              <a:t>IG </a:t>
            </a:r>
            <a:r>
              <a:rPr lang="sr-Latn-RS" sz="1800" i="0" dirty="0" smtClean="0">
                <a:solidFill>
                  <a:srgbClr val="003300"/>
                </a:solidFill>
                <a:hlinkClick r:id="rId14" action="ppaction://hlinksldjump"/>
              </a:rPr>
              <a:t>prof</a:t>
            </a:r>
            <a:r>
              <a:rPr lang="sr-Latn-RS" sz="1800" i="0" dirty="0">
                <a:solidFill>
                  <a:srgbClr val="003300"/>
                </a:solidFill>
                <a:hlinkClick r:id="rId14" action="ppaction://hlinksldjump"/>
              </a:rPr>
              <a:t>. dr </a:t>
            </a:r>
            <a:r>
              <a:rPr lang="sr-Latn-RS" sz="1800" i="0" dirty="0" err="1">
                <a:solidFill>
                  <a:srgbClr val="003300"/>
                </a:solidFill>
                <a:hlinkClick r:id="rId14" action="ppaction://hlinksldjump"/>
              </a:rPr>
              <a:t>Neli</a:t>
            </a:r>
            <a:r>
              <a:rPr lang="sr-Latn-RS" sz="1800" i="0" dirty="0">
                <a:solidFill>
                  <a:srgbClr val="003300"/>
                </a:solidFill>
                <a:hlinkClick r:id="rId14" action="ppaction://hlinksldjump"/>
              </a:rPr>
              <a:t> </a:t>
            </a:r>
            <a:r>
              <a:rPr lang="sr-Latn-RS" sz="1800" i="0" dirty="0" smtClean="0">
                <a:solidFill>
                  <a:srgbClr val="003300"/>
                </a:solidFill>
                <a:hlinkClick r:id="rId14" action="ppaction://hlinksldjump"/>
              </a:rPr>
              <a:t>Kristine Todorović </a:t>
            </a:r>
            <a:r>
              <a:rPr lang="sr-Latn-RS" sz="1800" i="0" dirty="0">
                <a:solidFill>
                  <a:srgbClr val="003300"/>
                </a:solidFill>
                <a:hlinkClick r:id="rId14" action="ppaction://hlinksldjump"/>
              </a:rPr>
              <a:t>Vasović</a:t>
            </a:r>
            <a:r>
              <a:rPr lang="sr-Latn-RS" sz="1800" i="0" dirty="0">
                <a:solidFill>
                  <a:srgbClr val="003300"/>
                </a:solidFill>
              </a:rPr>
              <a:t> </a:t>
            </a:r>
            <a:r>
              <a:rPr lang="sr-Latn-RS" sz="1800" i="0" dirty="0" smtClean="0">
                <a:solidFill>
                  <a:srgbClr val="003300"/>
                </a:solidFill>
              </a:rPr>
              <a:t>(Fizika </a:t>
            </a:r>
            <a:r>
              <a:rPr lang="sr-Latn-RS" sz="1800" i="0" dirty="0">
                <a:solidFill>
                  <a:srgbClr val="003300"/>
                </a:solidFill>
              </a:rPr>
              <a:t>i </a:t>
            </a:r>
            <a:r>
              <a:rPr lang="sr-Latn-RS" sz="1800" i="0" dirty="0" smtClean="0">
                <a:solidFill>
                  <a:srgbClr val="003300"/>
                </a:solidFill>
              </a:rPr>
              <a:t>matematika)</a:t>
            </a:r>
            <a:endParaRPr lang="sr-Latn-RS" sz="1800" i="0" dirty="0">
              <a:solidFill>
                <a:srgbClr val="003300"/>
              </a:solidFill>
            </a:endParaRPr>
          </a:p>
          <a:p>
            <a:pPr algn="l"/>
            <a:r>
              <a:rPr lang="sr-Latn-RS" sz="1800" i="0" dirty="0">
                <a:solidFill>
                  <a:srgbClr val="7030A0"/>
                </a:solidFill>
                <a:hlinkClick r:id="rId15" action="ppaction://hlinksldjump"/>
              </a:rPr>
              <a:t>IG </a:t>
            </a:r>
            <a:r>
              <a:rPr lang="sr-Latn-RS" sz="1800" i="0" dirty="0" err="1" smtClean="0">
                <a:solidFill>
                  <a:srgbClr val="7030A0"/>
                </a:solidFill>
                <a:hlinkClick r:id="rId15" action="ppaction://hlinksldjump"/>
              </a:rPr>
              <a:t>doc</a:t>
            </a:r>
            <a:r>
              <a:rPr lang="sr-Latn-RS" sz="1800" i="0" dirty="0" smtClean="0">
                <a:solidFill>
                  <a:srgbClr val="7030A0"/>
                </a:solidFill>
                <a:hlinkClick r:id="rId15" action="ppaction://hlinksldjump"/>
              </a:rPr>
              <a:t>. dr Marina </a:t>
            </a:r>
            <a:r>
              <a:rPr lang="sr-Latn-RS" sz="1800" i="0" dirty="0" err="1" smtClean="0">
                <a:solidFill>
                  <a:srgbClr val="7030A0"/>
                </a:solidFill>
                <a:hlinkClick r:id="rId15" action="ppaction://hlinksldjump"/>
              </a:rPr>
              <a:t>Jukića</a:t>
            </a:r>
            <a:r>
              <a:rPr lang="sr-Latn-RS" sz="1800" i="0" dirty="0" smtClean="0">
                <a:solidFill>
                  <a:srgbClr val="7030A0"/>
                </a:solidFill>
              </a:rPr>
              <a:t> </a:t>
            </a:r>
            <a:r>
              <a:rPr lang="sr-Latn-RS" sz="1800" i="0" dirty="0" smtClean="0">
                <a:solidFill>
                  <a:srgbClr val="7030A0"/>
                </a:solidFill>
              </a:rPr>
              <a:t>(Fiziologija</a:t>
            </a:r>
            <a:r>
              <a:rPr lang="sr-Latn-RS" sz="1800" i="0" dirty="0" smtClean="0">
                <a:solidFill>
                  <a:srgbClr val="7030A0"/>
                </a:solidFill>
              </a:rPr>
              <a:t>)</a:t>
            </a:r>
          </a:p>
          <a:p>
            <a:pPr algn="l"/>
            <a:r>
              <a:rPr lang="sr-Latn-RS" sz="1800" i="0" dirty="0" smtClean="0">
                <a:solidFill>
                  <a:srgbClr val="003300"/>
                </a:solidFill>
                <a:hlinkClick r:id="rId16" action="ppaction://hlinksldjump"/>
              </a:rPr>
              <a:t>IG prof</a:t>
            </a:r>
            <a:r>
              <a:rPr lang="sr-Latn-RS" sz="1800" i="0" dirty="0">
                <a:solidFill>
                  <a:srgbClr val="003300"/>
                </a:solidFill>
                <a:hlinkClick r:id="rId16" action="ppaction://hlinksldjump"/>
              </a:rPr>
              <a:t>. dr </a:t>
            </a:r>
            <a:r>
              <a:rPr lang="sr-Latn-RS" sz="1800" i="0" dirty="0" smtClean="0">
                <a:solidFill>
                  <a:srgbClr val="003300"/>
                </a:solidFill>
                <a:hlinkClick r:id="rId16" action="ppaction://hlinksldjump"/>
              </a:rPr>
              <a:t>Vesne Pešić</a:t>
            </a:r>
            <a:r>
              <a:rPr lang="sr-Latn-RS" sz="1800" i="0" dirty="0" smtClean="0">
                <a:solidFill>
                  <a:srgbClr val="003300"/>
                </a:solidFill>
              </a:rPr>
              <a:t> </a:t>
            </a:r>
            <a:r>
              <a:rPr lang="sr-Latn-RS" sz="1800" i="0" dirty="0" smtClean="0">
                <a:solidFill>
                  <a:srgbClr val="003300"/>
                </a:solidFill>
              </a:rPr>
              <a:t>(Fiziologija</a:t>
            </a:r>
            <a:r>
              <a:rPr lang="sr-Latn-RS" sz="1800" i="0" dirty="0" smtClean="0">
                <a:solidFill>
                  <a:srgbClr val="003300"/>
                </a:solidFill>
              </a:rPr>
              <a:t>)</a:t>
            </a:r>
          </a:p>
          <a:p>
            <a:pPr algn="l"/>
            <a:r>
              <a:rPr lang="sr-Latn-RS" sz="1800" i="0" dirty="0">
                <a:solidFill>
                  <a:srgbClr val="7030A0"/>
                </a:solidFill>
                <a:hlinkClick r:id="rId17" action="ppaction://hlinksldjump"/>
              </a:rPr>
              <a:t>IG p</a:t>
            </a:r>
            <a:r>
              <a:rPr lang="sr-Latn-RS" sz="1800" i="0" dirty="0" smtClean="0">
                <a:solidFill>
                  <a:srgbClr val="7030A0"/>
                </a:solidFill>
                <a:hlinkClick r:id="rId17" action="ppaction://hlinksldjump"/>
              </a:rPr>
              <a:t>rof</a:t>
            </a:r>
            <a:r>
              <a:rPr lang="sr-Latn-RS" sz="1800" i="0" dirty="0">
                <a:solidFill>
                  <a:srgbClr val="7030A0"/>
                </a:solidFill>
                <a:hlinkClick r:id="rId17" action="ppaction://hlinksldjump"/>
              </a:rPr>
              <a:t>. dr </a:t>
            </a:r>
            <a:r>
              <a:rPr lang="sr-Latn-RS" sz="1800" i="0" dirty="0" smtClean="0">
                <a:solidFill>
                  <a:srgbClr val="7030A0"/>
                </a:solidFill>
                <a:hlinkClick r:id="rId17" action="ppaction://hlinksldjump"/>
              </a:rPr>
              <a:t>Svetlane Ignjatović</a:t>
            </a:r>
            <a:r>
              <a:rPr lang="sr-Latn-RS" sz="1800" i="0" dirty="0" smtClean="0">
                <a:solidFill>
                  <a:srgbClr val="7030A0"/>
                </a:solidFill>
              </a:rPr>
              <a:t> </a:t>
            </a:r>
            <a:r>
              <a:rPr lang="sr-Latn-RS" sz="1800" i="0" dirty="0" smtClean="0">
                <a:solidFill>
                  <a:srgbClr val="7030A0"/>
                </a:solidFill>
              </a:rPr>
              <a:t>(Medicinska </a:t>
            </a:r>
            <a:r>
              <a:rPr lang="sr-Latn-RS" sz="1800" i="0" dirty="0" smtClean="0">
                <a:solidFill>
                  <a:srgbClr val="7030A0"/>
                </a:solidFill>
              </a:rPr>
              <a:t>biohemija)</a:t>
            </a:r>
          </a:p>
          <a:p>
            <a:pPr algn="l"/>
            <a:r>
              <a:rPr lang="sr-Latn-RS" sz="1800" i="0" dirty="0" smtClean="0">
                <a:solidFill>
                  <a:srgbClr val="003300"/>
                </a:solidFill>
                <a:hlinkClick r:id="rId18" action="ppaction://hlinksldjump"/>
              </a:rPr>
              <a:t>IG</a:t>
            </a:r>
            <a:r>
              <a:rPr lang="sr-Latn-RS" sz="1800" i="0" dirty="0">
                <a:solidFill>
                  <a:srgbClr val="003300"/>
                </a:solidFill>
                <a:hlinkClick r:id="rId18" action="ppaction://hlinksldjump"/>
              </a:rPr>
              <a:t> </a:t>
            </a:r>
            <a:r>
              <a:rPr lang="sr-Latn-RS" sz="1800" i="0" dirty="0" smtClean="0">
                <a:solidFill>
                  <a:srgbClr val="003300"/>
                </a:solidFill>
                <a:hlinkClick r:id="rId18" action="ppaction://hlinksldjump"/>
              </a:rPr>
              <a:t>prof. dr Jelene Antić </a:t>
            </a:r>
            <a:r>
              <a:rPr lang="sr-Latn-RS" sz="1800" i="0" dirty="0">
                <a:solidFill>
                  <a:srgbClr val="003300"/>
                </a:solidFill>
                <a:hlinkClick r:id="rId18" action="ppaction://hlinksldjump"/>
              </a:rPr>
              <a:t>S</a:t>
            </a:r>
            <a:r>
              <a:rPr lang="sr-Latn-RS" sz="1800" i="0" dirty="0" smtClean="0">
                <a:solidFill>
                  <a:srgbClr val="003300"/>
                </a:solidFill>
                <a:hlinkClick r:id="rId18" action="ppaction://hlinksldjump"/>
              </a:rPr>
              <a:t>tanković</a:t>
            </a:r>
            <a:r>
              <a:rPr lang="sr-Latn-RS" sz="1800" i="0" dirty="0" smtClean="0">
                <a:solidFill>
                  <a:srgbClr val="003300"/>
                </a:solidFill>
              </a:rPr>
              <a:t> </a:t>
            </a:r>
            <a:r>
              <a:rPr lang="sr-Latn-RS" sz="1800" i="0" dirty="0" smtClean="0">
                <a:solidFill>
                  <a:srgbClr val="003300"/>
                </a:solidFill>
              </a:rPr>
              <a:t>(Mikrobiologija</a:t>
            </a:r>
            <a:r>
              <a:rPr lang="sr-Latn-RS" sz="1800" i="0" dirty="0" smtClean="0">
                <a:solidFill>
                  <a:srgbClr val="003300"/>
                </a:solidFill>
              </a:rPr>
              <a:t>)</a:t>
            </a:r>
          </a:p>
          <a:p>
            <a:pPr algn="l"/>
            <a:r>
              <a:rPr lang="pt-BR" sz="1800" i="0" dirty="0" smtClean="0">
                <a:solidFill>
                  <a:srgbClr val="7030A0"/>
                </a:solidFill>
                <a:hlinkClick r:id="rId19" action="ppaction://hlinksldjump"/>
              </a:rPr>
              <a:t>IG</a:t>
            </a:r>
            <a:r>
              <a:rPr lang="sr-Latn-RS" sz="1800" i="0" dirty="0" smtClean="0">
                <a:solidFill>
                  <a:srgbClr val="7030A0"/>
                </a:solidFill>
                <a:hlinkClick r:id="rId19" action="ppaction://hlinksldjump"/>
              </a:rPr>
              <a:t> </a:t>
            </a:r>
            <a:r>
              <a:rPr lang="pt-BR" sz="1800" i="0" dirty="0" smtClean="0">
                <a:solidFill>
                  <a:srgbClr val="7030A0"/>
                </a:solidFill>
                <a:hlinkClick r:id="rId19" action="ppaction://hlinksldjump"/>
              </a:rPr>
              <a:t>prof</a:t>
            </a:r>
            <a:r>
              <a:rPr lang="pt-BR" sz="1800" i="0" dirty="0">
                <a:solidFill>
                  <a:srgbClr val="7030A0"/>
                </a:solidFill>
                <a:hlinkClick r:id="rId19" action="ppaction://hlinksldjump"/>
              </a:rPr>
              <a:t>. dr </a:t>
            </a:r>
            <a:r>
              <a:rPr lang="pt-BR" sz="1800" i="0" dirty="0" smtClean="0">
                <a:solidFill>
                  <a:srgbClr val="7030A0"/>
                </a:solidFill>
                <a:hlinkClick r:id="rId19" action="ppaction://hlinksldjump"/>
              </a:rPr>
              <a:t>Vladimir</a:t>
            </a:r>
            <a:r>
              <a:rPr lang="sr-Latn-RS" sz="1800" i="0" dirty="0" smtClean="0">
                <a:solidFill>
                  <a:srgbClr val="7030A0"/>
                </a:solidFill>
                <a:hlinkClick r:id="rId19" action="ppaction://hlinksldjump"/>
              </a:rPr>
              <a:t>a</a:t>
            </a:r>
            <a:r>
              <a:rPr lang="pt-BR" sz="1800" i="0" dirty="0" smtClean="0">
                <a:solidFill>
                  <a:srgbClr val="7030A0"/>
                </a:solidFill>
                <a:hlinkClick r:id="rId19" action="ppaction://hlinksldjump"/>
              </a:rPr>
              <a:t> Savić</a:t>
            </a:r>
            <a:r>
              <a:rPr lang="sr-Latn-RS" sz="1800" i="0" dirty="0" smtClean="0">
                <a:solidFill>
                  <a:srgbClr val="7030A0"/>
                </a:solidFill>
                <a:hlinkClick r:id="rId19" action="ppaction://hlinksldjump"/>
              </a:rPr>
              <a:t>a</a:t>
            </a:r>
            <a:r>
              <a:rPr lang="sr-Latn-RS" sz="1800" i="0" dirty="0" smtClean="0">
                <a:solidFill>
                  <a:srgbClr val="7030A0"/>
                </a:solidFill>
              </a:rPr>
              <a:t> </a:t>
            </a:r>
            <a:r>
              <a:rPr lang="sr-Latn-RS" sz="1800" i="0" dirty="0" smtClean="0">
                <a:solidFill>
                  <a:srgbClr val="7030A0"/>
                </a:solidFill>
              </a:rPr>
              <a:t>(</a:t>
            </a:r>
            <a:r>
              <a:rPr lang="sr-Latn-RS" sz="1800" i="0" dirty="0">
                <a:solidFill>
                  <a:srgbClr val="7030A0"/>
                </a:solidFill>
              </a:rPr>
              <a:t>O</a:t>
            </a:r>
            <a:r>
              <a:rPr lang="sr-Latn-RS" sz="1800" i="0" dirty="0" smtClean="0">
                <a:solidFill>
                  <a:srgbClr val="7030A0"/>
                </a:solidFill>
              </a:rPr>
              <a:t>rganska </a:t>
            </a:r>
            <a:r>
              <a:rPr lang="sr-Latn-RS" sz="1800" i="0" dirty="0" smtClean="0">
                <a:solidFill>
                  <a:srgbClr val="7030A0"/>
                </a:solidFill>
              </a:rPr>
              <a:t>hemija)</a:t>
            </a:r>
          </a:p>
          <a:p>
            <a:pPr algn="l"/>
            <a:r>
              <a:rPr lang="sr-Latn-RS" sz="1800" i="0" dirty="0" smtClean="0">
                <a:solidFill>
                  <a:srgbClr val="003300"/>
                </a:solidFill>
                <a:hlinkClick r:id="rId20" action="ppaction://hlinksldjump"/>
              </a:rPr>
              <a:t>IG prof</a:t>
            </a:r>
            <a:r>
              <a:rPr lang="sr-Latn-RS" sz="1800" i="0" dirty="0">
                <a:solidFill>
                  <a:srgbClr val="003300"/>
                </a:solidFill>
                <a:hlinkClick r:id="rId20" action="ppaction://hlinksldjump"/>
              </a:rPr>
              <a:t>. dr </a:t>
            </a:r>
            <a:r>
              <a:rPr lang="sr-Latn-RS" sz="1800" i="0" dirty="0" smtClean="0">
                <a:solidFill>
                  <a:srgbClr val="003300"/>
                </a:solidFill>
                <a:hlinkClick r:id="rId20" action="ppaction://hlinksldjump"/>
              </a:rPr>
              <a:t>Biljane Spremo-</a:t>
            </a:r>
            <a:r>
              <a:rPr lang="sr-Latn-RS" sz="1800" i="0" dirty="0" err="1" smtClean="0">
                <a:solidFill>
                  <a:srgbClr val="003300"/>
                </a:solidFill>
                <a:hlinkClick r:id="rId20" action="ppaction://hlinksldjump"/>
              </a:rPr>
              <a:t>Potparević</a:t>
            </a:r>
            <a:r>
              <a:rPr lang="sr-Latn-RS" sz="1800" i="0" dirty="0" smtClean="0">
                <a:solidFill>
                  <a:srgbClr val="003300"/>
                </a:solidFill>
              </a:rPr>
              <a:t> </a:t>
            </a:r>
            <a:r>
              <a:rPr lang="sr-Latn-RS" sz="1800" i="0" dirty="0" smtClean="0">
                <a:solidFill>
                  <a:srgbClr val="003300"/>
                </a:solidFill>
              </a:rPr>
              <a:t>(</a:t>
            </a:r>
            <a:r>
              <a:rPr lang="sr-Latn-RS" sz="1800" i="0" dirty="0" err="1" smtClean="0">
                <a:solidFill>
                  <a:srgbClr val="003300"/>
                </a:solidFill>
              </a:rPr>
              <a:t>Patobiologija</a:t>
            </a:r>
            <a:r>
              <a:rPr lang="sr-Latn-RS" sz="1800" i="0" dirty="0" smtClean="0">
                <a:solidFill>
                  <a:srgbClr val="003300"/>
                </a:solidFill>
              </a:rPr>
              <a:t>)</a:t>
            </a:r>
          </a:p>
          <a:p>
            <a:pPr algn="l"/>
            <a:r>
              <a:rPr lang="sr-Latn-RS" sz="1800" i="0" dirty="0" smtClean="0">
                <a:solidFill>
                  <a:srgbClr val="7030A0"/>
                </a:solidFill>
                <a:hlinkClick r:id="rId21" action="ppaction://hlinksldjump"/>
              </a:rPr>
              <a:t>IG prof</a:t>
            </a:r>
            <a:r>
              <a:rPr lang="sr-Latn-RS" sz="1800" i="0" dirty="0">
                <a:solidFill>
                  <a:srgbClr val="7030A0"/>
                </a:solidFill>
                <a:hlinkClick r:id="rId21" action="ppaction://hlinksldjump"/>
              </a:rPr>
              <a:t>. dr </a:t>
            </a:r>
            <a:r>
              <a:rPr lang="sr-Latn-RS" sz="1800" i="0" dirty="0" smtClean="0">
                <a:solidFill>
                  <a:srgbClr val="7030A0"/>
                </a:solidFill>
                <a:hlinkClick r:id="rId21" action="ppaction://hlinksldjump"/>
              </a:rPr>
              <a:t>Gordane </a:t>
            </a:r>
            <a:r>
              <a:rPr lang="sr-Latn-RS" sz="1800" i="0" dirty="0" err="1" smtClean="0">
                <a:solidFill>
                  <a:srgbClr val="7030A0"/>
                </a:solidFill>
                <a:hlinkClick r:id="rId21" action="ppaction://hlinksldjump"/>
              </a:rPr>
              <a:t>Leposavić</a:t>
            </a:r>
            <a:r>
              <a:rPr lang="sr-Latn-RS" sz="1800" i="0" dirty="0" smtClean="0">
                <a:solidFill>
                  <a:srgbClr val="7030A0"/>
                </a:solidFill>
              </a:rPr>
              <a:t> </a:t>
            </a:r>
            <a:r>
              <a:rPr lang="sr-Latn-RS" sz="1800" i="0" dirty="0" smtClean="0">
                <a:solidFill>
                  <a:srgbClr val="7030A0"/>
                </a:solidFill>
              </a:rPr>
              <a:t>(</a:t>
            </a:r>
            <a:r>
              <a:rPr lang="sr-Latn-RS" sz="1800" i="0" dirty="0" err="1" smtClean="0">
                <a:solidFill>
                  <a:srgbClr val="7030A0"/>
                </a:solidFill>
              </a:rPr>
              <a:t>Patobiologija</a:t>
            </a:r>
            <a:r>
              <a:rPr lang="sr-Latn-RS" sz="1800" i="0" dirty="0" smtClean="0">
                <a:solidFill>
                  <a:srgbClr val="7030A0"/>
                </a:solidFill>
              </a:rPr>
              <a:t>)</a:t>
            </a:r>
          </a:p>
          <a:p>
            <a:pPr algn="l"/>
            <a:r>
              <a:rPr lang="sr-Latn-RS" sz="1800" i="0" dirty="0" smtClean="0">
                <a:solidFill>
                  <a:srgbClr val="003300"/>
                </a:solidFill>
                <a:hlinkClick r:id="rId22" action="ppaction://hlinksldjump"/>
              </a:rPr>
              <a:t>IG prof. dr Dušanke </a:t>
            </a:r>
            <a:r>
              <a:rPr lang="sr-Latn-RS" sz="1800" i="0" dirty="0" err="1" smtClean="0">
                <a:solidFill>
                  <a:srgbClr val="003300"/>
                </a:solidFill>
                <a:hlinkClick r:id="rId22" action="ppaction://hlinksldjump"/>
              </a:rPr>
              <a:t>Krajnović</a:t>
            </a:r>
            <a:r>
              <a:rPr lang="sr-Latn-RS" sz="1800" i="0" dirty="0" smtClean="0">
                <a:solidFill>
                  <a:srgbClr val="003300"/>
                </a:solidFill>
              </a:rPr>
              <a:t> </a:t>
            </a:r>
            <a:r>
              <a:rPr lang="sr-Latn-RS" sz="1800" i="0" dirty="0" smtClean="0">
                <a:solidFill>
                  <a:srgbClr val="003300"/>
                </a:solidFill>
              </a:rPr>
              <a:t>(Socijalna </a:t>
            </a:r>
            <a:r>
              <a:rPr lang="sr-Latn-RS" sz="1800" i="0" dirty="0" smtClean="0">
                <a:solidFill>
                  <a:srgbClr val="003300"/>
                </a:solidFill>
              </a:rPr>
              <a:t>farmacija)</a:t>
            </a:r>
          </a:p>
          <a:p>
            <a:pPr algn="l"/>
            <a:r>
              <a:rPr lang="sr-Latn-RS" sz="1800" i="0" dirty="0" smtClean="0">
                <a:solidFill>
                  <a:srgbClr val="7030A0"/>
                </a:solidFill>
                <a:hlinkClick r:id="rId23" action="ppaction://hlinksldjump"/>
              </a:rPr>
              <a:t>IG prof</a:t>
            </a:r>
            <a:r>
              <a:rPr lang="sr-Latn-RS" sz="1800" i="0" dirty="0">
                <a:solidFill>
                  <a:srgbClr val="7030A0"/>
                </a:solidFill>
                <a:hlinkClick r:id="rId23" action="ppaction://hlinksldjump"/>
              </a:rPr>
              <a:t>. dr </a:t>
            </a:r>
            <a:r>
              <a:rPr lang="sr-Latn-RS" sz="1800" i="0" dirty="0" smtClean="0">
                <a:solidFill>
                  <a:srgbClr val="7030A0"/>
                </a:solidFill>
                <a:hlinkClick r:id="rId23" action="ppaction://hlinksldjump"/>
              </a:rPr>
              <a:t>Biljane Antonijević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Toksikologija</a:t>
            </a:r>
            <a:r>
              <a:rPr lang="sr-Latn-RS" sz="1800" i="0" dirty="0" smtClean="0">
                <a:solidFill>
                  <a:srgbClr val="7030A0"/>
                </a:solidFill>
              </a:rPr>
              <a:t>)</a:t>
            </a:r>
          </a:p>
          <a:p>
            <a:pPr algn="l"/>
            <a:r>
              <a:rPr lang="sr-Latn-RS" sz="1800" i="0" dirty="0" smtClean="0">
                <a:solidFill>
                  <a:srgbClr val="003300"/>
                </a:solidFill>
                <a:hlinkClick r:id="rId24" action="ppaction://hlinksldjump"/>
              </a:rPr>
              <a:t>IG </a:t>
            </a:r>
            <a:r>
              <a:rPr lang="sr-Latn-RS" sz="1800" i="0" dirty="0" err="1" smtClean="0">
                <a:solidFill>
                  <a:srgbClr val="003300"/>
                </a:solidFill>
                <a:hlinkClick r:id="rId24" action="ppaction://hlinksldjump"/>
              </a:rPr>
              <a:t>doc</a:t>
            </a:r>
            <a:r>
              <a:rPr lang="sr-Latn-RS" sz="1800" i="0" dirty="0">
                <a:solidFill>
                  <a:srgbClr val="003300"/>
                </a:solidFill>
                <a:hlinkClick r:id="rId24" action="ppaction://hlinksldjump"/>
              </a:rPr>
              <a:t>. dr </a:t>
            </a:r>
            <a:r>
              <a:rPr lang="sr-Latn-RS" sz="1800" i="0" dirty="0" smtClean="0">
                <a:solidFill>
                  <a:srgbClr val="003300"/>
                </a:solidFill>
                <a:hlinkClick r:id="rId24" action="ppaction://hlinksldjump"/>
              </a:rPr>
              <a:t>Aleksandre Buhe Đorđević</a:t>
            </a:r>
            <a:r>
              <a:rPr lang="sr-Latn-RS" sz="1800" i="0" dirty="0" smtClean="0">
                <a:solidFill>
                  <a:srgbClr val="003300"/>
                </a:solidFill>
              </a:rPr>
              <a:t> </a:t>
            </a:r>
            <a:r>
              <a:rPr lang="sr-Latn-RS" sz="1800" i="0" dirty="0" smtClean="0">
                <a:solidFill>
                  <a:srgbClr val="003300"/>
                </a:solidFill>
              </a:rPr>
              <a:t>(</a:t>
            </a:r>
            <a:r>
              <a:rPr lang="sr-Latn-RS" sz="1800" i="0" dirty="0" err="1" smtClean="0">
                <a:solidFill>
                  <a:srgbClr val="003300"/>
                </a:solidFill>
              </a:rPr>
              <a:t>Toksikologija</a:t>
            </a:r>
            <a:r>
              <a:rPr lang="sr-Latn-RS" sz="1800" i="0" dirty="0" smtClean="0">
                <a:solidFill>
                  <a:srgbClr val="003300"/>
                </a:solidFill>
              </a:rPr>
              <a:t>)</a:t>
            </a:r>
          </a:p>
        </p:txBody>
      </p:sp>
    </p:spTree>
    <p:extLst>
      <p:ext uri="{BB962C8B-B14F-4D97-AF65-F5344CB8AC3E}">
        <p14:creationId xmlns:p14="http://schemas.microsoft.com/office/powerpoint/2010/main" val="319833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792" y="934304"/>
            <a:ext cx="6827007"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r-Latn-RS" sz="1700" b="0" i="0" u="none" strike="noStrike" cap="none" spc="0" normalizeH="0" baseline="0" dirty="0">
                <a:ln>
                  <a:noFill/>
                </a:ln>
                <a:solidFill>
                  <a:srgbClr val="003300"/>
                </a:solidFill>
                <a:effectLst/>
                <a:uFillTx/>
                <a:latin typeface="Gill Sans Light (Body)"/>
                <a:sym typeface="Gill Sans Light"/>
              </a:rPr>
              <a:t>Univerzitet u Beogradu - Farmaceutski fakultet je uključen</a:t>
            </a:r>
            <a:r>
              <a:rPr kumimoji="0" lang="sr-Latn-RS" sz="1700" b="0" i="0" u="none" strike="noStrike" cap="none" spc="0" normalizeH="0" dirty="0">
                <a:ln>
                  <a:noFill/>
                </a:ln>
                <a:solidFill>
                  <a:srgbClr val="003300"/>
                </a:solidFill>
                <a:effectLst/>
                <a:uFillTx/>
                <a:latin typeface="Gill Sans Light (Body)"/>
                <a:sym typeface="Gill Sans Light"/>
              </a:rPr>
              <a:t> </a:t>
            </a:r>
            <a:r>
              <a:rPr kumimoji="0" lang="sr-Latn-RS" sz="1700" b="0" i="0" u="none" strike="noStrike" cap="none" spc="0" normalizeH="0" baseline="0" dirty="0">
                <a:ln>
                  <a:noFill/>
                </a:ln>
                <a:solidFill>
                  <a:srgbClr val="003300"/>
                </a:solidFill>
                <a:effectLst/>
                <a:uFillTx/>
                <a:latin typeface="Gill Sans Light (Body)"/>
                <a:sym typeface="Gill Sans Light"/>
              </a:rPr>
              <a:t>ili je bio uključen u realizaciju:</a:t>
            </a:r>
          </a:p>
          <a:p>
            <a:pPr marL="0" marR="0" indent="0" algn="l" defTabSz="584200" rtl="0" fontAlgn="auto" latinLnBrk="0" hangingPunct="0">
              <a:lnSpc>
                <a:spcPct val="100000"/>
              </a:lnSpc>
              <a:spcBef>
                <a:spcPts val="0"/>
              </a:spcBef>
              <a:spcAft>
                <a:spcPts val="0"/>
              </a:spcAft>
              <a:buClrTx/>
              <a:buSzTx/>
              <a:buFontTx/>
              <a:buNone/>
              <a:tabLst/>
            </a:pPr>
            <a:endParaRPr kumimoji="0" lang="sr-Latn-RS" sz="1700" b="0" i="0" u="none" strike="noStrike" cap="none" spc="0" normalizeH="0" baseline="0" dirty="0">
              <a:ln>
                <a:noFill/>
              </a:ln>
              <a:solidFill>
                <a:srgbClr val="003300"/>
              </a:solidFill>
              <a:effectLst/>
              <a:uFillTx/>
              <a:latin typeface="Gill Sans Light (Body)"/>
              <a:sym typeface="Gill Sans Light"/>
            </a:endParaRPr>
          </a:p>
          <a:p>
            <a:pPr marL="342900" indent="-342900" algn="l">
              <a:buFont typeface="Wingdings" pitchFamily="2" charset="2"/>
              <a:buChar char="v"/>
            </a:pPr>
            <a:r>
              <a:rPr kumimoji="0" lang="sr-Latn-RS" sz="1700" b="1" i="0" u="none" strike="noStrike" cap="none" spc="0" normalizeH="0" baseline="0" dirty="0">
                <a:ln>
                  <a:noFill/>
                </a:ln>
                <a:solidFill>
                  <a:srgbClr val="7030A0"/>
                </a:solidFill>
                <a:effectLst/>
                <a:uFillTx/>
                <a:latin typeface="Gill Sans Light (Body)"/>
                <a:sym typeface="Gill Sans Light"/>
              </a:rPr>
              <a:t>2</a:t>
            </a:r>
            <a:r>
              <a:rPr kumimoji="0" lang="sr-Latn-RS" sz="1700" b="0" i="0" u="none" strike="noStrike" cap="none" spc="0" normalizeH="0" baseline="0" dirty="0">
                <a:ln>
                  <a:noFill/>
                </a:ln>
                <a:solidFill>
                  <a:srgbClr val="7030A0"/>
                </a:solidFill>
                <a:effectLst/>
                <a:uFillTx/>
                <a:latin typeface="Gill Sans Light (Body)"/>
                <a:sym typeface="Gill Sans Light"/>
              </a:rPr>
              <a:t> </a:t>
            </a:r>
            <a:r>
              <a:rPr kumimoji="0" lang="sr-Latn-RS" sz="1700" b="0" i="0" u="none" strike="noStrike" cap="none" spc="0" normalizeH="0" baseline="0" dirty="0">
                <a:ln>
                  <a:noFill/>
                </a:ln>
                <a:solidFill>
                  <a:srgbClr val="003300"/>
                </a:solidFill>
                <a:effectLst/>
                <a:uFillTx/>
                <a:latin typeface="Gill Sans Light (Body)"/>
                <a:sym typeface="Gill Sans Light"/>
              </a:rPr>
              <a:t>projekta iz programa </a:t>
            </a:r>
            <a:r>
              <a:rPr kumimoji="0" lang="sr-Latn-RS" sz="1700" b="1" i="0" u="none" strike="noStrike" cap="none" spc="0" normalizeH="0" baseline="0" dirty="0">
                <a:ln>
                  <a:noFill/>
                </a:ln>
                <a:solidFill>
                  <a:srgbClr val="7030A0"/>
                </a:solidFill>
                <a:effectLst/>
                <a:uFillTx/>
                <a:latin typeface="Gill Sans Light (Body)"/>
                <a:sym typeface="Gill Sans Light"/>
              </a:rPr>
              <a:t>Horizon</a:t>
            </a:r>
            <a:r>
              <a:rPr kumimoji="0" lang="sr-Latn-RS" sz="1700" b="1" i="0" u="none" strike="noStrike" cap="none" spc="0" normalizeH="0" dirty="0">
                <a:ln>
                  <a:noFill/>
                </a:ln>
                <a:solidFill>
                  <a:srgbClr val="7030A0"/>
                </a:solidFill>
                <a:effectLst/>
                <a:uFillTx/>
                <a:latin typeface="Gill Sans Light (Body)"/>
                <a:sym typeface="Gill Sans Light"/>
              </a:rPr>
              <a:t> 2020</a:t>
            </a:r>
            <a:r>
              <a:rPr kumimoji="0" lang="sr-Latn-RS" sz="1700" b="0" i="0" u="none" strike="noStrike" cap="none" spc="0" normalizeH="0" dirty="0">
                <a:ln>
                  <a:noFill/>
                </a:ln>
                <a:solidFill>
                  <a:srgbClr val="7030A0"/>
                </a:solidFill>
                <a:effectLst/>
                <a:uFillTx/>
                <a:latin typeface="Gill Sans Light (Body)"/>
                <a:sym typeface="Gill Sans Light"/>
              </a:rPr>
              <a:t> </a:t>
            </a:r>
            <a:br>
              <a:rPr kumimoji="0" lang="sr-Latn-RS" sz="1700" b="0" i="0" u="none" strike="noStrike" cap="none" spc="0" normalizeH="0" dirty="0">
                <a:ln>
                  <a:noFill/>
                </a:ln>
                <a:solidFill>
                  <a:srgbClr val="7030A0"/>
                </a:solidFill>
                <a:effectLst/>
                <a:uFillTx/>
                <a:latin typeface="Gill Sans Light (Body)"/>
                <a:sym typeface="Gill Sans Light"/>
              </a:rPr>
            </a:br>
            <a:r>
              <a:rPr lang="sr-Latn-RS" sz="1700" i="0" dirty="0">
                <a:solidFill>
                  <a:srgbClr val="003300"/>
                </a:solidFill>
                <a:latin typeface="Gill Sans Light (Body)"/>
              </a:rPr>
              <a:t>(</a:t>
            </a:r>
            <a:r>
              <a:rPr lang="sr-Latn-RS" sz="1700" i="0" dirty="0">
                <a:solidFill>
                  <a:srgbClr val="003300"/>
                </a:solidFill>
                <a:latin typeface="Gill Sans Light (Body)"/>
                <a:hlinkClick r:id="rId2" action="ppaction://hlinksldjump"/>
              </a:rPr>
              <a:t>prof. dr Miroslav </a:t>
            </a:r>
            <a:r>
              <a:rPr lang="sr-Latn-RS" sz="1700" i="0" dirty="0" smtClean="0">
                <a:solidFill>
                  <a:srgbClr val="003300"/>
                </a:solidFill>
                <a:latin typeface="Gill Sans Light (Body)"/>
                <a:hlinkClick r:id="rId2" action="ppaction://hlinksldjump"/>
              </a:rPr>
              <a:t>Savić</a:t>
            </a:r>
            <a:r>
              <a:rPr lang="sr-Latn-RS" sz="1700" i="0" dirty="0" smtClean="0">
                <a:solidFill>
                  <a:srgbClr val="003300"/>
                </a:solidFill>
                <a:latin typeface="Gill Sans Light (Body)"/>
              </a:rPr>
              <a:t>, </a:t>
            </a:r>
            <a:r>
              <a:rPr kumimoji="0" lang="sr-Latn-RS" sz="1700" b="0" i="0" u="none" strike="noStrike" cap="none" spc="0" normalizeH="0" dirty="0" smtClean="0">
                <a:ln>
                  <a:noFill/>
                </a:ln>
                <a:solidFill>
                  <a:srgbClr val="7030A0"/>
                </a:solidFill>
                <a:effectLst/>
                <a:uFillTx/>
                <a:latin typeface="Gill Sans Light (Body)"/>
                <a:sym typeface="Gill Sans Light"/>
                <a:hlinkClick r:id="rId3" action="ppaction://hlinksldjump"/>
              </a:rPr>
              <a:t>doc</a:t>
            </a:r>
            <a:r>
              <a:rPr kumimoji="0" lang="sr-Latn-RS" sz="1700" b="0" i="0" u="none" strike="noStrike" cap="none" spc="0" normalizeH="0" dirty="0">
                <a:ln>
                  <a:noFill/>
                </a:ln>
                <a:solidFill>
                  <a:srgbClr val="7030A0"/>
                </a:solidFill>
                <a:effectLst/>
                <a:uFillTx/>
                <a:latin typeface="Gill Sans Light (Body)"/>
                <a:sym typeface="Gill Sans Light"/>
                <a:hlinkClick r:id="rId3" action="ppaction://hlinksldjump"/>
              </a:rPr>
              <a:t>. dr Marin </a:t>
            </a:r>
            <a:r>
              <a:rPr kumimoji="0" lang="sr-Latn-RS" sz="1700" b="0" i="0" u="none" strike="noStrike" cap="none" spc="0" normalizeH="0" dirty="0" smtClean="0">
                <a:ln>
                  <a:noFill/>
                </a:ln>
                <a:solidFill>
                  <a:srgbClr val="7030A0"/>
                </a:solidFill>
                <a:effectLst/>
                <a:uFillTx/>
                <a:latin typeface="Gill Sans Light (Body)"/>
                <a:sym typeface="Gill Sans Light"/>
                <a:hlinkClick r:id="rId3" action="ppaction://hlinksldjump"/>
              </a:rPr>
              <a:t>Jukić</a:t>
            </a:r>
            <a:r>
              <a:rPr kumimoji="0" lang="sr-Latn-RS" sz="1700" b="0" i="0" u="none" strike="noStrike" cap="none" spc="0" normalizeH="0" dirty="0" smtClean="0">
                <a:ln>
                  <a:noFill/>
                </a:ln>
                <a:solidFill>
                  <a:srgbClr val="003300"/>
                </a:solidFill>
                <a:effectLst/>
                <a:uFillTx/>
                <a:latin typeface="Gill Sans Light (Body)"/>
                <a:sym typeface="Gill Sans Light"/>
              </a:rPr>
              <a:t>),</a:t>
            </a:r>
            <a:endParaRPr kumimoji="0" lang="sr-Latn-RS" sz="1700" b="0" i="0" u="none" strike="noStrike" cap="none" spc="0" normalizeH="0" dirty="0">
              <a:ln>
                <a:noFill/>
              </a:ln>
              <a:solidFill>
                <a:srgbClr val="003300"/>
              </a:solidFill>
              <a:effectLst/>
              <a:uFillTx/>
              <a:latin typeface="Gill Sans Light (Body)"/>
              <a:sym typeface="Gill Sans Light"/>
            </a:endParaRPr>
          </a:p>
          <a:p>
            <a:pPr marL="342900" indent="-342900" algn="l">
              <a:buFont typeface="Wingdings" pitchFamily="2" charset="2"/>
              <a:buChar char="v"/>
            </a:pPr>
            <a:r>
              <a:rPr lang="sr-Latn-RS" sz="1700" b="1" i="0" dirty="0" smtClean="0">
                <a:solidFill>
                  <a:srgbClr val="7030A0"/>
                </a:solidFill>
                <a:latin typeface="Gill Sans Light (Body)"/>
              </a:rPr>
              <a:t>27 COST </a:t>
            </a:r>
            <a:r>
              <a:rPr lang="sr-Latn-RS" sz="1700" i="0" dirty="0">
                <a:solidFill>
                  <a:srgbClr val="003300"/>
                </a:solidFill>
                <a:latin typeface="Gill Sans Light (Body)"/>
              </a:rPr>
              <a:t>(</a:t>
            </a:r>
            <a:r>
              <a:rPr lang="en-US" sz="1700" i="0" dirty="0">
                <a:solidFill>
                  <a:srgbClr val="003300"/>
                </a:solidFill>
                <a:latin typeface="Gill Sans Light (Body)"/>
              </a:rPr>
              <a:t>European Cooperation in Science and Technology</a:t>
            </a:r>
            <a:r>
              <a:rPr lang="sr-Latn-RS" sz="1700" i="0" dirty="0">
                <a:solidFill>
                  <a:srgbClr val="003300"/>
                </a:solidFill>
                <a:latin typeface="Gill Sans Light (Body)"/>
              </a:rPr>
              <a:t>) akcija </a:t>
            </a:r>
            <a:r>
              <a:rPr lang="sr-Latn-RS" sz="1700" i="0" dirty="0" smtClean="0">
                <a:solidFill>
                  <a:srgbClr val="003300"/>
                </a:solidFill>
                <a:latin typeface="Gill Sans Light (Body)"/>
              </a:rPr>
              <a:t>(</a:t>
            </a:r>
            <a:r>
              <a:rPr lang="sr-Latn-RS" sz="1700" i="0" dirty="0" smtClean="0">
                <a:solidFill>
                  <a:srgbClr val="003300"/>
                </a:solidFill>
                <a:latin typeface="Gill Sans Light (Body)"/>
                <a:hlinkClick r:id="rId4"/>
              </a:rPr>
              <a:t>link</a:t>
            </a:r>
            <a:r>
              <a:rPr lang="sr-Latn-RS" sz="1700" i="0" dirty="0" smtClean="0">
                <a:solidFill>
                  <a:srgbClr val="003300"/>
                </a:solidFill>
                <a:latin typeface="Gill Sans Light (Body)"/>
              </a:rPr>
              <a:t>),</a:t>
            </a:r>
          </a:p>
          <a:p>
            <a:pPr marL="342900" indent="-342900" algn="l">
              <a:buFont typeface="Wingdings" pitchFamily="2" charset="2"/>
              <a:buChar char="v"/>
            </a:pPr>
            <a:r>
              <a:rPr lang="sr-Latn-RS" sz="1700" b="1" i="0" dirty="0">
                <a:solidFill>
                  <a:srgbClr val="7030A0"/>
                </a:solidFill>
                <a:latin typeface="Gill Sans Light (Body)"/>
              </a:rPr>
              <a:t>1 </a:t>
            </a:r>
            <a:r>
              <a:rPr lang="sr-Latn-RS" sz="1700" b="1" i="0" dirty="0" smtClean="0">
                <a:solidFill>
                  <a:srgbClr val="7030A0"/>
                </a:solidFill>
                <a:latin typeface="Gill Sans Light (Body)"/>
              </a:rPr>
              <a:t>Istraživačko-razvojnog projekta sa </a:t>
            </a:r>
            <a:r>
              <a:rPr lang="sr-Latn-RS" sz="1700" b="1" i="0" dirty="0">
                <a:solidFill>
                  <a:srgbClr val="7030A0"/>
                </a:solidFill>
                <a:latin typeface="Gill Sans Light (Body)"/>
              </a:rPr>
              <a:t>Narodnom Republikom Kinom </a:t>
            </a:r>
            <a:r>
              <a:rPr lang="sr-Latn-RS" sz="1700" i="0" dirty="0" smtClean="0">
                <a:solidFill>
                  <a:srgbClr val="0000CC"/>
                </a:solidFill>
                <a:latin typeface="Gill Sans Light (Body)"/>
              </a:rPr>
              <a:t>(</a:t>
            </a:r>
            <a:r>
              <a:rPr lang="sr-Latn-RS" sz="1700" i="0" dirty="0" smtClean="0">
                <a:solidFill>
                  <a:srgbClr val="0000CC"/>
                </a:solidFill>
                <a:latin typeface="Gill Sans Light (Body)"/>
                <a:hlinkClick r:id="rId5" action="ppaction://hlinksldjump"/>
              </a:rPr>
              <a:t>dr Danijela </a:t>
            </a:r>
            <a:r>
              <a:rPr lang="sr-Latn-RS" sz="1700" i="0" dirty="0">
                <a:solidFill>
                  <a:srgbClr val="0000CC"/>
                </a:solidFill>
                <a:latin typeface="Gill Sans Light (Body)"/>
                <a:hlinkClick r:id="rId5" action="ppaction://hlinksldjump"/>
              </a:rPr>
              <a:t>Đukić </a:t>
            </a:r>
            <a:r>
              <a:rPr lang="sr-Latn-RS" sz="1700" i="0" dirty="0" smtClean="0">
                <a:solidFill>
                  <a:srgbClr val="0000CC"/>
                </a:solidFill>
                <a:latin typeface="Gill Sans Light (Body)"/>
                <a:hlinkClick r:id="rId5" action="ppaction://hlinksldjump"/>
              </a:rPr>
              <a:t>Ćosić, </a:t>
            </a:r>
            <a:r>
              <a:rPr lang="pl-PL" sz="1700" i="0" dirty="0" smtClean="0">
                <a:solidFill>
                  <a:srgbClr val="003300"/>
                </a:solidFill>
                <a:latin typeface="Gill Sans Light (Body)"/>
                <a:hlinkClick r:id="rId5" action="ppaction://hlinksldjump"/>
              </a:rPr>
              <a:t>vanr</a:t>
            </a:r>
            <a:r>
              <a:rPr lang="pl-PL" sz="1700" i="0" dirty="0">
                <a:solidFill>
                  <a:srgbClr val="003300"/>
                </a:solidFill>
                <a:latin typeface="Gill Sans Light (Body)"/>
                <a:hlinkClick r:id="rId5" action="ppaction://hlinksldjump"/>
              </a:rPr>
              <a:t>. prof </a:t>
            </a:r>
            <a:r>
              <a:rPr lang="sr-Latn-RS" sz="1700" i="0" dirty="0" smtClean="0">
                <a:solidFill>
                  <a:srgbClr val="0000CC"/>
                </a:solidFill>
                <a:latin typeface="Gill Sans Light (Body)"/>
                <a:hlinkClick r:id="rId5" action="ppaction://hlinksldjump"/>
              </a:rPr>
              <a:t>/IG </a:t>
            </a:r>
            <a:r>
              <a:rPr lang="sr-Latn-RS" sz="1700" i="0" dirty="0">
                <a:solidFill>
                  <a:srgbClr val="0000CC"/>
                </a:solidFill>
                <a:latin typeface="Gill Sans Light (Body)"/>
                <a:hlinkClick r:id="rId5" action="ppaction://hlinksldjump"/>
              </a:rPr>
              <a:t>Prof. Biljana Antonijević</a:t>
            </a:r>
            <a:r>
              <a:rPr lang="sr-Latn-RS" sz="1700" i="0" dirty="0" smtClean="0">
                <a:solidFill>
                  <a:srgbClr val="0000CC"/>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a:solidFill>
                  <a:srgbClr val="7030A0"/>
                </a:solidFill>
                <a:latin typeface="Gill Sans Light (Body)"/>
              </a:rPr>
              <a:t>2 CEEPUS </a:t>
            </a:r>
            <a:r>
              <a:rPr lang="sr-Latn-RS" sz="1700" i="0" dirty="0">
                <a:solidFill>
                  <a:srgbClr val="003300"/>
                </a:solidFill>
                <a:latin typeface="Gill Sans Light (Body)"/>
              </a:rPr>
              <a:t>(</a:t>
            </a:r>
            <a:r>
              <a:rPr lang="en-US" sz="1700" i="0" dirty="0">
                <a:solidFill>
                  <a:srgbClr val="003300"/>
                </a:solidFill>
                <a:latin typeface="Gill Sans Light (Body)"/>
              </a:rPr>
              <a:t>Central European Exchange Program for University Studies</a:t>
            </a:r>
            <a:r>
              <a:rPr lang="sr-Latn-RS" sz="1700" i="0" dirty="0">
                <a:solidFill>
                  <a:srgbClr val="003300"/>
                </a:solidFill>
                <a:latin typeface="Gill Sans Light (Body)"/>
              </a:rPr>
              <a:t>) projekta (prof. dr Jelena Kotur Stevuljević, </a:t>
            </a:r>
            <a:r>
              <a:rPr lang="sr-Latn-RS" sz="1700" i="0" dirty="0">
                <a:solidFill>
                  <a:srgbClr val="003300"/>
                </a:solidFill>
                <a:latin typeface="Gill Sans Light (Body)"/>
                <a:hlinkClick r:id="rId6" action="ppaction://hlinksldjump"/>
              </a:rPr>
              <a:t>prof. dr Jelena Parojčić</a:t>
            </a:r>
            <a:r>
              <a:rPr lang="sr-Latn-RS" sz="1700" i="0" dirty="0">
                <a:solidFill>
                  <a:srgbClr val="003300"/>
                </a:solidFill>
                <a:latin typeface="Gill Sans Light (Body)"/>
              </a:rPr>
              <a:t>),</a:t>
            </a:r>
          </a:p>
          <a:p>
            <a:pPr marL="342900" indent="-342900" algn="l">
              <a:buFont typeface="Wingdings" pitchFamily="2" charset="2"/>
              <a:buChar char="v"/>
            </a:pPr>
            <a:r>
              <a:rPr lang="sr-Latn-RS" sz="1700" b="1" i="0" dirty="0">
                <a:solidFill>
                  <a:srgbClr val="7030A0"/>
                </a:solidFill>
                <a:latin typeface="Gill Sans Light (Body)"/>
              </a:rPr>
              <a:t>3</a:t>
            </a:r>
            <a:r>
              <a:rPr lang="sr-Latn-RS" sz="1700" b="1" i="0" dirty="0" smtClean="0">
                <a:solidFill>
                  <a:srgbClr val="7030A0"/>
                </a:solidFill>
                <a:latin typeface="Gill Sans Light (Body)"/>
              </a:rPr>
              <a:t> </a:t>
            </a:r>
            <a:r>
              <a:rPr lang="sr-Latn-RS" sz="1700" b="1" i="0" dirty="0">
                <a:solidFill>
                  <a:srgbClr val="7030A0"/>
                </a:solidFill>
                <a:latin typeface="Gill Sans Light (Body)"/>
              </a:rPr>
              <a:t>JRC </a:t>
            </a:r>
            <a:r>
              <a:rPr lang="sr-Latn-RS" sz="1700" i="0" dirty="0">
                <a:solidFill>
                  <a:srgbClr val="003300"/>
                </a:solidFill>
                <a:latin typeface="Gill Sans Light (Body)"/>
              </a:rPr>
              <a:t>(Joint Research Centre) projekta (</a:t>
            </a:r>
            <a:r>
              <a:rPr lang="pl-PL" sz="1700" i="0" dirty="0">
                <a:solidFill>
                  <a:srgbClr val="003300"/>
                </a:solidFill>
                <a:latin typeface="Gill Sans Light (Body)"/>
                <a:hlinkClick r:id="rId7" action="ppaction://hlinksldjump"/>
              </a:rPr>
              <a:t>prof. dr Snežana Savić</a:t>
            </a:r>
            <a:r>
              <a:rPr lang="sr-Latn-RS" sz="1700" i="0" dirty="0" smtClean="0">
                <a:solidFill>
                  <a:srgbClr val="003300"/>
                </a:solidFill>
                <a:latin typeface="Gill Sans Light (Body)"/>
              </a:rPr>
              <a:t>),</a:t>
            </a:r>
          </a:p>
          <a:p>
            <a:pPr marL="342900" indent="-342900" algn="l">
              <a:buFont typeface="Wingdings" pitchFamily="2" charset="2"/>
              <a:buChar char="v"/>
            </a:pPr>
            <a:r>
              <a:rPr lang="sr-Latn-RS" sz="1700" b="1" i="0" dirty="0" smtClean="0">
                <a:solidFill>
                  <a:srgbClr val="7030A0"/>
                </a:solidFill>
                <a:latin typeface="Gill Sans Light (Body)"/>
              </a:rPr>
              <a:t>1 FDA</a:t>
            </a:r>
            <a:r>
              <a:rPr lang="sr-Latn-RS" sz="1700" i="0" dirty="0" smtClean="0">
                <a:solidFill>
                  <a:srgbClr val="003300"/>
                </a:solidFill>
                <a:latin typeface="Gill Sans Light (Body)"/>
              </a:rPr>
              <a:t> podržanog projekta (</a:t>
            </a:r>
            <a:r>
              <a:rPr lang="sr-Latn-RS" sz="1700" i="0" dirty="0" smtClean="0">
                <a:solidFill>
                  <a:srgbClr val="003300"/>
                </a:solidFill>
                <a:latin typeface="Gill Sans Light (Body)"/>
                <a:hlinkClick r:id="rId6" action="ppaction://hlinksldjump"/>
              </a:rPr>
              <a:t>dr Sandra Cvijić</a:t>
            </a:r>
            <a:r>
              <a:rPr lang="sr-Latn-RS" sz="1700" i="0" u="sng" dirty="0" smtClean="0">
                <a:solidFill>
                  <a:srgbClr val="000000"/>
                </a:solidFill>
                <a:latin typeface="Gill Sans Light (Body)"/>
                <a:hlinkClick r:id="rId6" action="ppaction://hlinksldjump"/>
              </a:rPr>
              <a:t>, </a:t>
            </a:r>
            <a:r>
              <a:rPr lang="pl-PL" sz="1700" i="0" u="sng" dirty="0" smtClean="0">
                <a:solidFill>
                  <a:srgbClr val="000000"/>
                </a:solidFill>
                <a:latin typeface="Gill Sans Light (Body)"/>
                <a:hlinkClick r:id="rId6" action="ppaction://hlinksldjump"/>
              </a:rPr>
              <a:t>vanr</a:t>
            </a:r>
            <a:r>
              <a:rPr lang="pl-PL" sz="1700" i="0" u="sng" dirty="0">
                <a:solidFill>
                  <a:srgbClr val="000000"/>
                </a:solidFill>
                <a:latin typeface="Gill Sans Light (Body)"/>
                <a:hlinkClick r:id="rId6" action="ppaction://hlinksldjump"/>
              </a:rPr>
              <a:t>. </a:t>
            </a:r>
            <a:r>
              <a:rPr lang="pl-PL" sz="1700" i="0" u="sng" dirty="0" smtClean="0">
                <a:solidFill>
                  <a:srgbClr val="000000"/>
                </a:solidFill>
                <a:latin typeface="Gill Sans Light (Body)"/>
                <a:hlinkClick r:id="rId6" action="ppaction://hlinksldjump"/>
              </a:rPr>
              <a:t>Prof./</a:t>
            </a:r>
            <a:r>
              <a:rPr lang="sr-Latn-RS" sz="1700" i="0" dirty="0" smtClean="0">
                <a:solidFill>
                  <a:srgbClr val="003300"/>
                </a:solidFill>
                <a:latin typeface="Gill Sans Light (Body)"/>
                <a:hlinkClick r:id="rId6" action="ppaction://hlinksldjump"/>
              </a:rPr>
              <a:t>IG prof. dr Svetlana Ibrić</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smtClean="0">
                <a:solidFill>
                  <a:srgbClr val="7030A0"/>
                </a:solidFill>
                <a:latin typeface="Gill Sans Light (Body)"/>
              </a:rPr>
              <a:t>6</a:t>
            </a:r>
            <a:r>
              <a:rPr lang="sr-Latn-RS" sz="1700" i="0" dirty="0" smtClean="0">
                <a:solidFill>
                  <a:srgbClr val="7030A0"/>
                </a:solidFill>
                <a:latin typeface="Gill Sans Light (Body)"/>
              </a:rPr>
              <a:t> </a:t>
            </a:r>
            <a:r>
              <a:rPr lang="sr-Latn-RS" sz="1700" i="0" dirty="0" smtClean="0">
                <a:solidFill>
                  <a:srgbClr val="003300"/>
                </a:solidFill>
                <a:latin typeface="Gill Sans Light (Body)"/>
              </a:rPr>
              <a:t>bilateralnih projekata </a:t>
            </a:r>
            <a:r>
              <a:rPr lang="sr-Latn-RS" sz="1700" i="0" dirty="0">
                <a:solidFill>
                  <a:srgbClr val="003300"/>
                </a:solidFill>
                <a:latin typeface="Gill Sans Light (Body)"/>
              </a:rPr>
              <a:t>sa</a:t>
            </a:r>
            <a:r>
              <a:rPr lang="sr-Latn-RS" sz="1700" i="0" dirty="0">
                <a:solidFill>
                  <a:srgbClr val="7030A0"/>
                </a:solidFill>
                <a:latin typeface="Gill Sans Light (Body)"/>
              </a:rPr>
              <a:t> </a:t>
            </a:r>
            <a:r>
              <a:rPr lang="sr-Latn-RS" sz="1700" b="1" i="0" dirty="0">
                <a:solidFill>
                  <a:srgbClr val="7030A0"/>
                </a:solidFill>
                <a:latin typeface="Gill Sans Light (Body)"/>
              </a:rPr>
              <a:t>Saveznom Republikom Nemačkom </a:t>
            </a:r>
            <a:r>
              <a:rPr lang="sr-Latn-RS" sz="1700" i="0" dirty="0">
                <a:solidFill>
                  <a:srgbClr val="003300"/>
                </a:solidFill>
                <a:latin typeface="Gill Sans Light (Body)"/>
              </a:rPr>
              <a:t>(</a:t>
            </a:r>
            <a:r>
              <a:rPr lang="pl-PL" sz="1700" i="0" dirty="0">
                <a:solidFill>
                  <a:srgbClr val="003300"/>
                </a:solidFill>
                <a:latin typeface="Gill Sans Light (Body)"/>
                <a:hlinkClick r:id="rId7" action="ppaction://hlinksldjump"/>
              </a:rPr>
              <a:t>prof. dr Snežana Savić</a:t>
            </a:r>
            <a:r>
              <a:rPr lang="pl-PL" sz="1700" i="0" dirty="0">
                <a:solidFill>
                  <a:srgbClr val="003300"/>
                </a:solidFill>
                <a:latin typeface="Gill Sans Light (Body)"/>
              </a:rPr>
              <a:t>, </a:t>
            </a:r>
            <a:r>
              <a:rPr lang="pl-PL" sz="1700" i="0" dirty="0">
                <a:solidFill>
                  <a:srgbClr val="003300"/>
                </a:solidFill>
                <a:latin typeface="Gill Sans Light (Body)"/>
                <a:hlinkClick r:id="rId8" action="ppaction://hlinksldjump"/>
              </a:rPr>
              <a:t>dr </a:t>
            </a:r>
            <a:r>
              <a:rPr lang="pl-PL" sz="1700" i="0" dirty="0" smtClean="0">
                <a:solidFill>
                  <a:srgbClr val="003300"/>
                </a:solidFill>
                <a:latin typeface="Gill Sans Light (Body)"/>
                <a:hlinkClick r:id="rId8" action="ppaction://hlinksldjump"/>
              </a:rPr>
              <a:t>Ana </a:t>
            </a:r>
            <a:r>
              <a:rPr lang="pl-PL" sz="1700" i="0" dirty="0">
                <a:solidFill>
                  <a:srgbClr val="003300"/>
                </a:solidFill>
                <a:latin typeface="Gill Sans Light (Body)"/>
                <a:hlinkClick r:id="rId8" action="ppaction://hlinksldjump"/>
              </a:rPr>
              <a:t>Protić, vanr. prof</a:t>
            </a:r>
            <a:r>
              <a:rPr lang="pl-PL" sz="1700" i="0" dirty="0" smtClean="0">
                <a:solidFill>
                  <a:srgbClr val="003300"/>
                </a:solidFill>
                <a:latin typeface="Gill Sans Light (Body)"/>
                <a:hlinkClick r:id="rId8" action="ppaction://hlinksldjump"/>
              </a:rPr>
              <a:t>.</a:t>
            </a:r>
            <a:r>
              <a:rPr lang="pl-PL" sz="1700" i="0" dirty="0" smtClean="0">
                <a:solidFill>
                  <a:srgbClr val="003300"/>
                </a:solidFill>
                <a:latin typeface="Gill Sans Light (Body)"/>
              </a:rPr>
              <a:t>, </a:t>
            </a:r>
            <a:r>
              <a:rPr lang="sr-Latn-RS" sz="1700" i="0" dirty="0">
                <a:solidFill>
                  <a:srgbClr val="003300"/>
                </a:solidFill>
                <a:latin typeface="Gill Sans Light (Body)"/>
                <a:hlinkClick r:id="rId6" action="ppaction://hlinksldjump"/>
              </a:rPr>
              <a:t>prof. dr Svetlana Ibrić</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a:solidFill>
                  <a:srgbClr val="7030A0"/>
                </a:solidFill>
                <a:latin typeface="Gill Sans Light (Body)"/>
              </a:rPr>
              <a:t>4</a:t>
            </a:r>
            <a:r>
              <a:rPr lang="sr-Latn-RS" sz="1700" i="0" dirty="0">
                <a:solidFill>
                  <a:srgbClr val="003300"/>
                </a:solidFill>
                <a:latin typeface="Gill Sans Light (Body)"/>
              </a:rPr>
              <a:t> bilateralna projekta sa </a:t>
            </a:r>
            <a:r>
              <a:rPr lang="sr-Latn-RS" sz="1700" b="1" i="0" dirty="0">
                <a:solidFill>
                  <a:srgbClr val="7030A0"/>
                </a:solidFill>
                <a:latin typeface="Gill Sans Light (Body)"/>
              </a:rPr>
              <a:t>Republikom Slovenijom </a:t>
            </a:r>
            <a:r>
              <a:rPr lang="sr-Latn-RS" sz="1700" i="0" dirty="0">
                <a:solidFill>
                  <a:srgbClr val="003300"/>
                </a:solidFill>
                <a:latin typeface="Gill Sans Light (Body)"/>
              </a:rPr>
              <a:t>(</a:t>
            </a:r>
            <a:r>
              <a:rPr lang="sr-Latn-RS" sz="1700" i="0" dirty="0">
                <a:solidFill>
                  <a:srgbClr val="003300"/>
                </a:solidFill>
                <a:latin typeface="Gill Sans Light (Body)"/>
                <a:hlinkClick r:id="rId9" action="ppaction://hlinksldjump"/>
              </a:rPr>
              <a:t>doc. dr Vladimir Dobričić</a:t>
            </a:r>
            <a:r>
              <a:rPr lang="sr-Latn-RS" sz="1700" i="0" dirty="0">
                <a:solidFill>
                  <a:srgbClr val="003300"/>
                </a:solidFill>
                <a:latin typeface="Gill Sans Light (Body)"/>
              </a:rPr>
              <a:t>, </a:t>
            </a:r>
            <a:r>
              <a:rPr lang="sr-Latn-RS" sz="1700" i="0" dirty="0" smtClean="0">
                <a:solidFill>
                  <a:srgbClr val="003300"/>
                </a:solidFill>
                <a:latin typeface="Gill Sans Light (Body)"/>
                <a:hlinkClick r:id="rId8" action="ppaction://hlinksldjump"/>
              </a:rPr>
              <a:t>dr Biljana Otašević, </a:t>
            </a:r>
            <a:r>
              <a:rPr lang="sr-Latn-RS" sz="1700" i="0" dirty="0" err="1" smtClean="0">
                <a:solidFill>
                  <a:srgbClr val="003300"/>
                </a:solidFill>
                <a:latin typeface="Gill Sans Light (Body)"/>
                <a:hlinkClick r:id="rId8" action="ppaction://hlinksldjump"/>
              </a:rPr>
              <a:t>vanr</a:t>
            </a:r>
            <a:r>
              <a:rPr lang="sr-Latn-RS" sz="1700" i="0" dirty="0" smtClean="0">
                <a:solidFill>
                  <a:srgbClr val="003300"/>
                </a:solidFill>
                <a:latin typeface="Gill Sans Light (Body)"/>
                <a:hlinkClick r:id="rId8" action="ppaction://hlinksldjump"/>
              </a:rPr>
              <a:t>. </a:t>
            </a:r>
            <a:r>
              <a:rPr lang="sr-Latn-RS" sz="1700" i="0" dirty="0">
                <a:solidFill>
                  <a:srgbClr val="003300"/>
                </a:solidFill>
                <a:latin typeface="Gill Sans Light (Body)"/>
                <a:hlinkClick r:id="rId8" action="ppaction://hlinksldjump"/>
              </a:rPr>
              <a:t>p</a:t>
            </a:r>
            <a:r>
              <a:rPr lang="sr-Latn-RS" sz="1700" i="0" dirty="0" smtClean="0">
                <a:solidFill>
                  <a:srgbClr val="003300"/>
                </a:solidFill>
                <a:latin typeface="Gill Sans Light (Body)"/>
                <a:hlinkClick r:id="rId8" action="ppaction://hlinksldjump"/>
              </a:rPr>
              <a:t>rof.</a:t>
            </a:r>
            <a:r>
              <a:rPr lang="sr-Latn-RS" sz="1700" i="0" dirty="0" smtClean="0">
                <a:solidFill>
                  <a:srgbClr val="003300"/>
                </a:solidFill>
                <a:latin typeface="Gill Sans Light (Body)"/>
              </a:rPr>
              <a:t>, </a:t>
            </a:r>
            <a:r>
              <a:rPr lang="sr-Latn-RS" sz="1700" i="0" dirty="0" smtClean="0">
                <a:solidFill>
                  <a:srgbClr val="003300"/>
                </a:solidFill>
                <a:latin typeface="Gill Sans Light (Body)"/>
                <a:hlinkClick r:id="rId5" action="ppaction://hlinksldjump"/>
              </a:rPr>
              <a:t>dr Danijela Đukić-Ćosić, </a:t>
            </a:r>
            <a:r>
              <a:rPr lang="sr-Latn-RS" sz="1700" i="0" dirty="0" err="1" smtClean="0">
                <a:solidFill>
                  <a:srgbClr val="003300"/>
                </a:solidFill>
                <a:latin typeface="Gill Sans Light (Body)"/>
                <a:hlinkClick r:id="rId5" action="ppaction://hlinksldjump"/>
              </a:rPr>
              <a:t>vanr</a:t>
            </a:r>
            <a:r>
              <a:rPr lang="sr-Latn-RS" sz="1700" i="0" dirty="0" smtClean="0">
                <a:solidFill>
                  <a:srgbClr val="003300"/>
                </a:solidFill>
                <a:latin typeface="Gill Sans Light (Body)"/>
                <a:hlinkClick r:id="rId5" action="ppaction://hlinksldjump"/>
              </a:rPr>
              <a:t>. </a:t>
            </a:r>
            <a:r>
              <a:rPr lang="sr-Latn-RS" sz="1700" i="0" dirty="0">
                <a:solidFill>
                  <a:srgbClr val="003300"/>
                </a:solidFill>
                <a:latin typeface="Gill Sans Light (Body)"/>
                <a:hlinkClick r:id="rId5" action="ppaction://hlinksldjump"/>
              </a:rPr>
              <a:t>p</a:t>
            </a:r>
            <a:r>
              <a:rPr lang="sr-Latn-RS" sz="1700" i="0" dirty="0" smtClean="0">
                <a:solidFill>
                  <a:srgbClr val="003300"/>
                </a:solidFill>
                <a:latin typeface="Gill Sans Light (Body)"/>
                <a:hlinkClick r:id="rId5" action="ppaction://hlinksldjump"/>
              </a:rPr>
              <a:t>rof.</a:t>
            </a:r>
            <a:r>
              <a:rPr lang="sr-Latn-RS" sz="1700" i="0" dirty="0" smtClean="0">
                <a:solidFill>
                  <a:srgbClr val="003300"/>
                </a:solidFill>
                <a:latin typeface="Gill Sans Light (Body)"/>
              </a:rPr>
              <a:t>, </a:t>
            </a:r>
            <a:r>
              <a:rPr lang="sr-Latn-RS" sz="1700" i="0" dirty="0" smtClean="0">
                <a:solidFill>
                  <a:srgbClr val="003300"/>
                </a:solidFill>
                <a:latin typeface="Gill Sans Light (Body)"/>
                <a:hlinkClick r:id="rId10" action="ppaction://hlinksldjump"/>
              </a:rPr>
              <a:t>dr Katarina Vučićević, </a:t>
            </a:r>
            <a:r>
              <a:rPr lang="sr-Latn-RS" sz="1700" i="0" dirty="0" err="1" smtClean="0">
                <a:solidFill>
                  <a:srgbClr val="003300"/>
                </a:solidFill>
                <a:latin typeface="Gill Sans Light (Body)"/>
                <a:hlinkClick r:id="rId10" action="ppaction://hlinksldjump"/>
              </a:rPr>
              <a:t>vanr</a:t>
            </a:r>
            <a:r>
              <a:rPr lang="sr-Latn-RS" sz="1700" i="0" dirty="0" smtClean="0">
                <a:solidFill>
                  <a:srgbClr val="003300"/>
                </a:solidFill>
                <a:latin typeface="Gill Sans Light (Body)"/>
                <a:hlinkClick r:id="rId10" action="ppaction://hlinksldjump"/>
              </a:rPr>
              <a:t>. prof.</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a:solidFill>
                  <a:srgbClr val="7030A0"/>
                </a:solidFill>
                <a:latin typeface="Gill Sans Light (Body)"/>
              </a:rPr>
              <a:t>3</a:t>
            </a:r>
            <a:r>
              <a:rPr lang="sr-Latn-RS" sz="1700" i="0" dirty="0">
                <a:solidFill>
                  <a:srgbClr val="7030A0"/>
                </a:solidFill>
                <a:latin typeface="Gill Sans Light (Body)"/>
              </a:rPr>
              <a:t> </a:t>
            </a:r>
            <a:r>
              <a:rPr lang="sr-Latn-RS" sz="1700" i="0" dirty="0">
                <a:solidFill>
                  <a:srgbClr val="003300"/>
                </a:solidFill>
                <a:latin typeface="Gill Sans Light (Body)"/>
              </a:rPr>
              <a:t>bilateralna projekta sa</a:t>
            </a:r>
            <a:r>
              <a:rPr lang="sr-Latn-RS" sz="1700" i="0" dirty="0">
                <a:solidFill>
                  <a:srgbClr val="7030A0"/>
                </a:solidFill>
                <a:latin typeface="Gill Sans Light (Body)"/>
              </a:rPr>
              <a:t> </a:t>
            </a:r>
            <a:r>
              <a:rPr lang="sr-Latn-RS" sz="1700" b="1" i="0" dirty="0">
                <a:solidFill>
                  <a:srgbClr val="7030A0"/>
                </a:solidFill>
                <a:latin typeface="Gill Sans Light (Body)"/>
              </a:rPr>
              <a:t>Republikom Austrijom </a:t>
            </a:r>
            <a:r>
              <a:rPr lang="sr-Latn-RS" sz="1700" i="0" dirty="0">
                <a:solidFill>
                  <a:srgbClr val="003300"/>
                </a:solidFill>
                <a:latin typeface="Gill Sans Light (Body)"/>
              </a:rPr>
              <a:t>(</a:t>
            </a:r>
            <a:r>
              <a:rPr lang="vi-VN" sz="1700" i="0" dirty="0">
                <a:solidFill>
                  <a:srgbClr val="003300"/>
                </a:solidFill>
                <a:latin typeface="Gill Sans Light (Body)"/>
                <a:hlinkClick r:id="rId11" action="ppaction://hlinksldjump"/>
              </a:rPr>
              <a:t>prof. dr Brižita Đorđević</a:t>
            </a:r>
            <a:r>
              <a:rPr lang="sr-Latn-RS" sz="1700" i="0" dirty="0">
                <a:solidFill>
                  <a:srgbClr val="003300"/>
                </a:solidFill>
                <a:latin typeface="Gill Sans Light (Body)"/>
                <a:hlinkClick r:id="rId11" action="ppaction://hlinksldjump"/>
              </a:rPr>
              <a:t> i </a:t>
            </a:r>
            <a:r>
              <a:rPr lang="sr-Latn-RS" sz="1700" i="0" dirty="0" err="1" smtClean="0">
                <a:solidFill>
                  <a:srgbClr val="003300"/>
                </a:solidFill>
                <a:latin typeface="Gill Sans Light (Body)"/>
                <a:hlinkClick r:id="rId11" action="ppaction://hlinksldjump"/>
              </a:rPr>
              <a:t>doc</a:t>
            </a:r>
            <a:r>
              <a:rPr lang="sr-Latn-RS" sz="1700" i="0" dirty="0" smtClean="0">
                <a:solidFill>
                  <a:srgbClr val="003300"/>
                </a:solidFill>
                <a:latin typeface="Gill Sans Light (Body)"/>
                <a:hlinkClick r:id="rId11" action="ppaction://hlinksldjump"/>
              </a:rPr>
              <a:t>. </a:t>
            </a:r>
            <a:r>
              <a:rPr lang="vi-VN" sz="1700" i="0" dirty="0" smtClean="0">
                <a:solidFill>
                  <a:srgbClr val="003300"/>
                </a:solidFill>
                <a:latin typeface="Gill Sans Light (Body)"/>
                <a:hlinkClick r:id="rId11" action="ppaction://hlinksldjump"/>
              </a:rPr>
              <a:t>dr Nevena </a:t>
            </a:r>
            <a:r>
              <a:rPr lang="vi-VN" sz="1700" i="0" dirty="0">
                <a:solidFill>
                  <a:srgbClr val="003300"/>
                </a:solidFill>
                <a:latin typeface="Gill Sans Light (Body)"/>
                <a:hlinkClick r:id="rId11" action="ppaction://hlinksldjump"/>
              </a:rPr>
              <a:t>Ivanović</a:t>
            </a:r>
            <a:r>
              <a:rPr lang="sr-Latn-RS" sz="1700" i="0" dirty="0">
                <a:solidFill>
                  <a:srgbClr val="003300"/>
                </a:solidFill>
                <a:latin typeface="Gill Sans Light (Body)"/>
              </a:rPr>
              <a:t>, </a:t>
            </a:r>
            <a:r>
              <a:rPr lang="sr-Latn-RS" sz="1700" i="0" dirty="0">
                <a:solidFill>
                  <a:srgbClr val="003300"/>
                </a:solidFill>
                <a:latin typeface="Gill Sans Light (Body)"/>
                <a:hlinkClick r:id="rId2" action="ppaction://hlinksldjump"/>
              </a:rPr>
              <a:t>prof. dr Miroslav Savić</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a:solidFill>
                  <a:srgbClr val="7030A0"/>
                </a:solidFill>
                <a:latin typeface="Gill Sans Light (Body)"/>
              </a:rPr>
              <a:t>2</a:t>
            </a:r>
            <a:r>
              <a:rPr lang="sr-Latn-RS" sz="1700" i="0" dirty="0">
                <a:solidFill>
                  <a:srgbClr val="003300"/>
                </a:solidFill>
                <a:latin typeface="Gill Sans Light (Body)"/>
              </a:rPr>
              <a:t> bilateralna projekta sa </a:t>
            </a:r>
            <a:r>
              <a:rPr lang="sr-Latn-RS" sz="1700" b="1" i="0" dirty="0">
                <a:solidFill>
                  <a:srgbClr val="7030A0"/>
                </a:solidFill>
                <a:latin typeface="Gill Sans Light (Body)"/>
              </a:rPr>
              <a:t>Narodnom Republikom Kinom </a:t>
            </a:r>
            <a:r>
              <a:rPr lang="sr-Latn-RS" sz="1700" i="0" dirty="0">
                <a:solidFill>
                  <a:srgbClr val="003300"/>
                </a:solidFill>
                <a:latin typeface="Gill Sans Light (Body)"/>
              </a:rPr>
              <a:t>(prof. dr Aleksandra Novaković, </a:t>
            </a:r>
            <a:r>
              <a:rPr lang="sr-Latn-RS" sz="1700" i="0" dirty="0">
                <a:solidFill>
                  <a:srgbClr val="003300"/>
                </a:solidFill>
                <a:latin typeface="Gill Sans Light (Body)"/>
                <a:hlinkClick r:id="rId6" action="ppaction://hlinksldjump"/>
              </a:rPr>
              <a:t>dr Sandra Cvijić</a:t>
            </a:r>
            <a:r>
              <a:rPr lang="sr-Latn-RS" sz="1700" i="0" u="sng" dirty="0">
                <a:solidFill>
                  <a:srgbClr val="000000"/>
                </a:solidFill>
                <a:latin typeface="Gill Sans Light (Body)"/>
                <a:hlinkClick r:id="rId6" action="ppaction://hlinksldjump"/>
              </a:rPr>
              <a:t>, </a:t>
            </a:r>
            <a:r>
              <a:rPr lang="pl-PL" sz="1700" i="0" u="sng" dirty="0">
                <a:solidFill>
                  <a:srgbClr val="000000"/>
                </a:solidFill>
                <a:latin typeface="Gill Sans Light (Body)"/>
                <a:hlinkClick r:id="rId6" action="ppaction://hlinksldjump"/>
              </a:rPr>
              <a:t>vanr. </a:t>
            </a:r>
            <a:r>
              <a:rPr lang="pl-PL" sz="1700" i="0" u="sng" dirty="0" smtClean="0">
                <a:solidFill>
                  <a:srgbClr val="000000"/>
                </a:solidFill>
                <a:latin typeface="Gill Sans Light (Body)"/>
                <a:hlinkClick r:id="rId6" action="ppaction://hlinksldjump"/>
              </a:rPr>
              <a:t>Prof.</a:t>
            </a:r>
            <a:r>
              <a:rPr lang="sr-Latn-RS" sz="1700" i="0" dirty="0" smtClean="0">
                <a:solidFill>
                  <a:srgbClr val="003300"/>
                </a:solidFill>
                <a:latin typeface="Gill Sans Light (Body)"/>
                <a:hlinkClick r:id="rId6" action="ppaction://hlinksldjump"/>
              </a:rPr>
              <a:t>/IG prof</a:t>
            </a:r>
            <a:r>
              <a:rPr lang="sr-Latn-RS" sz="1700" i="0" dirty="0">
                <a:solidFill>
                  <a:srgbClr val="003300"/>
                </a:solidFill>
                <a:latin typeface="Gill Sans Light (Body)"/>
                <a:hlinkClick r:id="rId6" action="ppaction://hlinksldjump"/>
              </a:rPr>
              <a:t>. dr Svetlana Ibrić</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smtClean="0">
                <a:solidFill>
                  <a:srgbClr val="7030A0"/>
                </a:solidFill>
                <a:latin typeface="Gill Sans Light (Body)"/>
              </a:rPr>
              <a:t>1</a:t>
            </a:r>
            <a:r>
              <a:rPr lang="sr-Latn-RS" sz="1700" i="0" dirty="0" smtClean="0">
                <a:solidFill>
                  <a:srgbClr val="003300"/>
                </a:solidFill>
                <a:latin typeface="Gill Sans Light (Body)"/>
              </a:rPr>
              <a:t> </a:t>
            </a:r>
            <a:r>
              <a:rPr lang="sr-Latn-RS" sz="1700" i="0" dirty="0">
                <a:solidFill>
                  <a:srgbClr val="003300"/>
                </a:solidFill>
                <a:latin typeface="Gill Sans Light (Body)"/>
              </a:rPr>
              <a:t>bilateralnog projekta sa </a:t>
            </a:r>
            <a:r>
              <a:rPr lang="sr-Latn-RS" sz="1700" b="1" i="0" dirty="0">
                <a:solidFill>
                  <a:srgbClr val="7030A0"/>
                </a:solidFill>
                <a:latin typeface="Gill Sans Light (Body)"/>
              </a:rPr>
              <a:t>Republikom Francuskom </a:t>
            </a:r>
            <a:r>
              <a:rPr lang="sr-Latn-RS" sz="1700" i="0" dirty="0">
                <a:solidFill>
                  <a:srgbClr val="003300"/>
                </a:solidFill>
                <a:latin typeface="Gill Sans Light (Body)"/>
              </a:rPr>
              <a:t>(</a:t>
            </a:r>
            <a:r>
              <a:rPr lang="sr-Latn-RS" sz="1700" i="0" dirty="0">
                <a:solidFill>
                  <a:srgbClr val="003300"/>
                </a:solidFill>
                <a:latin typeface="Gill Sans Light (Body)"/>
                <a:hlinkClick r:id="rId12" action="ppaction://hlinksldjump"/>
              </a:rPr>
              <a:t>dr </a:t>
            </a:r>
            <a:r>
              <a:rPr lang="sr-Latn-RS" sz="1700" i="0" dirty="0" smtClean="0">
                <a:solidFill>
                  <a:srgbClr val="003300"/>
                </a:solidFill>
                <a:latin typeface="Gill Sans Light (Body)"/>
                <a:hlinkClick r:id="rId12" action="ppaction://hlinksldjump"/>
              </a:rPr>
              <a:t>Katarina </a:t>
            </a:r>
            <a:r>
              <a:rPr lang="sr-Latn-RS" sz="1700" i="0" dirty="0">
                <a:solidFill>
                  <a:srgbClr val="003300"/>
                </a:solidFill>
                <a:latin typeface="Gill Sans Light (Body)"/>
                <a:hlinkClick r:id="rId12" action="ppaction://hlinksldjump"/>
              </a:rPr>
              <a:t>Nikolić, vanr. prof</a:t>
            </a:r>
            <a:r>
              <a:rPr lang="sr-Latn-RS" sz="1700" i="0" dirty="0" smtClean="0">
                <a:solidFill>
                  <a:srgbClr val="003300"/>
                </a:solidFill>
                <a:latin typeface="Gill Sans Light (Body)"/>
                <a:hlinkClick r:id="rId12" action="ppaction://hlinksldjump"/>
              </a:rPr>
              <a:t>.</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a:solidFill>
                  <a:srgbClr val="7030A0"/>
                </a:solidFill>
                <a:latin typeface="Gill Sans Light (Body)"/>
              </a:rPr>
              <a:t>1</a:t>
            </a:r>
            <a:r>
              <a:rPr lang="sr-Latn-RS" sz="1700" i="0" dirty="0">
                <a:solidFill>
                  <a:srgbClr val="7030A0"/>
                </a:solidFill>
                <a:latin typeface="Gill Sans Light (Body)"/>
              </a:rPr>
              <a:t> </a:t>
            </a:r>
            <a:r>
              <a:rPr lang="sr-Latn-RS" sz="1700" i="0" dirty="0">
                <a:solidFill>
                  <a:srgbClr val="003300"/>
                </a:solidFill>
                <a:latin typeface="Gill Sans Light (Body)"/>
              </a:rPr>
              <a:t>bilateralnog projekta sa</a:t>
            </a:r>
            <a:r>
              <a:rPr lang="sr-Latn-RS" sz="1700" i="0" dirty="0">
                <a:solidFill>
                  <a:srgbClr val="7030A0"/>
                </a:solidFill>
                <a:latin typeface="Gill Sans Light (Body)"/>
              </a:rPr>
              <a:t> </a:t>
            </a:r>
            <a:r>
              <a:rPr lang="sr-Latn-RS" sz="1700" b="1" i="0" dirty="0">
                <a:solidFill>
                  <a:srgbClr val="7030A0"/>
                </a:solidFill>
                <a:latin typeface="Gill Sans Light (Body)"/>
              </a:rPr>
              <a:t>Republikom Italijom </a:t>
            </a:r>
            <a:r>
              <a:rPr lang="sr-Latn-RS" sz="1700" i="0" dirty="0">
                <a:solidFill>
                  <a:srgbClr val="003300"/>
                </a:solidFill>
                <a:latin typeface="Gill Sans Light (Body)"/>
              </a:rPr>
              <a:t>(</a:t>
            </a:r>
            <a:r>
              <a:rPr lang="sr-Latn-RS" sz="1700" i="0" dirty="0">
                <a:solidFill>
                  <a:srgbClr val="7030A0"/>
                </a:solidFill>
                <a:latin typeface="Gill Sans Light (Body)"/>
                <a:hlinkClick r:id="rId13" action="ppaction://hlinksldjump"/>
              </a:rPr>
              <a:t>prof. dr Biljana Potparević</a:t>
            </a:r>
            <a:r>
              <a:rPr lang="sr-Latn-RS" sz="1700" i="0" dirty="0" smtClean="0">
                <a:solidFill>
                  <a:srgbClr val="003300"/>
                </a:solidFill>
                <a:latin typeface="Gill Sans Light (Body)"/>
              </a:rPr>
              <a:t>),</a:t>
            </a:r>
            <a:endParaRPr lang="sr-Latn-RS" sz="1700" i="0" dirty="0">
              <a:solidFill>
                <a:srgbClr val="003300"/>
              </a:solidFill>
              <a:latin typeface="Gill Sans Light (Body)"/>
            </a:endParaRPr>
          </a:p>
          <a:p>
            <a:pPr marL="342900" indent="-342900" algn="l">
              <a:buFont typeface="Wingdings" pitchFamily="2" charset="2"/>
              <a:buChar char="v"/>
            </a:pPr>
            <a:r>
              <a:rPr lang="sr-Latn-RS" sz="1700" b="1" i="0" dirty="0" smtClean="0">
                <a:solidFill>
                  <a:srgbClr val="7030A0"/>
                </a:solidFill>
                <a:latin typeface="Gill Sans Light (Body)"/>
              </a:rPr>
              <a:t>1</a:t>
            </a:r>
            <a:r>
              <a:rPr lang="sr-Latn-RS" sz="1700" i="0" dirty="0" smtClean="0">
                <a:solidFill>
                  <a:srgbClr val="7030A0"/>
                </a:solidFill>
                <a:latin typeface="Gill Sans Light (Body)"/>
              </a:rPr>
              <a:t> </a:t>
            </a:r>
            <a:r>
              <a:rPr lang="sr-Latn-RS" sz="1700" i="0" dirty="0">
                <a:solidFill>
                  <a:srgbClr val="003300"/>
                </a:solidFill>
                <a:latin typeface="Gill Sans Light (Body)"/>
              </a:rPr>
              <a:t>bilateralnog projekta sa </a:t>
            </a:r>
            <a:r>
              <a:rPr lang="sr-Latn-RS" sz="1700" b="1" i="0" dirty="0">
                <a:solidFill>
                  <a:srgbClr val="7030A0"/>
                </a:solidFill>
                <a:latin typeface="Gill Sans Light (Body)"/>
              </a:rPr>
              <a:t>Republikom Hrvatskom </a:t>
            </a:r>
            <a:r>
              <a:rPr lang="sr-Latn-RS" sz="1700" i="0" dirty="0">
                <a:solidFill>
                  <a:srgbClr val="003300"/>
                </a:solidFill>
                <a:latin typeface="Gill Sans Light (Body)"/>
              </a:rPr>
              <a:t>(</a:t>
            </a:r>
            <a:r>
              <a:rPr lang="sr-Latn-RS" sz="1700" i="0" dirty="0">
                <a:solidFill>
                  <a:srgbClr val="7030A0"/>
                </a:solidFill>
                <a:latin typeface="Gill Sans Light (Body)"/>
                <a:hlinkClick r:id="rId5" action="ppaction://hlinksldjump"/>
              </a:rPr>
              <a:t>prof. dr Biljana Antonijević</a:t>
            </a:r>
            <a:r>
              <a:rPr lang="sr-Latn-RS" sz="1700" i="0" dirty="0" smtClean="0">
                <a:solidFill>
                  <a:srgbClr val="003300"/>
                </a:solidFill>
                <a:latin typeface="Gill Sans Light (Body)"/>
              </a:rPr>
              <a:t>),</a:t>
            </a:r>
          </a:p>
          <a:p>
            <a:pPr marL="342900" indent="-342900" algn="l">
              <a:buFont typeface="Wingdings" pitchFamily="2" charset="2"/>
              <a:buChar char="v"/>
            </a:pPr>
            <a:r>
              <a:rPr lang="sr-Latn-RS" sz="1700" b="1" i="0" dirty="0">
                <a:solidFill>
                  <a:srgbClr val="7030A0"/>
                </a:solidFill>
                <a:latin typeface="Gill Sans Light (Body)"/>
              </a:rPr>
              <a:t>1</a:t>
            </a:r>
            <a:r>
              <a:rPr lang="sr-Latn-RS" sz="1700" i="0" dirty="0">
                <a:solidFill>
                  <a:srgbClr val="003300"/>
                </a:solidFill>
                <a:latin typeface="Gill Sans Light (Body)"/>
              </a:rPr>
              <a:t> </a:t>
            </a:r>
            <a:r>
              <a:rPr lang="sr-Latn-RS" sz="1700" b="1" i="0" dirty="0">
                <a:solidFill>
                  <a:srgbClr val="7030A0"/>
                </a:solidFill>
                <a:latin typeface="Gill Sans Light (Body)"/>
              </a:rPr>
              <a:t>Deutsche Forschungsgemeinschaft </a:t>
            </a:r>
            <a:r>
              <a:rPr lang="sr-Latn-RS" sz="1700" i="0" dirty="0">
                <a:solidFill>
                  <a:srgbClr val="003300"/>
                </a:solidFill>
                <a:latin typeface="Gill Sans Light (Body)"/>
              </a:rPr>
              <a:t>(DFG</a:t>
            </a:r>
            <a:r>
              <a:rPr lang="sr-Latn-RS" sz="1700" i="0" dirty="0" smtClean="0">
                <a:solidFill>
                  <a:srgbClr val="003300"/>
                </a:solidFill>
                <a:latin typeface="Gill Sans Light (Body)"/>
              </a:rPr>
              <a:t>) projekta (</a:t>
            </a:r>
            <a:r>
              <a:rPr lang="sr-Latn-RS" sz="1700" i="0" dirty="0">
                <a:solidFill>
                  <a:srgbClr val="003300"/>
                </a:solidFill>
                <a:latin typeface="Gill Sans Light (Body)"/>
                <a:hlinkClick r:id="rId12" action="ppaction://hlinksldjump"/>
              </a:rPr>
              <a:t>dr </a:t>
            </a:r>
            <a:r>
              <a:rPr lang="sr-Latn-RS" sz="1700" i="0" dirty="0" smtClean="0">
                <a:solidFill>
                  <a:srgbClr val="003300"/>
                </a:solidFill>
                <a:latin typeface="Gill Sans Light (Body)"/>
                <a:hlinkClick r:id="rId12" action="ppaction://hlinksldjump"/>
              </a:rPr>
              <a:t>Katarina </a:t>
            </a:r>
            <a:r>
              <a:rPr lang="sr-Latn-RS" sz="1700" i="0" dirty="0">
                <a:solidFill>
                  <a:srgbClr val="003300"/>
                </a:solidFill>
                <a:latin typeface="Gill Sans Light (Body)"/>
                <a:hlinkClick r:id="rId12" action="ppaction://hlinksldjump"/>
              </a:rPr>
              <a:t>Nikolić, vanr. prof</a:t>
            </a:r>
            <a:r>
              <a:rPr lang="sr-Latn-RS" sz="1700" i="0" dirty="0" smtClean="0">
                <a:solidFill>
                  <a:srgbClr val="003300"/>
                </a:solidFill>
                <a:latin typeface="Gill Sans Light (Body)"/>
                <a:hlinkClick r:id="rId12" action="ppaction://hlinksldjump"/>
              </a:rPr>
              <a:t>.</a:t>
            </a:r>
            <a:r>
              <a:rPr lang="sr-Latn-RS" sz="1700" i="0" dirty="0" smtClean="0">
                <a:solidFill>
                  <a:srgbClr val="003300"/>
                </a:solidFill>
                <a:latin typeface="Gill Sans Light (Body)"/>
              </a:rPr>
              <a:t>),</a:t>
            </a:r>
          </a:p>
          <a:p>
            <a:pPr marL="342900" indent="-342900" algn="l">
              <a:buFont typeface="Wingdings" pitchFamily="2" charset="2"/>
              <a:buChar char="v"/>
            </a:pPr>
            <a:r>
              <a:rPr lang="sr-Latn-RS" sz="1700" b="1" i="0" dirty="0">
                <a:solidFill>
                  <a:srgbClr val="7030A0"/>
                </a:solidFill>
                <a:latin typeface="Gill Sans Light (Body)"/>
              </a:rPr>
              <a:t>ERASMUS+</a:t>
            </a:r>
            <a:r>
              <a:rPr lang="sr-Latn-RS" sz="1700" i="0" dirty="0">
                <a:solidFill>
                  <a:srgbClr val="003300"/>
                </a:solidFill>
                <a:latin typeface="Gill Sans Light (Body)"/>
              </a:rPr>
              <a:t> </a:t>
            </a:r>
            <a:r>
              <a:rPr lang="sr-Latn-RS" sz="1700" i="0" dirty="0" smtClean="0">
                <a:solidFill>
                  <a:srgbClr val="003300"/>
                </a:solidFill>
                <a:latin typeface="Gill Sans Light (Body)"/>
              </a:rPr>
              <a:t>(</a:t>
            </a:r>
            <a:r>
              <a:rPr lang="sr-Latn-RS" sz="1700" i="0" dirty="0" smtClean="0">
                <a:solidFill>
                  <a:srgbClr val="003300"/>
                </a:solidFill>
                <a:latin typeface="Gill Sans Light (Body)"/>
                <a:hlinkClick r:id="rId14"/>
              </a:rPr>
              <a:t>link</a:t>
            </a:r>
            <a:r>
              <a:rPr lang="sr-Latn-RS" sz="1700" i="0" dirty="0" smtClean="0">
                <a:solidFill>
                  <a:srgbClr val="003300"/>
                </a:solidFill>
                <a:latin typeface="Gill Sans Light (Body)"/>
              </a:rPr>
              <a:t>) </a:t>
            </a:r>
            <a:r>
              <a:rPr lang="sr-Latn-RS" sz="1700" i="0" dirty="0">
                <a:solidFill>
                  <a:srgbClr val="003300"/>
                </a:solidFill>
                <a:latin typeface="Gill Sans Light (Body)"/>
              </a:rPr>
              <a:t>i </a:t>
            </a:r>
            <a:r>
              <a:rPr lang="sr-Latn-RS" sz="1700" b="1" i="0" dirty="0">
                <a:solidFill>
                  <a:srgbClr val="7030A0"/>
                </a:solidFill>
                <a:latin typeface="Gill Sans Light (Body)"/>
              </a:rPr>
              <a:t>ReFEEHS</a:t>
            </a:r>
            <a:r>
              <a:rPr lang="sr-Latn-RS" sz="1700" i="0" dirty="0">
                <a:solidFill>
                  <a:srgbClr val="003300"/>
                </a:solidFill>
                <a:latin typeface="Gill Sans Light (Body)"/>
              </a:rPr>
              <a:t> </a:t>
            </a:r>
            <a:r>
              <a:rPr lang="sr-Latn-RS" sz="1700" i="0" dirty="0" smtClean="0">
                <a:solidFill>
                  <a:srgbClr val="003300"/>
                </a:solidFill>
                <a:latin typeface="Gill Sans Light (Body)"/>
              </a:rPr>
              <a:t>(</a:t>
            </a:r>
            <a:r>
              <a:rPr lang="sr-Latn-RS" sz="1700" i="0" dirty="0" smtClean="0">
                <a:solidFill>
                  <a:srgbClr val="003300"/>
                </a:solidFill>
                <a:latin typeface="Gill Sans Light (Body)"/>
                <a:hlinkClick r:id="rId15"/>
              </a:rPr>
              <a:t>link</a:t>
            </a:r>
            <a:r>
              <a:rPr lang="sr-Latn-RS" sz="1700" i="0" dirty="0" smtClean="0">
                <a:solidFill>
                  <a:srgbClr val="003300"/>
                </a:solidFill>
                <a:latin typeface="Gill Sans Light (Body)"/>
              </a:rPr>
              <a:t>) projekata.</a:t>
            </a:r>
            <a:endParaRPr lang="sr-Latn-RS" sz="1700" i="0" dirty="0">
              <a:solidFill>
                <a:srgbClr val="003300"/>
              </a:solidFill>
              <a:latin typeface="Gill Sans Light (Body)"/>
            </a:endParaRPr>
          </a:p>
        </p:txBody>
      </p:sp>
      <p:sp>
        <p:nvSpPr>
          <p:cNvPr id="12" name="Text Placeholder 2">
            <a:extLst>
              <a:ext uri="{FF2B5EF4-FFF2-40B4-BE49-F238E27FC236}">
                <a16:creationId xmlns:a16="http://schemas.microsoft.com/office/drawing/2014/main" xmlns="" id="{1C00905B-24FA-7D42-A40D-DF874B9A17BB}"/>
              </a:ext>
            </a:extLst>
          </p:cNvPr>
          <p:cNvSpPr txBox="1">
            <a:spLocks/>
          </p:cNvSpPr>
          <p:nvPr/>
        </p:nvSpPr>
        <p:spPr>
          <a:xfrm>
            <a:off x="1" y="59705"/>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a:solidFill>
                  <a:srgbClr val="7030A0"/>
                </a:solidFill>
              </a:rPr>
              <a:t>Međunarodni </a:t>
            </a:r>
            <a:br>
              <a:rPr lang="sr-Latn-RS" sz="2800" b="1" dirty="0">
                <a:solidFill>
                  <a:srgbClr val="7030A0"/>
                </a:solidFill>
              </a:rPr>
            </a:br>
            <a:r>
              <a:rPr lang="sr-Latn-RS" sz="2800" b="1" dirty="0">
                <a:solidFill>
                  <a:srgbClr val="7030A0"/>
                </a:solidFill>
              </a:rPr>
              <a:t>istraživački projekti</a:t>
            </a:r>
            <a:endParaRPr lang="en-US" sz="2800" b="1" dirty="0">
              <a:solidFill>
                <a:srgbClr val="7030A0"/>
              </a:solidFill>
            </a:endParaRPr>
          </a:p>
        </p:txBody>
      </p:sp>
      <p:sp>
        <p:nvSpPr>
          <p:cNvPr id="17" name="object 3"/>
          <p:cNvSpPr>
            <a:spLocks noChangeAspect="1"/>
          </p:cNvSpPr>
          <p:nvPr/>
        </p:nvSpPr>
        <p:spPr>
          <a:xfrm rot="16200000">
            <a:off x="-196935" y="1589914"/>
            <a:ext cx="948554" cy="477753"/>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8" name="object 2"/>
          <p:cNvSpPr/>
          <p:nvPr/>
        </p:nvSpPr>
        <p:spPr>
          <a:xfrm rot="16200000">
            <a:off x="-548297" y="8383807"/>
            <a:ext cx="1651278" cy="376884"/>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9" name="object 3"/>
          <p:cNvSpPr/>
          <p:nvPr/>
        </p:nvSpPr>
        <p:spPr>
          <a:xfrm rot="16200000">
            <a:off x="-96279" y="9772150"/>
            <a:ext cx="747243" cy="377333"/>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0" name="object 2"/>
          <p:cNvSpPr/>
          <p:nvPr/>
        </p:nvSpPr>
        <p:spPr>
          <a:xfrm rot="16200000">
            <a:off x="-302287" y="2833577"/>
            <a:ext cx="1159258" cy="476857"/>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1" name="object 2"/>
          <p:cNvSpPr/>
          <p:nvPr/>
        </p:nvSpPr>
        <p:spPr>
          <a:xfrm rot="16200000">
            <a:off x="-30408" y="3902271"/>
            <a:ext cx="615501" cy="492847"/>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nvGrpSpPr>
          <p:cNvPr id="22" name="Group 21"/>
          <p:cNvGrpSpPr/>
          <p:nvPr/>
        </p:nvGrpSpPr>
        <p:grpSpPr>
          <a:xfrm rot="16200000">
            <a:off x="-1185977" y="5913086"/>
            <a:ext cx="2911547" cy="376884"/>
            <a:chOff x="954035" y="9288731"/>
            <a:chExt cx="3998030" cy="517525"/>
          </a:xfrm>
        </p:grpSpPr>
        <p:sp>
          <p:nvSpPr>
            <p:cNvPr id="23" name="object 3"/>
            <p:cNvSpPr/>
            <p:nvPr/>
          </p:nvSpPr>
          <p:spPr>
            <a:xfrm>
              <a:off x="954035" y="9288731"/>
              <a:ext cx="2152900" cy="517525"/>
            </a:xfrm>
            <a:prstGeom prst="rect">
              <a:avLst/>
            </a:prstGeom>
            <a:blipFill>
              <a:blip r:embed="rId21" cstate="email">
                <a:extLst>
                  <a:ext uri="{28A0092B-C50C-407E-A947-70E740481C1C}">
                    <a14:useLocalDpi xmlns:a14="http://schemas.microsoft.com/office/drawing/2010/main"/>
                  </a:ext>
                </a:extLst>
              </a:blip>
              <a:srcRec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4" name="object 3"/>
            <p:cNvSpPr/>
            <p:nvPr/>
          </p:nvSpPr>
          <p:spPr>
            <a:xfrm>
              <a:off x="3060570" y="9288731"/>
              <a:ext cx="1891495" cy="517525"/>
            </a:xfrm>
            <a:prstGeom prst="rect">
              <a:avLst/>
            </a:prstGeom>
            <a:blipFill>
              <a:blip r:embed="rId22" cstate="email">
                <a:extLst>
                  <a:ext uri="{28A0092B-C50C-407E-A947-70E740481C1C}">
                    <a14:useLocalDpi xmlns:a14="http://schemas.microsoft.com/office/drawing/2010/main"/>
                  </a:ext>
                </a:extLst>
              </a:blip>
              <a:srcRec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spTree>
    <p:extLst>
      <p:ext uri="{BB962C8B-B14F-4D97-AF65-F5344CB8AC3E}">
        <p14:creationId xmlns:p14="http://schemas.microsoft.com/office/powerpoint/2010/main" val="24609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lying Shapes">
  <a:themeElements>
    <a:clrScheme name="White">
      <a:dk1>
        <a:srgbClr val="F0EADF"/>
      </a:dk1>
      <a:lt1>
        <a:srgbClr val="7E8DA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lying Shapes">
  <a:themeElements>
    <a:clrScheme name="White">
      <a:dk1>
        <a:srgbClr val="F0EADF"/>
      </a:dk1>
      <a:lt1>
        <a:srgbClr val="7E8DA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Flying Shapes</Template>
  <TotalTime>3492</TotalTime>
  <Words>19281</Words>
  <Application>Microsoft Office PowerPoint</Application>
  <PresentationFormat>Custom</PresentationFormat>
  <Paragraphs>1253</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Flying Shapes</vt:lpstr>
      <vt:lpstr>1_Flying 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Ljubos Usjak</dc:creator>
  <cp:lastModifiedBy>Ljuboš Ušjak</cp:lastModifiedBy>
  <cp:revision>447</cp:revision>
  <cp:lastPrinted>2021-06-25T11:56:40Z</cp:lastPrinted>
  <dcterms:created xsi:type="dcterms:W3CDTF">2019-03-20T06:43:20Z</dcterms:created>
  <dcterms:modified xsi:type="dcterms:W3CDTF">2021-11-05T15:50:18Z</dcterms:modified>
</cp:coreProperties>
</file>